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2371-01A5-4526-B688-1340FA3AB240}" type="datetimeFigureOut">
              <a:rPr lang="it-IT" smtClean="0"/>
              <a:t>15/10/2014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989FB-7DF7-450C-9591-87795D6876C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Wednesday, October 15,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Wednesday, October 15,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Wednesday, October 15,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2400" b="1" dirty="0" smtClean="0"/>
              <a:t>Introduzione</a:t>
            </a:r>
          </a:p>
          <a:p>
            <a:pPr algn="ctr"/>
            <a:endParaRPr lang="it-IT" sz="2400" b="1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Corso Integrato di Algoritmi e Strutture Dati con Laboratorio</a:t>
            </a:r>
            <a:endParaRPr lang="it-IT" sz="2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Modulo da 6 CFU di Algoritmi e Strutture Dati - ASD (Prof. Guido Proietti)</a:t>
            </a:r>
          </a:p>
          <a:p>
            <a:r>
              <a:rPr lang="it-IT" sz="2600" dirty="0" smtClean="0"/>
              <a:t>Modulo da 6 CFU di Laboratorio di ASD (Dott.ssa Giovanna </a:t>
            </a:r>
            <a:r>
              <a:rPr lang="it-IT" sz="2600" dirty="0" err="1" smtClean="0"/>
              <a:t>Melideo</a:t>
            </a:r>
            <a:r>
              <a:rPr lang="it-IT" sz="2600" dirty="0" smtClean="0"/>
              <a:t>)</a:t>
            </a:r>
          </a:p>
          <a:p>
            <a:r>
              <a:rPr lang="it-IT" sz="2600" b="1" dirty="0" smtClean="0"/>
              <a:t>Orario di LASD: </a:t>
            </a:r>
            <a:r>
              <a:rPr lang="it-IT" sz="2600" dirty="0" smtClean="0"/>
              <a:t>Lunedì e Mercoledì ore 14 – 16 (Aula A1.6 Blocco 0)</a:t>
            </a:r>
          </a:p>
          <a:p>
            <a:pPr lvl="1"/>
            <a:r>
              <a:rPr lang="it-IT" sz="2200" dirty="0" smtClean="0"/>
              <a:t>Su indicazione della docente alcune lezioni potranno svolgersi il martedì ore 9-11</a:t>
            </a:r>
          </a:p>
          <a:p>
            <a:r>
              <a:rPr lang="it-IT" sz="2600" b="1" dirty="0" smtClean="0"/>
              <a:t>Ricevimento</a:t>
            </a:r>
            <a:r>
              <a:rPr lang="it-IT" sz="2600" dirty="0" smtClean="0"/>
              <a:t>: Mercoledì ore 11-13 previo appuntamento (giovanna.melideo@univaq.it 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360280" cy="365125"/>
          </a:xfrm>
        </p:spPr>
        <p:txBody>
          <a:bodyPr/>
          <a:lstStyle/>
          <a:p>
            <a:r>
              <a:rPr lang="it-IT" dirty="0" smtClean="0"/>
              <a:t>Corso di Laboratorio di Algoritmi e Strutture Dati A.A. 2014/2015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Obiettivi del Corso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193296"/>
            <a:ext cx="8229600" cy="497200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Obiettivi congiunti con il corso di ASD</a:t>
            </a:r>
          </a:p>
          <a:p>
            <a:r>
              <a:rPr lang="it-IT" dirty="0" smtClean="0"/>
              <a:t>Introdurre allo studio di algoritmi e strutture dati (</a:t>
            </a:r>
            <a:r>
              <a:rPr lang="it-IT" u="sng" dirty="0" smtClean="0"/>
              <a:t>orientato alla realizzazione di programmi efficienti in Java</a:t>
            </a:r>
            <a:r>
              <a:rPr lang="it-IT" dirty="0" smtClean="0"/>
              <a:t>) e all'analisi della complessità computazionale di programmi</a:t>
            </a:r>
          </a:p>
          <a:p>
            <a:r>
              <a:rPr lang="en-US" dirty="0" err="1" smtClean="0"/>
              <a:t>Fornire</a:t>
            </a:r>
            <a:r>
              <a:rPr lang="en-US" dirty="0" smtClean="0"/>
              <a:t> le </a:t>
            </a:r>
            <a:r>
              <a:rPr lang="en-US" dirty="0" err="1" smtClean="0"/>
              <a:t>competenze</a:t>
            </a:r>
            <a:r>
              <a:rPr lang="en-US" dirty="0" smtClean="0"/>
              <a:t> </a:t>
            </a:r>
            <a:r>
              <a:rPr lang="en-US" dirty="0" err="1" smtClean="0"/>
              <a:t>necessarie</a:t>
            </a:r>
            <a:r>
              <a:rPr lang="en-US" dirty="0" smtClean="0"/>
              <a:t> per:</a:t>
            </a:r>
          </a:p>
          <a:p>
            <a:pPr lvl="1"/>
            <a:r>
              <a:rPr lang="it-IT" dirty="0" smtClean="0"/>
              <a:t>Analizzare le principali problematiche e tecniche relative alla progettazione e analisi degli algoritmi, e saperle valutare in termini di efficienza computazionale rispetto al problema da risolvere</a:t>
            </a:r>
          </a:p>
          <a:p>
            <a:pPr lvl="1"/>
            <a:r>
              <a:rPr lang="it-IT" dirty="0" smtClean="0"/>
              <a:t>Scegliere e realizzare strutture dati adeguate al problema che si vuole risolvere</a:t>
            </a:r>
          </a:p>
          <a:p>
            <a:r>
              <a:rPr lang="it-IT" dirty="0" smtClean="0"/>
              <a:t>Sviluppare un’intuizione finalizzata alla soluzione efficiente di problemi computazionali</a:t>
            </a:r>
          </a:p>
          <a:p>
            <a:r>
              <a:rPr lang="it-IT" dirty="0" smtClean="0"/>
              <a:t>Gli algoritmi fondamentali studiati rappresentano la base di programmi più grandi in molte aree applicative</a:t>
            </a:r>
          </a:p>
          <a:p>
            <a:pPr lvl="1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Prerequisiti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 assume che lo studente abbia acquisito le nozioni di base della programmazione e sia in grado di implementare semplici algoritmi in Java.</a:t>
            </a:r>
          </a:p>
          <a:p>
            <a:r>
              <a:rPr lang="it-IT" dirty="0" smtClean="0"/>
              <a:t>Si consiglia fortemente di dedicarsi allo studio del corso di ASDL solo dopo aver sostenuto con esito positivo l’esame di </a:t>
            </a:r>
            <a:r>
              <a:rPr lang="it-IT" u="sng" dirty="0" smtClean="0"/>
              <a:t>Fondamenti di Programmazione con Laboratorio</a:t>
            </a:r>
            <a:r>
              <a:rPr lang="it-IT" dirty="0" smtClean="0"/>
              <a:t> (propedeuticità)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Modalità d’esame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00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L’esame di ASDL (12 CFU) consiste in:</a:t>
            </a:r>
          </a:p>
          <a:p>
            <a:r>
              <a:rPr lang="it-IT" dirty="0" smtClean="0"/>
              <a:t>una prova scritta e una prova orale di teoria, entrambe obbligatorie</a:t>
            </a:r>
          </a:p>
          <a:p>
            <a:r>
              <a:rPr lang="it-IT" dirty="0" smtClean="0"/>
              <a:t>una prova scritta di laboratorio, seguita da un’eventuale prova orale da svolgersi a discrezione della docente o su richiesta dello studente</a:t>
            </a:r>
          </a:p>
          <a:p>
            <a:r>
              <a:rPr lang="it-IT" dirty="0" smtClean="0"/>
              <a:t>Gli scritti di teoria e laboratorio possono essere svolti disgiuntamente, ma la loro validità è mantenuta solo:</a:t>
            </a:r>
          </a:p>
          <a:p>
            <a:pPr lvl="1"/>
            <a:r>
              <a:rPr lang="it-IT" dirty="0" smtClean="0"/>
              <a:t>all’interno della stessa sessione invernale (</a:t>
            </a:r>
            <a:r>
              <a:rPr lang="it-IT" dirty="0" err="1" smtClean="0"/>
              <a:t>feb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all’interno della sessione </a:t>
            </a:r>
            <a:r>
              <a:rPr lang="it-IT" dirty="0" err="1" smtClean="0"/>
              <a:t>estiva-autunnale</a:t>
            </a:r>
            <a:r>
              <a:rPr lang="it-IT" dirty="0" smtClean="0"/>
              <a:t> (</a:t>
            </a:r>
            <a:r>
              <a:rPr lang="it-IT" dirty="0" err="1" smtClean="0"/>
              <a:t>giu-sett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prova orale di teoria può essere svolta solo dopo aver superato sia lo scritto di teoria che lo scritto di laboratorio</a:t>
            </a:r>
          </a:p>
          <a:p>
            <a:r>
              <a:rPr lang="it-IT" dirty="0" smtClean="0"/>
              <a:t>Se si viene respinti all’esame orale di laboratorio, bisogna ripetere la sola prova scritta di laboratorio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Modalità d’esame: le prove parziali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È una modalità riservata agli studenti iscritti al secondo anno, o a chi non ha mai sostenuto una prova parziale in passato</a:t>
            </a:r>
          </a:p>
          <a:p>
            <a:r>
              <a:rPr lang="it-IT" dirty="0" smtClean="0"/>
              <a:t>Il primo parziale ha un unico appello a Novembre (settimana </a:t>
            </a:r>
            <a:r>
              <a:rPr lang="it-IT" b="1" dirty="0" smtClean="0"/>
              <a:t>24-29 novembre </a:t>
            </a:r>
            <a:r>
              <a:rPr lang="it-IT" dirty="0" smtClean="0"/>
              <a:t>2014); chi supera il primo parziale può accedere al secondo parziale</a:t>
            </a:r>
          </a:p>
          <a:p>
            <a:r>
              <a:rPr lang="it-IT" dirty="0" smtClean="0"/>
              <a:t>Il secondo parziale ha due appelli nel mese di Febbraio; chi supera anche il secondo parziale (sostenendo eventualmente la prova orale di </a:t>
            </a:r>
            <a:r>
              <a:rPr lang="it-IT" dirty="0" err="1" smtClean="0"/>
              <a:t>lab</a:t>
            </a:r>
            <a:r>
              <a:rPr lang="it-IT" dirty="0" smtClean="0"/>
              <a:t>.) e ha superato lo scritto di teoria può accedere all’orale di teoria, da svolgere comunque entro Febbraio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Sillabo e testi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Sillabo del corso, orario di ricevimento ed altre informazioni sono pubblicati sul sito DISIM. </a:t>
            </a:r>
          </a:p>
          <a:p>
            <a:r>
              <a:rPr lang="it-IT" dirty="0" smtClean="0"/>
              <a:t>Diario delle lezioni e materiale integrativo:</a:t>
            </a:r>
          </a:p>
          <a:p>
            <a:pPr algn="ctr">
              <a:buNone/>
            </a:pPr>
            <a:r>
              <a:rPr lang="it-IT" sz="2200" dirty="0" smtClean="0"/>
              <a:t>http://www.di.univaq.it/</a:t>
            </a:r>
            <a:r>
              <a:rPr lang="it-IT" sz="2200" dirty="0" err="1" smtClean="0"/>
              <a:t>melideo</a:t>
            </a:r>
            <a:r>
              <a:rPr lang="it-IT" sz="2200" dirty="0" smtClean="0"/>
              <a:t>/lezioni_labalg2014.html</a:t>
            </a:r>
          </a:p>
          <a:p>
            <a:r>
              <a:rPr lang="it-IT" dirty="0" smtClean="0"/>
              <a:t>Libro di testo:</a:t>
            </a:r>
          </a:p>
          <a:p>
            <a:pPr marL="3600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Progetto di algoritmi e strutture dati in Java, di </a:t>
            </a:r>
            <a:r>
              <a:rPr lang="it-IT" i="1" dirty="0" err="1" smtClean="0">
                <a:solidFill>
                  <a:srgbClr val="FF0000"/>
                </a:solidFill>
              </a:rPr>
              <a:t>C.Demetrescu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U.Petrillo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I.Finocchi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P.Italiano</a:t>
            </a:r>
            <a:r>
              <a:rPr lang="it-IT" dirty="0" smtClean="0">
                <a:solidFill>
                  <a:srgbClr val="FF0000"/>
                </a:solidFill>
              </a:rPr>
              <a:t> (Ed. McGraw-Hill)</a:t>
            </a:r>
          </a:p>
          <a:p>
            <a:r>
              <a:rPr lang="it-IT" dirty="0" smtClean="0"/>
              <a:t>Altri testi:</a:t>
            </a:r>
          </a:p>
          <a:p>
            <a:pPr marL="3600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Algoritmi e strutture dati in Java, di </a:t>
            </a:r>
            <a:r>
              <a:rPr lang="it-IT" i="1" dirty="0" err="1" smtClean="0">
                <a:solidFill>
                  <a:srgbClr val="FF0000"/>
                </a:solidFill>
              </a:rPr>
              <a:t>W.J.Collins</a:t>
            </a:r>
            <a:r>
              <a:rPr lang="it-IT" dirty="0" smtClean="0">
                <a:solidFill>
                  <a:srgbClr val="FF0000"/>
                </a:solidFill>
              </a:rPr>
              <a:t> (Ed. </a:t>
            </a:r>
            <a:r>
              <a:rPr lang="it-IT" dirty="0" err="1" smtClean="0">
                <a:solidFill>
                  <a:srgbClr val="FF0000"/>
                </a:solidFill>
              </a:rPr>
              <a:t>Maggioli</a:t>
            </a:r>
            <a:r>
              <a:rPr lang="it-IT" dirty="0" smtClean="0">
                <a:solidFill>
                  <a:srgbClr val="FF0000"/>
                </a:solidFill>
              </a:rPr>
              <a:t>, Apogeo </a:t>
            </a:r>
            <a:r>
              <a:rPr lang="it-IT" dirty="0" err="1" smtClean="0">
                <a:solidFill>
                  <a:srgbClr val="FF0000"/>
                </a:solidFill>
              </a:rPr>
              <a:t>Education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622</Words>
  <Application>Microsoft Office PowerPoint</Application>
  <PresentationFormat>Presentazione su schermo (4:3)</PresentationFormat>
  <Paragraphs>61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BrainstrmSess</vt:lpstr>
      <vt:lpstr>Università degli Studi dell’Aquila</vt:lpstr>
      <vt:lpstr>Corso Integrato di Algoritmi e Strutture Dati con Laboratorio</vt:lpstr>
      <vt:lpstr>Obiettivi del Corso</vt:lpstr>
      <vt:lpstr>Prerequisiti</vt:lpstr>
      <vt:lpstr>Modalità d’esame</vt:lpstr>
      <vt:lpstr>Modalità d’esame: le prove parziali</vt:lpstr>
      <vt:lpstr>Sillabo e testi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2014-10-15T21:09:47Z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