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83"/>
  </p:notesMasterIdLst>
  <p:sldIdLst>
    <p:sldId id="256" r:id="rId3"/>
    <p:sldId id="263" r:id="rId4"/>
    <p:sldId id="264" r:id="rId5"/>
    <p:sldId id="265" r:id="rId6"/>
    <p:sldId id="266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1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68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Wednesday, October 15,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Wednesday, October 15,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Wednesday, October 15,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Wednesday, October 15,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772400" cy="1199704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2400" b="1" dirty="0" smtClean="0"/>
              <a:t>Lezioni </a:t>
            </a:r>
            <a:r>
              <a:rPr lang="it-IT" sz="2400" b="1" dirty="0" smtClean="0"/>
              <a:t>1-2</a:t>
            </a:r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+mj-lt"/>
                <a:cs typeface="Courier New" pitchFamily="49" charset="0"/>
              </a:rPr>
              <a:t>Esempio:</a:t>
            </a:r>
          </a:p>
          <a:p>
            <a:pPr>
              <a:buNone/>
            </a:pPr>
            <a:endParaRPr lang="it-IT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mmAnno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[][]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=new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[12][]; 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mmAnno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[0]=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[31]; // gennaio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mmAnno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[1]=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[29]; // febbraio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mmAnno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[2]=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[31]; // marzo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mmAnno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[11]=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[31]; // dicembre</a:t>
            </a:r>
          </a:p>
          <a:p>
            <a:pPr>
              <a:buNone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Matrici incomplete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(valore-booleano) istruzione1 </a:t>
            </a: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[else istruzione 2];</a:t>
            </a:r>
          </a:p>
          <a:p>
            <a:pPr algn="ctr"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it-IT" dirty="0" smtClean="0">
                <a:latin typeface="+mj-lt"/>
                <a:cs typeface="Courier New" pitchFamily="49" charset="0"/>
              </a:rPr>
              <a:t>Le istruzioni possono essere anche composte, ossia un insieme di istruzioni inserite tra parentesi graffe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È possibile inserire un’istruzione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[-else]</a:t>
            </a:r>
            <a:r>
              <a:rPr lang="it-IT" dirty="0" smtClean="0">
                <a:latin typeface="+mj-lt"/>
                <a:cs typeface="Courier New" pitchFamily="49" charset="0"/>
              </a:rPr>
              <a:t> all’interno di un’altra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[-else]</a:t>
            </a:r>
            <a:r>
              <a:rPr lang="it-IT" dirty="0" smtClean="0">
                <a:latin typeface="+mj-lt"/>
                <a:cs typeface="Courier New" pitchFamily="49" charset="0"/>
              </a:rPr>
              <a:t> (annidamento). In tale caso il ramo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it-IT" dirty="0" smtClean="0">
                <a:latin typeface="+mj-lt"/>
                <a:cs typeface="Courier New" pitchFamily="49" charset="0"/>
              </a:rPr>
              <a:t> si riferisce all’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dirty="0" smtClean="0">
                <a:latin typeface="+mj-lt"/>
                <a:cs typeface="Courier New" pitchFamily="49" charset="0"/>
              </a:rPr>
              <a:t> più interno</a:t>
            </a:r>
          </a:p>
          <a:p>
            <a:pPr algn="just"/>
            <a:endParaRPr lang="it-IT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Strutture di controllo: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if-else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251928"/>
          </a:xfrm>
        </p:spPr>
        <p:txBody>
          <a:bodyPr/>
          <a:lstStyle/>
          <a:p>
            <a:r>
              <a:rPr lang="it-IT" dirty="0" smtClean="0"/>
              <a:t>Le decisioni a più vie possono essere risolte utilizzando più istruzioni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it-IT" dirty="0" smtClean="0"/>
              <a:t> in cascata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In alcuni casi è possibile sostituire le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it-IT" dirty="0" smtClean="0"/>
              <a:t> in cascata con il più efficiente e leggibile costrutto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switch-case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Strutture di controllo: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switch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(espressione) { 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case costante1: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[istruzioni1;]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[break;]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case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costanteN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[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istruzioniN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;]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[break;]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[default: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[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istruzioniDefault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;]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[break;]]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Sintassi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switch-case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…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risultato di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(espressione)</a:t>
            </a:r>
            <a:r>
              <a:rPr lang="it-IT" dirty="0" smtClean="0"/>
              <a:t> deve essere un valore di tipo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byte/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/short/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/>
              <a:t> </a:t>
            </a:r>
          </a:p>
          <a:p>
            <a:r>
              <a:rPr lang="it-IT" dirty="0" smtClean="0"/>
              <a:t>In fase di esecuzione viene valutata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espressione</a:t>
            </a:r>
            <a:r>
              <a:rPr lang="it-IT" dirty="0" smtClean="0"/>
              <a:t> ed il risultato viene confrontato con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costante1</a:t>
            </a:r>
            <a:r>
              <a:rPr lang="it-IT" dirty="0" smtClean="0"/>
              <a:t>;</a:t>
            </a:r>
          </a:p>
          <a:p>
            <a:r>
              <a:rPr lang="it-IT" dirty="0" smtClean="0"/>
              <a:t>Se i valori sono uguali il controllo passa alla prima istruzione del corrispondente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it-IT" dirty="0" smtClean="0">
                <a:latin typeface="+mj-lt"/>
                <a:cs typeface="Courier New" pitchFamily="49" charset="0"/>
              </a:rPr>
              <a:t> e successivamente alle rimanenti istruzioni, altrimenti si prosegue confrontando il risultato con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costante2</a:t>
            </a:r>
            <a:r>
              <a:rPr lang="it-IT" dirty="0" smtClean="0"/>
              <a:t>, …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it-IT" dirty="0" smtClean="0">
                <a:latin typeface="+mj-lt"/>
                <a:cs typeface="Courier New" pitchFamily="49" charset="0"/>
              </a:rPr>
              <a:t> consente l’uscita immediata</a:t>
            </a:r>
            <a:endParaRPr lang="it-IT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(valore-booleano) istruzione;</a:t>
            </a:r>
          </a:p>
          <a:p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do istruzione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(valore-booleano);</a:t>
            </a:r>
          </a:p>
          <a:p>
            <a:pPr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dirty="0" smtClean="0"/>
              <a:t>L’istruzione (semplice o composta) viene eseguita fintanto che l’espressione booleana restituisce valore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true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dirty="0" smtClean="0">
                <a:latin typeface="+mj-lt"/>
                <a:cs typeface="Courier New" pitchFamily="49" charset="0"/>
              </a:rPr>
              <a:t>Nel caso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do-while</a:t>
            </a:r>
            <a:r>
              <a:rPr lang="it-IT" dirty="0" smtClean="0">
                <a:latin typeface="+mj-lt"/>
                <a:cs typeface="Courier New" pitchFamily="49" charset="0"/>
              </a:rPr>
              <a:t> l’istruzione viene eseguita la prima volta prima di valutare l’espressione booleana, per cui viene eseguita almeno una volta.</a:t>
            </a:r>
            <a:endParaRPr lang="it-IT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Strutture di controllo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while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(inizializzazione; valore-booleano; 			incremento) istruzione;</a:t>
            </a:r>
          </a:p>
          <a:p>
            <a:pPr>
              <a:buNone/>
            </a:pP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x=1;x&lt;=10;x=x+1)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(x);</a:t>
            </a: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sz="2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500" dirty="0" smtClean="0">
                <a:latin typeface="+mj-lt"/>
                <a:cs typeface="Courier New" pitchFamily="49" charset="0"/>
              </a:rPr>
              <a:t>L’istruzione di 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inizializzazione</a:t>
            </a:r>
            <a:r>
              <a:rPr lang="it-IT" sz="2500" dirty="0" smtClean="0">
                <a:latin typeface="+mj-lt"/>
                <a:cs typeface="Courier New" pitchFamily="49" charset="0"/>
              </a:rPr>
              <a:t> viene eseguita una sola volta prima di entrare nel ciclo</a:t>
            </a:r>
          </a:p>
          <a:p>
            <a:r>
              <a:rPr lang="it-IT" sz="2500" dirty="0" smtClean="0">
                <a:latin typeface="+mj-lt"/>
                <a:cs typeface="Courier New" pitchFamily="49" charset="0"/>
              </a:rPr>
              <a:t>La seconda, la condizione di uscita viene valutata prima di ogni iterazione, analogamente al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while</a:t>
            </a:r>
            <a:endParaRPr lang="it-IT" sz="25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600" dirty="0" smtClean="0">
                <a:latin typeface="+mj-lt"/>
                <a:cs typeface="Courier New" pitchFamily="49" charset="0"/>
              </a:rPr>
              <a:t>L’istruzione di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incremento</a:t>
            </a:r>
            <a:r>
              <a:rPr lang="it-IT" sz="2600" dirty="0" smtClean="0">
                <a:latin typeface="+mj-lt"/>
                <a:cs typeface="Courier New" pitchFamily="49" charset="0"/>
              </a:rPr>
              <a:t> viene eseguita al termine del corpo del ciclo, prima di una nuova valutazione della condizione d’uscita</a:t>
            </a:r>
            <a:endParaRPr lang="it-IT" sz="2600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Strutture di controllo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for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x=x+1; </a:t>
            </a:r>
            <a:r>
              <a:rPr lang="it-IT" dirty="0" smtClean="0"/>
              <a:t>è equivalente 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++x; </a:t>
            </a:r>
            <a:r>
              <a:rPr lang="it-IT" dirty="0" smtClean="0">
                <a:latin typeface="+mj-lt"/>
                <a:cs typeface="Courier New" pitchFamily="49" charset="0"/>
              </a:rPr>
              <a:t>oppure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x++;</a:t>
            </a: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x=x-1; </a:t>
            </a:r>
            <a:r>
              <a:rPr lang="it-IT" dirty="0" smtClean="0"/>
              <a:t>è equivalente 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--x; </a:t>
            </a:r>
            <a:r>
              <a:rPr lang="it-IT" dirty="0" smtClean="0">
                <a:cs typeface="Courier New" pitchFamily="49" charset="0"/>
              </a:rPr>
              <a:t>oppure 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x--;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La differenza tra gli operatori preposti e posposti è avvertibile quando sono usati all’interno di espressioni:</a:t>
            </a:r>
          </a:p>
          <a:p>
            <a:pPr lvl="1"/>
            <a:r>
              <a:rPr lang="it-IT" dirty="0" smtClean="0">
                <a:latin typeface="+mj-lt"/>
                <a:cs typeface="Courier New" pitchFamily="49" charset="0"/>
              </a:rPr>
              <a:t>Operatore preposto:  la variabile viene incrementata/decrementata prima di valutare l’intera espressione  </a:t>
            </a:r>
          </a:p>
          <a:p>
            <a:pPr lvl="1"/>
            <a:r>
              <a:rPr lang="it-IT" dirty="0" smtClean="0">
                <a:cs typeface="Courier New" pitchFamily="49" charset="0"/>
              </a:rPr>
              <a:t>Operatore posposto:  la variabile viene incrementata/decrementata dopo avere valutato l’intera espressione</a:t>
            </a:r>
          </a:p>
          <a:p>
            <a:pPr lvl="1"/>
            <a:endParaRPr lang="it-IT" dirty="0" smtClean="0">
              <a:latin typeface="+mj-lt"/>
              <a:cs typeface="Courier New" pitchFamily="49" charset="0"/>
            </a:endParaRP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Incrementi e decrementi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L’istruzione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it-IT" dirty="0" smtClean="0"/>
              <a:t> viene usata: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sz="2500" dirty="0" smtClean="0"/>
              <a:t>per interrompere l’esecuzione del 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it-IT" sz="2500" dirty="0" smtClean="0"/>
              <a:t> provocando un salto alla prima istruzione successiva;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sz="2500" dirty="0" smtClean="0"/>
              <a:t>per forzare la terminazione di un’iterazione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do-while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500" dirty="0" smtClean="0"/>
              <a:t> provocando un salto alla prima istruzione successiva al ciclo;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sz="2500" dirty="0" smtClean="0"/>
              <a:t>per interrompere l’esecuzione di un’istruzione qualsiasi , purché sia identificata da un nome</a:t>
            </a:r>
            <a:endParaRPr lang="it-IT" sz="25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L’istruzione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break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fontScale="85000" lnSpcReduction="20000"/>
          </a:bodyPr>
          <a:lstStyle/>
          <a:p>
            <a:pPr marL="0" indent="0"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a[]={‘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’,’b’,’c’,’?’,’d’,’e’,’f’};</a:t>
            </a:r>
          </a:p>
          <a:p>
            <a:pPr marL="0" indent="0">
              <a:buNone/>
            </a:pP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interruzione:</a:t>
            </a:r>
          </a:p>
          <a:p>
            <a:pPr marL="0" indent="0"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x=0; x&lt;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a.length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; x++) {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(a[x]) {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case ‘.’: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case ‘,’: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case ‘?’: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break interruzione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default: break;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(a[x]);</a:t>
            </a:r>
          </a:p>
          <a:p>
            <a:pPr marL="0" indent="0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(“fine”);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L’istruzione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it-IT" dirty="0" smtClean="0">
                <a:cs typeface="Courier New" pitchFamily="49" charset="0"/>
              </a:rPr>
              <a:t>: esempio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Richiami di Java</a:t>
            </a:r>
            <a:br>
              <a:rPr lang="it-IT" sz="41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it-IT" sz="2200" dirty="0" err="1" smtClean="0"/>
              <a:t>Rif</a:t>
            </a:r>
            <a:r>
              <a:rPr lang="it-IT" sz="2200" dirty="0" smtClean="0"/>
              <a:t>: Introduzione a Java, di </a:t>
            </a:r>
            <a:r>
              <a:rPr lang="it-IT" sz="2200" dirty="0" err="1" smtClean="0"/>
              <a:t>M.Bertacca</a:t>
            </a:r>
            <a:r>
              <a:rPr lang="it-IT" sz="2200" dirty="0" smtClean="0"/>
              <a:t> e </a:t>
            </a:r>
            <a:r>
              <a:rPr lang="it-IT" sz="2200" dirty="0" err="1" smtClean="0"/>
              <a:t>A.Guidi</a:t>
            </a:r>
            <a:endParaRPr lang="it-IT" sz="22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orientato agli oggetti</a:t>
            </a:r>
          </a:p>
          <a:p>
            <a:r>
              <a:rPr lang="it-IT" dirty="0" smtClean="0"/>
              <a:t>È </a:t>
            </a:r>
            <a:r>
              <a:rPr lang="it-IT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interpretato:</a:t>
            </a:r>
          </a:p>
          <a:p>
            <a:pPr lvl="1"/>
            <a:r>
              <a:rPr lang="it-IT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 codice prodotto dalla fase di compilazione è un codice intermedio che per essere eseguito necessita di un interprete, o </a:t>
            </a:r>
            <a:r>
              <a:rPr lang="it-IT" i="1" dirty="0" err="1" smtClean="0"/>
              <a:t>V</a:t>
            </a:r>
            <a:r>
              <a:rPr lang="it-IT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irtual</a:t>
            </a:r>
            <a:r>
              <a:rPr lang="it-IT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i="1" dirty="0" err="1" smtClean="0"/>
              <a:t>M</a:t>
            </a:r>
            <a:r>
              <a:rPr lang="it-IT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achine</a:t>
            </a:r>
            <a:endParaRPr lang="it-IT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it-IT" dirty="0" smtClean="0"/>
              <a:t>programmi indipendenti dalla piattaforma </a:t>
            </a:r>
            <a:r>
              <a:rPr lang="it-IT" dirty="0" err="1" smtClean="0"/>
              <a:t>hw</a:t>
            </a:r>
            <a:r>
              <a:rPr lang="it-IT" dirty="0" smtClean="0"/>
              <a:t>/</a:t>
            </a:r>
            <a:r>
              <a:rPr lang="it-IT" dirty="0" err="1" smtClean="0"/>
              <a:t>sw</a:t>
            </a:r>
            <a:endParaRPr lang="it-IT" dirty="0" smtClean="0"/>
          </a:p>
          <a:p>
            <a:r>
              <a:rPr lang="it-IT" dirty="0" smtClean="0"/>
              <a:t>Ha una forte tipizzazione dei dati che consente di individuare molti errori già in fase di compilazione</a:t>
            </a:r>
          </a:p>
          <a:p>
            <a:r>
              <a:rPr lang="it-IT" dirty="0" smtClean="0"/>
              <a:t>È robusto: gestione automatica della memoria con </a:t>
            </a:r>
            <a:r>
              <a:rPr lang="it-IT" i="1" dirty="0" err="1" smtClean="0"/>
              <a:t>garbage</a:t>
            </a:r>
            <a:r>
              <a:rPr lang="it-IT" i="1" dirty="0" smtClean="0"/>
              <a:t> </a:t>
            </a:r>
            <a:r>
              <a:rPr lang="it-IT" i="1" dirty="0" err="1" smtClean="0"/>
              <a:t>collector</a:t>
            </a:r>
            <a:endParaRPr lang="it-IT" i="1" dirty="0" smtClean="0"/>
          </a:p>
          <a:p>
            <a:endParaRPr lang="it-IT" dirty="0" smtClean="0"/>
          </a:p>
          <a:p>
            <a:endParaRPr lang="it-IT" dirty="0" smtClean="0"/>
          </a:p>
          <a:p>
            <a:pPr lvl="1"/>
            <a:endParaRPr lang="it-IT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L’istruzione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continue</a:t>
            </a:r>
            <a:r>
              <a:rPr lang="it-IT" dirty="0" smtClean="0"/>
              <a:t> usata all’interno di un ciclo provoca il passaggio immediato alla successiva iterazione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ai[]={10,-10,5,-5,7,-7};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somma=0;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x=0; x&lt;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ai.length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x++){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(ai[x]&lt;=0) continue;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somma+=ai[x];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(somma);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L’istruzione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continue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tipo-restituito nome-metodo ([tipo1 par1 [,         tipo2 par2… [,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tipoN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parN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]]])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{…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 valori in ingresso completi di tipo sono detti </a:t>
            </a:r>
            <a:r>
              <a:rPr lang="it-IT" b="1" dirty="0" smtClean="0"/>
              <a:t>parametri formali</a:t>
            </a:r>
            <a:r>
              <a:rPr lang="it-IT" dirty="0" smtClean="0"/>
              <a:t>. Si definisce </a:t>
            </a:r>
            <a:r>
              <a:rPr lang="it-IT" b="1" dirty="0" smtClean="0"/>
              <a:t>firma</a:t>
            </a:r>
            <a:r>
              <a:rPr lang="it-IT" dirty="0" smtClean="0"/>
              <a:t> del metodo l’insieme “nome più parametri formali”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La firma identifica univocamente un metodo all’interno di una classe</a:t>
            </a:r>
          </a:p>
          <a:p>
            <a:pPr lvl="1"/>
            <a:r>
              <a:rPr lang="it-IT" dirty="0" smtClean="0"/>
              <a:t>pertanto </a:t>
            </a:r>
            <a:r>
              <a:rPr lang="it-IT" u="sng" dirty="0" smtClean="0"/>
              <a:t>possono esistere all’interno della stessa classe due metodi con il medesimo nome</a:t>
            </a:r>
            <a:r>
              <a:rPr lang="it-IT" dirty="0" smtClean="0"/>
              <a:t>, a patto che abbiano parametri formali diversi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metodi: forma generale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Un nome dichiarato all’interno di un blocco, detto nome </a:t>
            </a:r>
            <a:r>
              <a:rPr lang="it-IT" b="1" dirty="0" smtClean="0"/>
              <a:t>locale</a:t>
            </a:r>
            <a:r>
              <a:rPr lang="it-IT" dirty="0" smtClean="0"/>
              <a:t>, la visibilità si estende dal punto di dichiarazione alla fine del blocco in cui è contenuto </a:t>
            </a:r>
          </a:p>
          <a:p>
            <a:r>
              <a:rPr lang="it-IT" dirty="0" smtClean="0"/>
              <a:t>I parametri formali di un metodo sono da considerarsi variabili locali alla funzione</a:t>
            </a:r>
          </a:p>
          <a:p>
            <a:r>
              <a:rPr lang="it-IT" u="sng" dirty="0" smtClean="0"/>
              <a:t>Una dichiarazione di variabile in un blocco non può avere lo stesso nome di una variabile locale dichiarata in un blocco più esterno</a:t>
            </a:r>
            <a:r>
              <a:rPr lang="it-IT" dirty="0" smtClean="0"/>
              <a:t>, perché quest’ultima è visibile nel blocco più interno</a:t>
            </a:r>
          </a:p>
          <a:p>
            <a:r>
              <a:rPr lang="it-IT" dirty="0" smtClean="0"/>
              <a:t>Metodi diversi possono avere variabili con lo stesso nome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Visibilità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f() {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x=1;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 {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x=2; //errore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(x); }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g() {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{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x=2; }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(x); //errore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Visibilità: esempi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800" dirty="0" smtClean="0"/>
              <a:t>Un metodo viene invocato facendo riferimento al nome, e passandogli una lista di parametri (</a:t>
            </a:r>
            <a:r>
              <a:rPr lang="it-IT" sz="2800" b="1" dirty="0" err="1" smtClean="0"/>
              <a:t>parametri</a:t>
            </a:r>
            <a:r>
              <a:rPr lang="it-IT" sz="2800" b="1" dirty="0" smtClean="0"/>
              <a:t> attuali</a:t>
            </a:r>
            <a:r>
              <a:rPr lang="it-IT" sz="2800" dirty="0" smtClean="0"/>
              <a:t>) conforme in tipo, numero e ordine alla lista dei parametri formali elencata nella definizione del metodo</a:t>
            </a:r>
          </a:p>
          <a:p>
            <a:pPr>
              <a:lnSpc>
                <a:spcPct val="90000"/>
              </a:lnSpc>
            </a:pPr>
            <a:r>
              <a:rPr lang="it-IT" sz="2800" dirty="0" smtClean="0"/>
              <a:t>All’interno di un metodo si possono chiamare altri </a:t>
            </a:r>
            <a:r>
              <a:rPr lang="it-IT" dirty="0" smtClean="0"/>
              <a:t>metodi. Quando un metodo invoca se stesso si parla di </a:t>
            </a:r>
            <a:r>
              <a:rPr lang="it-IT" b="1" dirty="0" smtClean="0"/>
              <a:t>ricorsione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Invocazione di un metodo</a:t>
            </a:r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dirty="0" smtClean="0"/>
              <a:t>“Gruppo di cose o individui caratterizzati da medesime qualità e/o comportamenti”</a:t>
            </a:r>
          </a:p>
          <a:p>
            <a:r>
              <a:rPr lang="it-IT" dirty="0" smtClean="0"/>
              <a:t>Le </a:t>
            </a:r>
            <a:r>
              <a:rPr lang="it-IT" b="1" dirty="0" smtClean="0"/>
              <a:t>classi</a:t>
            </a:r>
            <a:r>
              <a:rPr lang="it-IT" dirty="0" smtClean="0"/>
              <a:t> sono utilizzate per modellare nuovi tipi di dato astratto: il nome della classe rappresenta un nuovo tipo di dato</a:t>
            </a:r>
          </a:p>
          <a:p>
            <a:r>
              <a:rPr lang="it-IT" dirty="0" smtClean="0"/>
              <a:t>Descrivere una classe significa descrivere in modo </a:t>
            </a:r>
            <a:r>
              <a:rPr lang="it-IT" b="1" dirty="0" smtClean="0"/>
              <a:t>astratto</a:t>
            </a:r>
            <a:r>
              <a:rPr lang="it-IT" dirty="0" smtClean="0"/>
              <a:t> :</a:t>
            </a:r>
          </a:p>
          <a:p>
            <a:pPr lvl="1"/>
            <a:r>
              <a:rPr lang="it-IT" dirty="0" smtClean="0"/>
              <a:t>le qualità di un insieme di oggetti</a:t>
            </a:r>
          </a:p>
          <a:p>
            <a:pPr lvl="1"/>
            <a:r>
              <a:rPr lang="it-IT" dirty="0" smtClean="0"/>
              <a:t>i comportamenti di un insieme di oggetti senza fare riferimento all’oggetto singolo</a:t>
            </a:r>
          </a:p>
          <a:p>
            <a:pPr lvl="1"/>
            <a:r>
              <a:rPr lang="it-IT" dirty="0" smtClean="0"/>
              <a:t>il livello di protezione (pubblico: visibile anche dall’esterno, privato: visibile solo entro la classe, </a:t>
            </a:r>
            <a:r>
              <a:rPr lang="it-IT" dirty="0" err="1" smtClean="0"/>
              <a:t>ecc…</a:t>
            </a:r>
            <a:r>
              <a:rPr lang="it-IT" dirty="0" smtClean="0"/>
              <a:t>)</a:t>
            </a:r>
          </a:p>
          <a:p>
            <a:pPr lvl="1"/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it-IT" dirty="0" smtClean="0"/>
              <a:t>Le classi in Java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classe può essere composta da più </a:t>
            </a:r>
            <a:r>
              <a:rPr lang="it-IT" b="1" dirty="0" smtClean="0"/>
              <a:t>sottoclassi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A esempio:</a:t>
            </a:r>
          </a:p>
          <a:p>
            <a:r>
              <a:rPr lang="it-IT" dirty="0" smtClean="0"/>
              <a:t>La classe dei triangoli è composta dalle sottoclassi dei triangoli equilateri, triangoli isosceli e triangoli scaleni.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sottoclassi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avere dati reali è necessario creare un oggetto (</a:t>
            </a:r>
            <a:r>
              <a:rPr lang="it-IT" b="1" dirty="0" smtClean="0"/>
              <a:t>istanza della classe</a:t>
            </a:r>
            <a:r>
              <a:rPr lang="it-IT" dirty="0" smtClean="0"/>
              <a:t>) corrispondente alle caratteristiche dichiarate nella classe.</a:t>
            </a:r>
          </a:p>
          <a:p>
            <a:r>
              <a:rPr lang="it-IT" dirty="0" smtClean="0"/>
              <a:t>L’oggetto è un insieme di dati reali, allocati nella memoria del calcolatore</a:t>
            </a:r>
          </a:p>
          <a:p>
            <a:r>
              <a:rPr lang="it-IT" dirty="0" smtClean="0"/>
              <a:t>L’oggetto corrisponde al modello dichiarato nella classe ed è manipolabile per mezzo dei suoi metodi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oggetti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Tempo 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ore;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minuti;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secondi;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separatore;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ora,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min,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sec){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(ora&gt;=0 &amp;&amp; ora&lt;24 &amp;&amp; min&gt;=0&amp;&amp; min&lt;60 &amp;&amp; 			sec&gt;=0 &amp;&amp; sec&lt;60) 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ore=ora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minuti=min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secondi=sec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} else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-1;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it-IT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leggiOra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ore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Console.readInt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(“Inserire ora:“);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ore;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leggiMinuti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minuti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Console.readInt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(“Inserire min:“);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minuti;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leggiSecondi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secondi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Console.readInt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(“Inserire sec:“);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secondi;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Tempo</a:t>
            </a:r>
            <a:endParaRPr lang="it-I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Un programma è composto da un insieme di dichiarazioni di </a:t>
            </a:r>
            <a:r>
              <a:rPr lang="it-IT" b="1" dirty="0" smtClean="0"/>
              <a:t>classi</a:t>
            </a:r>
          </a:p>
          <a:p>
            <a:r>
              <a:rPr lang="it-IT" dirty="0" smtClean="0"/>
              <a:t>Una classe può contenere la dichiarazione di </a:t>
            </a:r>
            <a:r>
              <a:rPr lang="it-IT" b="1" dirty="0" smtClean="0"/>
              <a:t>metodi</a:t>
            </a:r>
          </a:p>
          <a:p>
            <a:r>
              <a:rPr lang="it-IT" dirty="0" smtClean="0"/>
              <a:t>Un metodo contiene dichiarazioni di variabili e istruzioni eseguibili</a:t>
            </a:r>
          </a:p>
          <a:p>
            <a:r>
              <a:rPr lang="it-IT" dirty="0" smtClean="0"/>
              <a:t>Ogni classe considera il metodo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dirty="0" smtClean="0"/>
              <a:t> come il punto di partenza dell’elaborazione</a:t>
            </a:r>
          </a:p>
          <a:p>
            <a:r>
              <a:rPr lang="it-IT" dirty="0" smtClean="0"/>
              <a:t>Java è </a:t>
            </a:r>
            <a:r>
              <a:rPr lang="it-IT" b="1" dirty="0" smtClean="0"/>
              <a:t>case sensitive</a:t>
            </a:r>
          </a:p>
          <a:p>
            <a:pPr>
              <a:buNone/>
            </a:pPr>
            <a:endParaRPr lang="it-IT" sz="2000" dirty="0" smtClean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Class</a:t>
            </a: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Ilprogramma</a:t>
            </a: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static</a:t>
            </a: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main</a:t>
            </a: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String</a:t>
            </a: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argv</a:t>
            </a: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[])  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		</a:t>
            </a:r>
            <a:r>
              <a:rPr lang="it-IT" sz="2000" dirty="0" err="1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System.out.println</a:t>
            </a: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(“Esempio di stampa”);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}</a:t>
            </a:r>
            <a:endParaRPr lang="it-IT" sz="2000" dirty="0">
              <a:latin typeface="Courier New" pitchFamily="49" charset="0"/>
              <a:ea typeface="Arial Unicode MS" pitchFamily="34" charset="-128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Struttura di un programma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aggiungiOre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numOre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ore+=numOre;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(ore&gt;23) ore-=24;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visualizza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ritornoACapo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(ore);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(separatore);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(minuti);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(separatore);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ritornoACapo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(secondi);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else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(secondi);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	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 //end-classe Tempo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Tempo</a:t>
            </a:r>
            <a:endParaRPr lang="it-IT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6839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3000" dirty="0" smtClean="0"/>
              <a:t>Per istanziare la classe sono necessarie due istruzioni:</a:t>
            </a:r>
          </a:p>
          <a:p>
            <a:pPr marL="624078" indent="-514350">
              <a:buFont typeface="+mj-lt"/>
              <a:buAutoNum type="arabicPeriod"/>
            </a:pPr>
            <a:r>
              <a:rPr lang="it-IT" sz="3000" b="1" dirty="0" smtClean="0">
                <a:latin typeface="Courier New" pitchFamily="49" charset="0"/>
                <a:cs typeface="Courier New" pitchFamily="49" charset="0"/>
              </a:rPr>
              <a:t>Tempo </a:t>
            </a:r>
            <a:r>
              <a:rPr lang="it-IT" sz="3000" b="1" dirty="0" err="1" smtClean="0">
                <a:latin typeface="Courier New" pitchFamily="49" charset="0"/>
                <a:cs typeface="Courier New" pitchFamily="49" charset="0"/>
              </a:rPr>
              <a:t>mioTempo</a:t>
            </a:r>
            <a:r>
              <a:rPr lang="it-IT" sz="3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624078" indent="-514350">
              <a:buFont typeface="+mj-lt"/>
              <a:buAutoNum type="arabicPeriod" startAt="2"/>
            </a:pPr>
            <a:r>
              <a:rPr lang="it-IT" sz="3000" b="1" dirty="0" err="1" smtClean="0">
                <a:latin typeface="Courier New" pitchFamily="49" charset="0"/>
                <a:cs typeface="Courier New" pitchFamily="49" charset="0"/>
              </a:rPr>
              <a:t>mioTempo=new</a:t>
            </a:r>
            <a:r>
              <a:rPr lang="it-IT" sz="3000" b="1" dirty="0" smtClean="0">
                <a:latin typeface="Courier New" pitchFamily="49" charset="0"/>
                <a:cs typeface="Courier New" pitchFamily="49" charset="0"/>
              </a:rPr>
              <a:t> Tempo();</a:t>
            </a:r>
          </a:p>
          <a:p>
            <a:pPr marL="624078" indent="-514350"/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mioTempo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000" dirty="0" smtClean="0"/>
              <a:t>è un identificatore di oggetto (o </a:t>
            </a:r>
            <a:r>
              <a:rPr lang="it-IT" sz="3000" dirty="0" err="1" smtClean="0"/>
              <a:t>viariabile</a:t>
            </a:r>
            <a:r>
              <a:rPr lang="it-IT" sz="3000" dirty="0" smtClean="0"/>
              <a:t>) che potrà essere usato solo per trattare oggetti della classe 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Tempo</a:t>
            </a:r>
          </a:p>
          <a:p>
            <a:pPr marL="624078" indent="-514350"/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mioTempo</a:t>
            </a:r>
            <a:r>
              <a:rPr lang="it-IT" sz="3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000" dirty="0" smtClean="0"/>
              <a:t>non contiene il valore dell’oggetto ma solo l’indirizzo di memoria a cui è allocato quest’ultimo</a:t>
            </a:r>
          </a:p>
          <a:p>
            <a:pPr marL="624078" indent="-514350"/>
            <a:r>
              <a:rPr lang="it-IT" sz="3000" dirty="0" smtClean="0"/>
              <a:t>Un riferimento appena creato è automaticamente inizializzato con il valore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3000" dirty="0" smtClean="0"/>
              <a:t>;</a:t>
            </a:r>
          </a:p>
          <a:p>
            <a:pPr marL="624078" indent="-514350"/>
            <a:r>
              <a:rPr lang="it-IT" sz="3000" dirty="0" smtClean="0">
                <a:cs typeface="Courier New" pitchFamily="49" charset="0"/>
              </a:rPr>
              <a:t>Al momento della dichiarazione non esiste nessun oggetto</a:t>
            </a:r>
            <a:endParaRPr lang="it-IT" sz="3000" dirty="0" smtClean="0">
              <a:latin typeface="+mj-lt"/>
              <a:cs typeface="Courier New" pitchFamily="49" charset="0"/>
            </a:endParaRPr>
          </a:p>
          <a:p>
            <a:pPr marL="624078" indent="-514350"/>
            <a:r>
              <a:rPr lang="it-IT" sz="3000" dirty="0" smtClean="0">
                <a:latin typeface="+mj-lt"/>
                <a:cs typeface="Courier New" pitchFamily="49" charset="0"/>
              </a:rPr>
              <a:t>Il metodo </a:t>
            </a:r>
            <a:r>
              <a:rPr lang="it-IT" sz="3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3000" dirty="0" smtClean="0">
                <a:latin typeface="+mj-lt"/>
                <a:cs typeface="Courier New" pitchFamily="49" charset="0"/>
              </a:rPr>
              <a:t> crea un oggetto secondo le caratteristiche descritte nella classe Tempo.</a:t>
            </a:r>
          </a:p>
          <a:p>
            <a:pPr marL="624078" indent="-514350">
              <a:buFont typeface="+mj-lt"/>
              <a:buAutoNum type="arabicPeriod" startAt="2"/>
            </a:pPr>
            <a:endParaRPr lang="it-IT" dirty="0" smtClean="0"/>
          </a:p>
          <a:p>
            <a:pPr marL="624078" indent="-514350">
              <a:buFont typeface="+mj-lt"/>
              <a:buAutoNum type="arabicPeriod" startAt="2"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La classe 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sz="3200" dirty="0" smtClean="0"/>
              <a:t>: dalla classe all’oggetto</a:t>
            </a:r>
            <a:endParaRPr lang="it-IT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>
                <a:latin typeface="+mj-lt"/>
                <a:cs typeface="Courier New" pitchFamily="49" charset="0"/>
              </a:rPr>
              <a:t>Creata l’istanza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(es.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mioTempo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dirty="0" smtClean="0">
                <a:latin typeface="+mj-lt"/>
                <a:cs typeface="Courier New" pitchFamily="49" charset="0"/>
              </a:rPr>
              <a:t>, è possibile accedere ai suoi membri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it-IT" dirty="0" smtClean="0">
                <a:latin typeface="+mj-lt"/>
                <a:cs typeface="Courier New" pitchFamily="49" charset="0"/>
              </a:rPr>
              <a:t> attraverso la notazione del ‘.’</a:t>
            </a:r>
          </a:p>
          <a:p>
            <a:pPr marL="0" indent="0">
              <a:buNone/>
            </a:pPr>
            <a:endParaRPr lang="it-IT" dirty="0" smtClean="0">
              <a:latin typeface="+mj-lt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mioTempo.separatore=‘:’;</a:t>
            </a:r>
          </a:p>
          <a:p>
            <a:pPr marL="0" indent="0">
              <a:buNone/>
            </a:pPr>
            <a:endParaRPr lang="it-IT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it-IT" dirty="0" smtClean="0">
                <a:latin typeface="+mj-lt"/>
                <a:cs typeface="Courier New" pitchFamily="49" charset="0"/>
              </a:rPr>
              <a:t>La stessa notazione può essere usata per invocare i metodi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it-IT" dirty="0" smtClean="0">
                <a:cs typeface="Courier New" pitchFamily="49" charset="0"/>
              </a:rPr>
              <a:t> </a:t>
            </a:r>
            <a:r>
              <a:rPr lang="it-IT" dirty="0" smtClean="0">
                <a:latin typeface="+mj-lt"/>
                <a:cs typeface="Courier New" pitchFamily="49" charset="0"/>
              </a:rPr>
              <a:t>della classe di riferimento</a:t>
            </a:r>
          </a:p>
          <a:p>
            <a:pPr marL="0" indent="0">
              <a:buNone/>
            </a:pPr>
            <a:endParaRPr lang="it-IT" dirty="0" smtClean="0">
              <a:latin typeface="+mj-lt"/>
              <a:cs typeface="Courier New" pitchFamily="49" charset="0"/>
            </a:endParaRPr>
          </a:p>
          <a:p>
            <a:pPr marL="0" indent="0"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mioTempo.assegnaTempo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(15,22,44);</a:t>
            </a:r>
          </a:p>
          <a:p>
            <a:pPr marL="0" indent="0" algn="ctr"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just">
              <a:buNone/>
            </a:pPr>
            <a:r>
              <a:rPr lang="it-IT" dirty="0" smtClean="0">
                <a:latin typeface="+mj-lt"/>
                <a:cs typeface="Courier New" pitchFamily="49" charset="0"/>
              </a:rPr>
              <a:t>NB: un parametro attuale implicito è </a:t>
            </a:r>
            <a:r>
              <a:rPr lang="it-IT" dirty="0" err="1" smtClean="0">
                <a:latin typeface="+mj-lt"/>
                <a:cs typeface="Courier New" pitchFamily="49" charset="0"/>
              </a:rPr>
              <a:t>object-id</a:t>
            </a:r>
            <a:r>
              <a:rPr lang="it-IT" dirty="0" smtClean="0">
                <a:latin typeface="+mj-lt"/>
                <a:cs typeface="Courier New" pitchFamily="49" charset="0"/>
              </a:rPr>
              <a:t> dell’oggetto</a:t>
            </a:r>
          </a:p>
          <a:p>
            <a:pPr marL="0" indent="0">
              <a:buNone/>
            </a:pPr>
            <a:endParaRPr lang="it-IT" dirty="0" smtClean="0">
              <a:latin typeface="+mj-lt"/>
              <a:cs typeface="Courier New" pitchFamily="49" charset="0"/>
            </a:endParaRPr>
          </a:p>
          <a:p>
            <a:pPr marL="0" indent="0"/>
            <a:endParaRPr lang="it-IT" sz="2300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dalla classe all’oggetto</a:t>
            </a:r>
            <a:endParaRPr lang="it-IT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Java ogni classe pubblica deve essere dichiarata in un file sorgente con lo stesso nome della classe e suffisso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.java</a:t>
            </a:r>
          </a:p>
          <a:p>
            <a:r>
              <a:rPr lang="it-IT" dirty="0" err="1" smtClean="0">
                <a:latin typeface="+mj-lt"/>
                <a:cs typeface="Courier New" pitchFamily="49" charset="0"/>
              </a:rPr>
              <a:t>Es</a:t>
            </a:r>
            <a:r>
              <a:rPr lang="it-IT" dirty="0" smtClean="0">
                <a:latin typeface="+mj-lt"/>
                <a:cs typeface="Courier New" pitchFamily="49" charset="0"/>
              </a:rPr>
              <a:t>: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Tempo.java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err="1" smtClean="0">
                <a:latin typeface="+mj-lt"/>
                <a:cs typeface="Courier New" pitchFamily="49" charset="0"/>
              </a:rPr>
              <a:t>Nell</a:t>
            </a:r>
            <a:r>
              <a:rPr lang="it-IT" dirty="0" smtClean="0">
                <a:latin typeface="+mj-lt"/>
                <a:cs typeface="Courier New" pitchFamily="49" charset="0"/>
              </a:rPr>
              <a:t> stesso file è possibile dichiarare altre classi che non saranno visibili al di fuori del file stesso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Il compilatore genera un modulo con lo stesso nome del file sorgente e suffisso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.java</a:t>
            </a:r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Modulo sorgente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ProvaTempo1.java</a:t>
            </a:r>
          </a:p>
          <a:p>
            <a:pPr>
              <a:buNone/>
            </a:pP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ProvaTempo1{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Tempo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mioTempo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mioTempo=new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Tempo();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mioTempo.separatore=‘:’;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mioTempo.assegnaTempo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(22,30,5);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mioTempo.visualizza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mioTempo.aggiungiOre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mioTempo.visualizza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dirty="0" smtClean="0"/>
              <a:t>}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Le proprietà principali dei linguaggi </a:t>
            </a:r>
            <a:r>
              <a:rPr lang="it-IT" dirty="0" err="1" smtClean="0"/>
              <a:t>O.O.</a:t>
            </a:r>
            <a:r>
              <a:rPr lang="it-IT" dirty="0" smtClean="0"/>
              <a:t> sono:</a:t>
            </a:r>
          </a:p>
          <a:p>
            <a:r>
              <a:rPr lang="it-IT" dirty="0" smtClean="0"/>
              <a:t>Incapsulamento</a:t>
            </a:r>
          </a:p>
          <a:p>
            <a:r>
              <a:rPr lang="it-IT" dirty="0" smtClean="0"/>
              <a:t>Ereditarietà</a:t>
            </a:r>
          </a:p>
          <a:p>
            <a:r>
              <a:rPr lang="it-IT" dirty="0" err="1" smtClean="0"/>
              <a:t>Polimorfimo</a:t>
            </a:r>
            <a:endParaRPr lang="it-IT" dirty="0" smtClean="0"/>
          </a:p>
          <a:p>
            <a:r>
              <a:rPr lang="it-IT" dirty="0" err="1" smtClean="0"/>
              <a:t>Overriding</a:t>
            </a:r>
            <a:endParaRPr lang="it-IT" dirty="0" smtClean="0"/>
          </a:p>
          <a:p>
            <a:endParaRPr lang="it-IT" dirty="0" smtClean="0"/>
          </a:p>
          <a:p>
            <a:r>
              <a:rPr lang="it-IT" b="1" dirty="0" smtClean="0"/>
              <a:t>Incapsulamento</a:t>
            </a:r>
            <a:r>
              <a:rPr lang="it-IT" dirty="0" smtClean="0"/>
              <a:t>: la proprietà di rendere invisibili i dati e di gestirli solo tramite metodi</a:t>
            </a:r>
          </a:p>
          <a:p>
            <a:pPr lvl="1"/>
            <a:r>
              <a:rPr lang="it-IT" dirty="0" smtClean="0"/>
              <a:t>Nella vita reale usiamo oggetti e macchine senza conoscere il contenuto ed il funzionamento interno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Proprietà delle classi e degli oggetti</a:t>
            </a:r>
            <a:endParaRPr lang="it-IT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Ereditarietà</a:t>
            </a:r>
            <a:r>
              <a:rPr lang="it-IT" dirty="0" smtClean="0"/>
              <a:t>: le proprietà di una classe possono essere ereditate in tutto o in parte dalle sue sottoclassi che possono avere anche altre specifiche proprietà</a:t>
            </a:r>
          </a:p>
          <a:p>
            <a:r>
              <a:rPr lang="it-IT" dirty="0" smtClean="0"/>
              <a:t>Questo viene realizzato tramite la parola chiave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extends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La classe genitrice è detta </a:t>
            </a:r>
            <a:r>
              <a:rPr lang="it-IT" b="1" dirty="0" smtClean="0"/>
              <a:t>superclasse</a:t>
            </a:r>
            <a:r>
              <a:rPr lang="it-IT" dirty="0" smtClean="0"/>
              <a:t>, mentre la sottoclasse è detta classe </a:t>
            </a:r>
            <a:r>
              <a:rPr lang="it-IT" b="1" dirty="0" smtClean="0"/>
              <a:t>derivata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 oggetto della sottoclasse incapsula tutti i dati della classe genitrice più i suoi dati e può usare tutti i metodi della superclasse risparmiando nella scrittura del codice (I metodi e i dati della superclasse non c’è bisogno di riscriverli)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Proprietà delle classi e degli oggetti</a:t>
            </a:r>
            <a:endParaRPr lang="it-IT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200" dirty="0" smtClean="0"/>
              <a:t>Possiamo estendere la classe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Tempo </a:t>
            </a:r>
            <a:r>
              <a:rPr lang="it-IT" sz="2200" dirty="0" smtClean="0"/>
              <a:t>con una classe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Tempo2 </a:t>
            </a:r>
            <a:r>
              <a:rPr lang="it-IT" sz="2200" dirty="0" smtClean="0"/>
              <a:t>che contiene anche i centesimi di secondo</a:t>
            </a:r>
          </a:p>
          <a:p>
            <a:r>
              <a:rPr lang="it-IT" sz="2200" dirty="0" smtClean="0"/>
              <a:t>La classe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sz="2200" dirty="0" smtClean="0"/>
              <a:t> conterrà tutti i metodi e i campi della classe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Tempo, </a:t>
            </a:r>
            <a:r>
              <a:rPr lang="it-IT" sz="2200" dirty="0" smtClean="0"/>
              <a:t>più i campi e i metodi definiti in essa.</a:t>
            </a:r>
          </a:p>
          <a:p>
            <a:pPr>
              <a:buNone/>
            </a:pPr>
            <a:endParaRPr lang="it-IT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Tempo2 </a:t>
            </a:r>
            <a:r>
              <a:rPr lang="it-IT" sz="20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 Tempo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centesimi;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assegnaCentesimi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cent){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this.centesimi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= cent ; 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leggiCentesimi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(){ 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centesimi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Console.readInt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(“Inserire cent:“);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centesimi ; }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Ereditarietà</a:t>
            </a:r>
            <a:endParaRPr lang="it-IT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Polimorfismo</a:t>
            </a:r>
            <a:r>
              <a:rPr lang="it-IT" dirty="0" smtClean="0"/>
              <a:t>: proprietà di un linguaggio </a:t>
            </a:r>
            <a:r>
              <a:rPr lang="it-IT" dirty="0" err="1" smtClean="0"/>
              <a:t>O.O.</a:t>
            </a:r>
            <a:r>
              <a:rPr lang="it-IT" dirty="0" smtClean="0"/>
              <a:t> di invocare metodi diversi con lo stesso nome a seconda </a:t>
            </a:r>
            <a:r>
              <a:rPr lang="it-IT" dirty="0" err="1" smtClean="0"/>
              <a:t>delgi</a:t>
            </a:r>
            <a:r>
              <a:rPr lang="it-IT" dirty="0" smtClean="0"/>
              <a:t> oggetti coinvolti.</a:t>
            </a:r>
          </a:p>
          <a:p>
            <a:r>
              <a:rPr lang="it-IT" dirty="0" smtClean="0"/>
              <a:t>Classi differenti possono avere metodi con lo stesso nome</a:t>
            </a:r>
          </a:p>
          <a:p>
            <a:r>
              <a:rPr lang="it-IT" dirty="0" smtClean="0"/>
              <a:t>In una stessa classe e/o in una classe ed in una superclasse si possono avere più metodi con lo stesso nome ma con parametri diversi per tipo e/o per numero (</a:t>
            </a:r>
            <a:r>
              <a:rPr lang="it-IT" b="1" dirty="0" err="1" smtClean="0"/>
              <a:t>overloading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La firma (l’insieme del nome e dei parametri ) deve essere unica.</a:t>
            </a:r>
          </a:p>
          <a:p>
            <a:pPr lvl="1"/>
            <a:r>
              <a:rPr lang="it-IT" dirty="0" smtClean="0"/>
              <a:t>Non si possono avere metodi che differiscono per il tipo del valore restituito.</a:t>
            </a:r>
          </a:p>
          <a:p>
            <a:r>
              <a:rPr lang="it-IT" dirty="0" smtClean="0"/>
              <a:t>Una classe può definire un metodo identico per nome, numero e tipo di argomenti ad uno già dichiarato in una sua superclasse (</a:t>
            </a:r>
            <a:r>
              <a:rPr lang="it-IT" b="1" dirty="0" err="1" smtClean="0"/>
              <a:t>overriding</a:t>
            </a:r>
            <a:r>
              <a:rPr lang="it-IT" dirty="0" smtClean="0"/>
              <a:t>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Proprietà delle classi e degli oggetti</a:t>
            </a:r>
            <a:endParaRPr lang="it-IT" sz="2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 vert="horz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2600" dirty="0" smtClean="0"/>
              <a:t>Nella classe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sz="2600" dirty="0" smtClean="0"/>
              <a:t> si può definire un metodo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2600" dirty="0" smtClean="0"/>
              <a:t> che assegna anche i centesimi, che ridefinisce il metodo con lo stesso nome della classe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sz="26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ora,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min,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sec,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cent){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(ora&gt;=0 &amp;&amp; ora&lt;24 &amp;&amp; min&gt;=0&amp;&amp; min&lt;60 &amp;&amp; 	sec&gt;=0 &amp;&amp; sec&lt;60 &amp;&amp; cent&gt;=0 &amp;&amp; cent&lt;60) {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ore=ora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minuti=min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secondi=sec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centesimi=cent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	} else </a:t>
            </a:r>
            <a:r>
              <a:rPr lang="it-IT" sz="23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 -1;</a:t>
            </a:r>
          </a:p>
          <a:p>
            <a:pPr>
              <a:lnSpc>
                <a:spcPct val="90000"/>
              </a:lnSpc>
              <a:buNone/>
            </a:pPr>
            <a:r>
              <a:rPr lang="it-IT" sz="23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None/>
            </a:pP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miotempo2.assegnatempo(o, m, s, c);</a:t>
            </a:r>
          </a:p>
          <a:p>
            <a:pPr>
              <a:lnSpc>
                <a:spcPct val="90000"/>
              </a:lnSpc>
              <a:buNone/>
            </a:pPr>
            <a:endParaRPr lang="it-IT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it-IT" sz="2300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Dichiarazioni di variabili ed istruzioni terminano con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it-IT" dirty="0" smtClean="0"/>
              <a:t>È importante sapere distinguere tra la </a:t>
            </a:r>
            <a:r>
              <a:rPr lang="it-IT" b="1" dirty="0" smtClean="0"/>
              <a:t>dichiarazione</a:t>
            </a:r>
            <a:r>
              <a:rPr lang="it-IT" dirty="0" smtClean="0"/>
              <a:t> di una variabile e la sua </a:t>
            </a:r>
            <a:r>
              <a:rPr lang="it-IT" b="1" dirty="0" smtClean="0"/>
              <a:t>definizione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Il nome identifica la variabile</a:t>
            </a:r>
          </a:p>
          <a:p>
            <a:pPr lvl="1"/>
            <a:r>
              <a:rPr lang="it-IT" dirty="0" smtClean="0"/>
              <a:t>Il tipo definisce la dimensione e le operazioni che vi si possono eseguire</a:t>
            </a:r>
          </a:p>
          <a:p>
            <a:pPr lvl="1"/>
            <a:r>
              <a:rPr lang="it-IT" dirty="0" smtClean="0"/>
              <a:t>la definizione comporta l’allocazione di uno spazio di memoria riservato alla variabile</a:t>
            </a:r>
          </a:p>
          <a:p>
            <a:r>
              <a:rPr lang="it-IT" dirty="0" smtClean="0"/>
              <a:t>Ogni variabile deve essere dichiarata prima di essere usata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Variabili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Se invece si vuole usare in una classe derivata un metodo della classe genitrice che ha lo stesso nome del metodo della classe derivata si può fare tramite la parola chiave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super:</a:t>
            </a:r>
            <a:endParaRPr lang="it-IT" dirty="0" smtClean="0"/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super.assegnatempo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(o, m, s);</a:t>
            </a:r>
          </a:p>
          <a:p>
            <a:endParaRPr lang="it-IT" dirty="0" smtClean="0"/>
          </a:p>
          <a:p>
            <a:r>
              <a:rPr lang="it-IT" dirty="0" smtClean="0"/>
              <a:t>L’</a:t>
            </a:r>
            <a:r>
              <a:rPr lang="it-IT" dirty="0" err="1" smtClean="0"/>
              <a:t>overriding</a:t>
            </a:r>
            <a:r>
              <a:rPr lang="it-IT" dirty="0" smtClean="0"/>
              <a:t> non va confuso con il polimorfismo. </a:t>
            </a:r>
            <a:r>
              <a:rPr lang="it-IT" u="sng" dirty="0" smtClean="0"/>
              <a:t>Nel caso dell’</a:t>
            </a:r>
            <a:r>
              <a:rPr lang="it-IT" u="sng" dirty="0" err="1" smtClean="0"/>
              <a:t>overriding</a:t>
            </a:r>
            <a:r>
              <a:rPr lang="it-IT" u="sng" dirty="0" smtClean="0"/>
              <a:t> i metodi hanno stessa firma. Ma stanno in due classi diverse!</a:t>
            </a:r>
            <a:endParaRPr lang="it-IT" u="sng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Super</a:t>
            </a:r>
            <a:endParaRPr lang="it-IT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600" dirty="0" smtClean="0"/>
              <a:t>I dati delle superclassi che vengono usati da metodi delle classi derivate devono essere dichiarate di tipo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/>
              <a:t> non private.</a:t>
            </a:r>
          </a:p>
          <a:p>
            <a:r>
              <a:rPr lang="it-IT" sz="2600" dirty="0" smtClean="0"/>
              <a:t>Vedere l’esempio della classe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sz="2600" dirty="0" smtClean="0"/>
              <a:t> nel caso in cui si definisca la classe 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sz="2600" dirty="0" smtClean="0"/>
              <a:t>:</a:t>
            </a:r>
          </a:p>
          <a:p>
            <a:endParaRPr lang="it-IT" sz="2600" dirty="0" smtClean="0"/>
          </a:p>
          <a:p>
            <a:pPr>
              <a:buNone/>
            </a:pP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Tempo {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ore;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minuti;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secondi;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separatore; 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600" dirty="0" smtClean="0"/>
          </a:p>
          <a:p>
            <a:r>
              <a:rPr lang="it-IT" sz="2600" dirty="0" smtClean="0"/>
              <a:t>Se i dati della superclasse vengono modificati, il compilatore potrà segnalare quale parti modificare nelle sottoclassi derivate.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Protected</a:t>
            </a:r>
            <a:endParaRPr lang="it-IT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caratteristica utile dell’ereditarietà è quella che permette di </a:t>
            </a:r>
            <a:r>
              <a:rPr lang="it-IT" b="1" dirty="0" smtClean="0"/>
              <a:t>trattare le istanze delle classi derivate nello stesso modo delle istanze della classe genitrice</a:t>
            </a:r>
            <a:r>
              <a:rPr lang="it-IT" dirty="0" smtClean="0"/>
              <a:t>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Esempio</a:t>
            </a:r>
            <a:r>
              <a:rPr lang="it-IT" dirty="0" smtClean="0"/>
              <a:t>: supponiamo di dover gestire una porta automatica di un edificio; questa porta deve aprirsi automaticamente quando un impiegato inserisce un badge magnetico, ma solo nell’orario di lavoro.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Binding</a:t>
            </a:r>
            <a:r>
              <a:rPr lang="it-IT" dirty="0" smtClean="0"/>
              <a:t> dinamico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Accesso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oraInizio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oraFine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assegnaOraInizio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ora){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oraInizio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ora;}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assegnaOraFine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ora){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oraFine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ora;}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verificaOrario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Tempo 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t.leggiOra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()&gt;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=oraInizio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t.leggiOra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()&lt;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=oraFine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else {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t.visualizza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false;}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Accesso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Scopo della classe:</a:t>
            </a:r>
          </a:p>
          <a:p>
            <a:r>
              <a:rPr lang="it-IT" dirty="0" smtClean="0"/>
              <a:t>si crea un’istanza della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Accesso</a:t>
            </a:r>
          </a:p>
          <a:p>
            <a:r>
              <a:rPr lang="it-IT" dirty="0" smtClean="0"/>
              <a:t>si assegna l’orario di inizio lavoro e fine lavoro per mezzo dei metodi opportuni</a:t>
            </a:r>
          </a:p>
          <a:p>
            <a:r>
              <a:rPr lang="it-IT" dirty="0" smtClean="0"/>
              <a:t>ogni volta che qualcuno tenta di passare dalla porta automatica, si invoca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verificaOrario</a:t>
            </a:r>
            <a:r>
              <a:rPr lang="it-IT" dirty="0" smtClean="0"/>
              <a:t> passandogli il tempo corrente, se siamo nei limiti dell’orario di lavoro, il metodo restituisce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dirty="0" smtClean="0"/>
              <a:t>, il che consentirà al resto del programma di aprire la porta, mentre in caso contrario visualizzerà l’ora corrente e restituirà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it-IT" dirty="0" smtClean="0"/>
              <a:t>, impedendo in tal modo l’apertura.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Classe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Accesso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parametro t</a:t>
            </a:r>
            <a:r>
              <a:rPr lang="it-IT" dirty="0" smtClean="0"/>
              <a:t> 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verificaOrario</a:t>
            </a:r>
            <a:r>
              <a:rPr lang="it-IT" dirty="0" smtClean="0"/>
              <a:t> può essere sia un’</a:t>
            </a:r>
            <a:r>
              <a:rPr lang="it-IT" dirty="0" err="1" smtClean="0"/>
              <a:t>object-id</a:t>
            </a:r>
            <a:r>
              <a:rPr lang="it-IT" dirty="0" smtClean="0"/>
              <a:t> a cui corrisponde un’istanza di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, che un’</a:t>
            </a:r>
            <a:r>
              <a:rPr lang="it-IT" dirty="0" err="1" smtClean="0"/>
              <a:t>object-id</a:t>
            </a:r>
            <a:r>
              <a:rPr lang="it-IT" dirty="0" smtClean="0"/>
              <a:t> di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dirty="0" smtClean="0"/>
              <a:t> o di una sua classe derivata o di qualsiasi altra classe che abbia tra i suoi progenitori la classe Tempo.</a:t>
            </a:r>
          </a:p>
          <a:p>
            <a:r>
              <a:rPr lang="it-IT" dirty="0" smtClean="0"/>
              <a:t>Nel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verificaOrario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u="sng" dirty="0" smtClean="0"/>
              <a:t>non è possibile invocare direttamente i metodi di una classe derivata in quanto il compilatore effettua un controllo sulle operazioni e non può prevedere con quale istanza verrà invocato il metodo.</a:t>
            </a:r>
          </a:p>
          <a:p>
            <a:r>
              <a:rPr lang="it-IT" dirty="0" smtClean="0"/>
              <a:t>Il metodo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visualizza </a:t>
            </a:r>
            <a:r>
              <a:rPr lang="it-IT" dirty="0" smtClean="0"/>
              <a:t>è presente sia nella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 sia nella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Se al parametro t corrisponde un’istanza di </a:t>
            </a:r>
            <a:r>
              <a:rPr lang="it-IT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dirty="0" smtClean="0">
                <a:solidFill>
                  <a:srgbClr val="FF0000"/>
                </a:solidFill>
              </a:rPr>
              <a:t>, quale metodo sarà invocato?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Classe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Accesso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</a:t>
            </a:r>
            <a:r>
              <a:rPr lang="it-IT" b="1" dirty="0" err="1" smtClean="0"/>
              <a:t>binding</a:t>
            </a:r>
            <a:r>
              <a:rPr lang="it-IT" dirty="0" smtClean="0"/>
              <a:t> è l’operazione con cui il linguaggio lega il metodo da invocare a un’istanza.</a:t>
            </a:r>
          </a:p>
          <a:p>
            <a:r>
              <a:rPr lang="it-IT" dirty="0" smtClean="0"/>
              <a:t>Questa operazione può avvenire durante la fase di compilazione, (</a:t>
            </a:r>
            <a:r>
              <a:rPr lang="it-IT" dirty="0" err="1" smtClean="0"/>
              <a:t>binding</a:t>
            </a:r>
            <a:r>
              <a:rPr lang="it-IT" dirty="0" smtClean="0"/>
              <a:t> statico</a:t>
            </a:r>
            <a:r>
              <a:rPr lang="it-IT" i="1" dirty="0" smtClean="0"/>
              <a:t>)</a:t>
            </a:r>
            <a:r>
              <a:rPr lang="it-IT" dirty="0" smtClean="0"/>
              <a:t> oppure durante l’esecuzione del programma (</a:t>
            </a:r>
            <a:r>
              <a:rPr lang="it-IT" dirty="0" err="1" smtClean="0"/>
              <a:t>binding</a:t>
            </a:r>
            <a:r>
              <a:rPr lang="it-IT" dirty="0" smtClean="0"/>
              <a:t> dinamico).</a:t>
            </a:r>
          </a:p>
          <a:p>
            <a:r>
              <a:rPr lang="it-IT" dirty="0" smtClean="0"/>
              <a:t>Se Java effettuasse il </a:t>
            </a:r>
            <a:r>
              <a:rPr lang="it-IT" dirty="0" err="1" smtClean="0"/>
              <a:t>binding</a:t>
            </a:r>
            <a:r>
              <a:rPr lang="it-IT" dirty="0" smtClean="0"/>
              <a:t> statico, l’unico metodo che potrebbe essere invocato è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visualizza</a:t>
            </a:r>
            <a:r>
              <a:rPr lang="it-IT" dirty="0" smtClean="0"/>
              <a:t> della classe Tempo. Java invece utilizza il </a:t>
            </a:r>
            <a:r>
              <a:rPr lang="it-IT" dirty="0" err="1" smtClean="0"/>
              <a:t>binding</a:t>
            </a:r>
            <a:r>
              <a:rPr lang="it-IT" dirty="0" smtClean="0"/>
              <a:t> dinamico dei metodi, quindi, nel nostro esempio, viene invocato il metodo visualizza della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dirty="0" smtClean="0"/>
              <a:t>.  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Binding</a:t>
            </a:r>
            <a:r>
              <a:rPr lang="it-IT" sz="2800" dirty="0" smtClean="0"/>
              <a:t> dinamico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In Java non si può invocare direttamente un metodo di una classe derivata da un </a:t>
            </a:r>
            <a:r>
              <a:rPr lang="it-IT" dirty="0" err="1" smtClean="0"/>
              <a:t>object-id</a:t>
            </a:r>
            <a:r>
              <a:rPr lang="it-IT" dirty="0" smtClean="0"/>
              <a:t> della classe genitrice.</a:t>
            </a:r>
          </a:p>
          <a:p>
            <a:r>
              <a:rPr lang="it-IT" dirty="0" smtClean="0"/>
              <a:t>Questa limitazione dovuta solo alla presenza del compilatore, che può essere aggirata tramite il </a:t>
            </a:r>
            <a:r>
              <a:rPr lang="it-IT" i="1" dirty="0" smtClean="0"/>
              <a:t>cast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Un cast consente di modificare temporaneamente la classe di riferimento di un </a:t>
            </a:r>
            <a:r>
              <a:rPr lang="it-IT" dirty="0" err="1" smtClean="0"/>
              <a:t>object-id</a:t>
            </a:r>
            <a:r>
              <a:rPr lang="it-IT" dirty="0" smtClean="0"/>
              <a:t>. Questa operazione si effettua premettendo tra parentesi tonde il nome della classe a cui si desidera promuovere l’</a:t>
            </a:r>
            <a:r>
              <a:rPr lang="it-IT" dirty="0" err="1" smtClean="0"/>
              <a:t>object-id</a:t>
            </a:r>
            <a:r>
              <a:rPr lang="it-IT" dirty="0" smtClean="0"/>
              <a:t> alla variabile contenete l’</a:t>
            </a:r>
            <a:r>
              <a:rPr lang="it-IT" dirty="0" err="1" smtClean="0"/>
              <a:t>object-id</a:t>
            </a:r>
            <a:r>
              <a:rPr lang="it-IT" dirty="0" smtClean="0"/>
              <a:t> stesso.</a:t>
            </a:r>
          </a:p>
          <a:p>
            <a:r>
              <a:rPr lang="it-IT" dirty="0" smtClean="0"/>
              <a:t>Esempio: sul parametro t è possibile invocare il metodo </a:t>
            </a:r>
            <a:r>
              <a:rPr lang="it-IT" dirty="0" err="1" smtClean="0"/>
              <a:t>leggiCentesimi</a:t>
            </a:r>
            <a:r>
              <a:rPr lang="it-IT" dirty="0" smtClean="0"/>
              <a:t> di Tempo2 usando la seguente notazione: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((Tempo2) t).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leggiCentesimi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Operatori sulle istanze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 smtClean="0"/>
              <a:t>Il compilatore permette di effettuare un cast solo verso classi derivate o genitrici. </a:t>
            </a:r>
            <a:r>
              <a:rPr lang="it-IT" sz="2000" u="sng" dirty="0" smtClean="0"/>
              <a:t>Se a t non corrisponde un’istanza di Tempo2, si ha un </a:t>
            </a:r>
            <a:r>
              <a:rPr lang="it-IT" sz="2000" b="1" u="sng" dirty="0" smtClean="0"/>
              <a:t>errore in fase di esecuzione</a:t>
            </a:r>
            <a:endParaRPr lang="it-IT" sz="2000" u="sng" dirty="0" smtClean="0"/>
          </a:p>
          <a:p>
            <a:r>
              <a:rPr lang="it-IT" sz="2000" dirty="0" smtClean="0"/>
              <a:t>Per essere certi del tipo dell’istanza corrispondente all’</a:t>
            </a:r>
            <a:r>
              <a:rPr lang="it-IT" sz="2000" dirty="0" err="1" smtClean="0"/>
              <a:t>object-id</a:t>
            </a:r>
            <a:r>
              <a:rPr lang="it-IT" sz="2000" dirty="0" smtClean="0"/>
              <a:t>, si può usare l’operatore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it-IT" sz="2000" dirty="0" smtClean="0"/>
              <a:t> che consente stabilire se su un’istanza è possibile effettuare un cast o meno. </a:t>
            </a:r>
          </a:p>
          <a:p>
            <a:pPr>
              <a:buNone/>
            </a:pPr>
            <a:r>
              <a:rPr lang="it-IT" sz="2000" dirty="0" smtClean="0"/>
              <a:t> 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(t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Tempo2)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	((Tempo2) t).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leggiCentesimi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smtClean="0"/>
              <a:t> </a:t>
            </a:r>
          </a:p>
          <a:p>
            <a:r>
              <a:rPr lang="it-IT" sz="2000" dirty="0" smtClean="0"/>
              <a:t>NB: in questo esempio l’espressione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Tempo</a:t>
            </a:r>
            <a:r>
              <a:rPr lang="it-IT" sz="2000" dirty="0" smtClean="0"/>
              <a:t> restituisce sempre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000" dirty="0" smtClean="0"/>
              <a:t> (un’istanza di una classe derivata è istanza anche della classe genitrice)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Instaceof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Supponiamo che al momento di invocare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verificaOrario</a:t>
            </a:r>
            <a:r>
              <a:rPr lang="it-IT" dirty="0" smtClean="0"/>
              <a:t> non si abbia a disposizione un’istanza della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 ma solo un intero,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oraCorrente</a:t>
            </a:r>
            <a:r>
              <a:rPr lang="it-IT" dirty="0" smtClean="0"/>
              <a:t>, contenente appunto l’ora corrente.</a:t>
            </a:r>
          </a:p>
          <a:p>
            <a:r>
              <a:rPr lang="it-IT" dirty="0" smtClean="0"/>
              <a:t>In tal caso è necessario creare un’istanza di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, assegnargli il contenuto 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oraCorrente</a:t>
            </a:r>
            <a:r>
              <a:rPr lang="it-IT" dirty="0" smtClean="0"/>
              <a:t> e quindi passarne l’</a:t>
            </a:r>
            <a:r>
              <a:rPr lang="it-IT" dirty="0" err="1" smtClean="0"/>
              <a:t>object-id</a:t>
            </a:r>
            <a:r>
              <a:rPr lang="it-IT" dirty="0" smtClean="0"/>
              <a:t> 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verificaOrario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Tempo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perPassaggio=new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Tempo();</a:t>
            </a:r>
          </a:p>
          <a:p>
            <a:pPr>
              <a:buNone/>
            </a:pP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perPassaggio.assegnaTempo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oraCorrente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, 0,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mioAccesso.verificaOrario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perPassaggio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Costruttori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Logici: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boolean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Numeri interi: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byte, short, long,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Numero </a:t>
            </a:r>
            <a:r>
              <a:rPr lang="it-IT" dirty="0" err="1" smtClean="0"/>
              <a:t>floating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: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double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Caratteri: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char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Una variabile di tipo primitivo può essere utilizzata direttamente dopo la sua dichiarazione. </a:t>
            </a:r>
          </a:p>
          <a:p>
            <a:pPr lvl="1"/>
            <a:r>
              <a:rPr lang="it-IT" dirty="0" smtClean="0"/>
              <a:t>NB: Non è un riferimento e non ha senso tentare di istanziarla mediante l’operatore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/>
              <a:t> introdotto in seguito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Tipi primitivi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Questi passaggi macchinosi e l’introduzione di un nuovo nome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perPassaggio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possono essere evitati tramite l’uso di un costruttore.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 costruttori sono metodi speciali che vengono invocati automaticamente subito dopo la creazione dell’oggetto e ai quali è possibile passare dei parametri direttamente nella </a:t>
            </a:r>
            <a:r>
              <a:rPr lang="it-IT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solidFill>
                  <a:srgbClr val="FF0000"/>
                </a:solidFill>
              </a:rPr>
              <a:t>. </a:t>
            </a:r>
          </a:p>
          <a:p>
            <a:r>
              <a:rPr lang="it-IT" dirty="0" smtClean="0"/>
              <a:t>I metodi costruttori si distinguono dagli altri metodi perché</a:t>
            </a:r>
          </a:p>
          <a:p>
            <a:pPr lvl="1"/>
            <a:r>
              <a:rPr lang="it-IT" dirty="0" smtClean="0"/>
              <a:t>il loro nome coincide con quello della classe</a:t>
            </a:r>
          </a:p>
          <a:p>
            <a:pPr lvl="1"/>
            <a:r>
              <a:rPr lang="it-IT" dirty="0" smtClean="0"/>
              <a:t>non dichiarano nessun tipo di dato da restituire. </a:t>
            </a:r>
          </a:p>
          <a:p>
            <a:r>
              <a:rPr lang="it-IT" dirty="0" smtClean="0"/>
              <a:t>In una classe possono coesistere più costruttori che però debbono differire per numero e/o tipo degli argomenti.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Costruttori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Dichiarando il seguente costruttore nella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public Tempo(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ora,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minuto,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sec){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5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 (ora, minuto, sec);</a:t>
            </a:r>
          </a:p>
          <a:p>
            <a:pPr>
              <a:buNone/>
            </a:pPr>
            <a:r>
              <a:rPr lang="it-IT" sz="2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l’esempio precedente diverrebbe: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mioAccesso.verificaOrario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					Tempo(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oraCorrente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, 0,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Costruttori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Una volta definito un costruttore il compilatore non permette più di creare un’istanza della classe senza passare gli argomenti, a meno di non definire un costruttore senza argomenti.</a:t>
            </a:r>
          </a:p>
          <a:p>
            <a:r>
              <a:rPr lang="it-IT" dirty="0" smtClean="0"/>
              <a:t>Questo comportamento, che può sembrare bizzarro, consente di avere delle classi in cui non è permesso creare un oggetto senza fornire dei parametri al costruttore. </a:t>
            </a:r>
          </a:p>
          <a:p>
            <a:r>
              <a:rPr lang="it-IT" dirty="0" smtClean="0"/>
              <a:t>Se una classe ha uno o più costruttori, uno di essi deve essere invocato necessariamente anche quando viene creata un’istanza di una sottoclasse.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Costruttori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L’invocazione di un costruttore della classe genitrice può avvenire solo a patto che sia la prima istruzione di un costruttore. Il costruttore della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Tempo2</a:t>
            </a:r>
            <a:r>
              <a:rPr lang="it-IT" dirty="0" smtClean="0"/>
              <a:t> può essere scritto come segue: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Tempo2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ora,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minuto,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secondo,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centesimo){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 (ora, minuto, secondo);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this.centesimo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centesimo;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È buona norma, quando possibile, fornire sempre una classe di un costruttore senza argomenti in modo tale da semplificarne l’utilizzo in una sottoclasse.</a:t>
            </a:r>
          </a:p>
          <a:p>
            <a:r>
              <a:rPr lang="it-IT" dirty="0" smtClean="0"/>
              <a:t>È possibile inizializzare delle variabili d’istanza con valori costanti o anche richiamando metodi opportuni.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Costruttori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55000" lnSpcReduction="20000"/>
          </a:bodyPr>
          <a:lstStyle/>
          <a:p>
            <a:r>
              <a:rPr lang="it-IT" sz="4200" dirty="0" smtClean="0"/>
              <a:t>La seguente classe fornisce più o meno le stesse funzionalità di </a:t>
            </a:r>
            <a:r>
              <a:rPr lang="it-IT" sz="4200" dirty="0" smtClean="0">
                <a:latin typeface="Courier New" pitchFamily="49" charset="0"/>
                <a:cs typeface="Courier New" pitchFamily="49" charset="0"/>
              </a:rPr>
              <a:t>Tempo2 </a:t>
            </a:r>
            <a:r>
              <a:rPr lang="it-IT" sz="4200" dirty="0" smtClean="0"/>
              <a:t>non sfruttando l’ereditarietà ma utilizzando una tecnica che è detta di </a:t>
            </a:r>
            <a:r>
              <a:rPr lang="it-IT" sz="4200" i="1" dirty="0" smtClean="0"/>
              <a:t>composizione</a:t>
            </a:r>
            <a:r>
              <a:rPr lang="it-IT" sz="4200" dirty="0" smtClean="0"/>
              <a:t>.</a:t>
            </a:r>
          </a:p>
          <a:p>
            <a:pPr>
              <a:buNone/>
            </a:pPr>
            <a:endParaRPr lang="it-IT" sz="3200" dirty="0" smtClean="0"/>
          </a:p>
          <a:p>
            <a:pPr>
              <a:buNone/>
            </a:pP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Tempo3 {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public Tempo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oreMinSec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3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3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Tempo (); 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centesimi;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ora,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minuto,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secondo,    							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cent) {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3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oreMinSec.assegnaTempo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(ora, minuto, secondo);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   centesimi = cent;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endParaRPr lang="it-IT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leggiOra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3200" dirty="0" err="1" smtClean="0">
                <a:latin typeface="Courier New" pitchFamily="49" charset="0"/>
                <a:cs typeface="Courier New" pitchFamily="49" charset="0"/>
              </a:rPr>
              <a:t>oreMinSec.leggiOra</a:t>
            </a: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	 …</a:t>
            </a:r>
          </a:p>
          <a:p>
            <a:pPr>
              <a:buNone/>
            </a:pPr>
            <a:r>
              <a:rPr lang="it-IT" sz="32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464646"/>
                </a:solidFill>
              </a:rPr>
              <a:t>Composizione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Senza istanziare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OreMinSec</a:t>
            </a:r>
            <a:r>
              <a:rPr lang="it-IT" dirty="0" smtClean="0"/>
              <a:t>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Tempo3</a:t>
            </a:r>
            <a:r>
              <a:rPr lang="it-IT" dirty="0" smtClean="0"/>
              <a:t> non funzionerebbe in quanto alla variabile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OreMinSec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non corrisponderebbe nessuna istanza (errore in fase di esecuzione non appena si invoca un metodo che gli si riferisce)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E’ quindi necessario istanziare </a:t>
            </a:r>
            <a:r>
              <a:rPr lang="it-IT" dirty="0" err="1" smtClean="0">
                <a:solidFill>
                  <a:srgbClr val="FF0000"/>
                </a:solidFill>
              </a:rPr>
              <a:t>oreMinSec</a:t>
            </a:r>
            <a:r>
              <a:rPr lang="it-IT" dirty="0" smtClean="0"/>
              <a:t>. </a:t>
            </a:r>
          </a:p>
          <a:p>
            <a:r>
              <a:rPr lang="it-IT" dirty="0" smtClean="0"/>
              <a:t>Quando viene creato un oggetto vengono quindi controllate tutte le variabili d’istanza: se hanno un valore d’inizializzazione, questo gli viene assegnato, altrimenti prendono il valore 0 se sono di tipo primitivo e </a:t>
            </a:r>
            <a:r>
              <a:rPr lang="it-IT" dirty="0" err="1" smtClean="0"/>
              <a:t>null</a:t>
            </a:r>
            <a:r>
              <a:rPr lang="it-IT" dirty="0" smtClean="0"/>
              <a:t> se sono referenze a oggetti o ad </a:t>
            </a:r>
            <a:r>
              <a:rPr lang="it-IT" dirty="0" err="1" smtClean="0"/>
              <a:t>array</a:t>
            </a:r>
            <a:r>
              <a:rPr lang="it-IT" dirty="0" smtClean="0"/>
              <a:t>. A questo punto viene invocato il costruttore adeguato se esiste.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Tito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Costruttori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 due o più costruttori debbono condividere una parte consistente di codice, può tornare utile usare un </a:t>
            </a:r>
            <a:r>
              <a:rPr lang="it-IT" dirty="0" err="1" smtClean="0"/>
              <a:t>inizializzatore</a:t>
            </a:r>
            <a:r>
              <a:rPr lang="it-IT" dirty="0" smtClean="0"/>
              <a:t> d’istanza.</a:t>
            </a:r>
          </a:p>
          <a:p>
            <a:r>
              <a:rPr lang="it-IT" dirty="0" smtClean="0"/>
              <a:t>Un </a:t>
            </a:r>
            <a:r>
              <a:rPr lang="it-IT" b="1" dirty="0" err="1" smtClean="0"/>
              <a:t>inizializzatore</a:t>
            </a:r>
            <a:r>
              <a:rPr lang="it-IT" b="1" dirty="0" smtClean="0"/>
              <a:t> d’istanza</a:t>
            </a:r>
            <a:r>
              <a:rPr lang="it-IT" dirty="0" smtClean="0"/>
              <a:t>  è un blocco d’istruzioni, esterno a tutti i metodi, che viene eseguito prima dell’invocazione di un qualsiasi costruttore.</a:t>
            </a:r>
          </a:p>
          <a:p>
            <a:r>
              <a:rPr lang="it-IT" dirty="0" smtClean="0"/>
              <a:t>Un </a:t>
            </a:r>
            <a:r>
              <a:rPr lang="it-IT" dirty="0" err="1" smtClean="0"/>
              <a:t>inizializzatore</a:t>
            </a:r>
            <a:r>
              <a:rPr lang="it-IT" dirty="0" smtClean="0"/>
              <a:t> d’istanza può contenere istruzioni di qualsiasi tipo tranne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L’esempio precedente potrebbe quindi essere trasformato nel modo seguente: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Inizializzatori</a:t>
            </a:r>
            <a:r>
              <a:rPr lang="it-IT" dirty="0" smtClean="0"/>
              <a:t> di istanza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900" dirty="0" err="1" smtClean="0"/>
              <a:t>class</a:t>
            </a:r>
            <a:r>
              <a:rPr lang="it-IT" sz="1900" dirty="0" smtClean="0"/>
              <a:t> Tempo3 {</a:t>
            </a:r>
          </a:p>
          <a:p>
            <a:pPr marL="0" indent="0">
              <a:buNone/>
            </a:pPr>
            <a:r>
              <a:rPr lang="it-IT" sz="1900" dirty="0" smtClean="0"/>
              <a:t>   public Tempo </a:t>
            </a:r>
            <a:r>
              <a:rPr lang="it-IT" sz="1900" dirty="0" err="1" smtClean="0"/>
              <a:t>oreMinSec</a:t>
            </a:r>
            <a:r>
              <a:rPr lang="it-IT" sz="1900" dirty="0" smtClean="0"/>
              <a:t>;</a:t>
            </a:r>
          </a:p>
          <a:p>
            <a:pPr marL="0" indent="0">
              <a:buNone/>
            </a:pPr>
            <a:r>
              <a:rPr lang="it-IT" sz="1900" dirty="0" smtClean="0"/>
              <a:t>   </a:t>
            </a:r>
            <a:r>
              <a:rPr lang="it-IT" sz="1900" dirty="0" err="1" smtClean="0"/>
              <a:t>int</a:t>
            </a:r>
            <a:r>
              <a:rPr lang="it-IT" sz="1900" dirty="0" smtClean="0"/>
              <a:t> centesimi;</a:t>
            </a:r>
          </a:p>
          <a:p>
            <a:pPr marL="0" indent="0">
              <a:buNone/>
            </a:pPr>
            <a:r>
              <a:rPr lang="it-IT" sz="1900" dirty="0" smtClean="0"/>
              <a:t> </a:t>
            </a:r>
          </a:p>
          <a:p>
            <a:pPr marL="0" indent="0">
              <a:buNone/>
            </a:pPr>
            <a:r>
              <a:rPr lang="it-IT" sz="1900" dirty="0" smtClean="0"/>
              <a:t>   </a:t>
            </a:r>
            <a:r>
              <a:rPr lang="it-IT" sz="1900" dirty="0" smtClean="0">
                <a:solidFill>
                  <a:srgbClr val="FF0000"/>
                </a:solidFill>
              </a:rPr>
              <a:t>{ </a:t>
            </a:r>
            <a:r>
              <a:rPr lang="it-IT" sz="1900" dirty="0" err="1" smtClean="0">
                <a:solidFill>
                  <a:srgbClr val="FF0000"/>
                </a:solidFill>
              </a:rPr>
              <a:t>oreMinSec</a:t>
            </a:r>
            <a:r>
              <a:rPr lang="it-IT" sz="1900" dirty="0" smtClean="0">
                <a:solidFill>
                  <a:srgbClr val="FF0000"/>
                </a:solidFill>
              </a:rPr>
              <a:t> = </a:t>
            </a:r>
            <a:r>
              <a:rPr lang="it-IT" sz="1900" dirty="0" err="1" smtClean="0">
                <a:solidFill>
                  <a:srgbClr val="FF0000"/>
                </a:solidFill>
              </a:rPr>
              <a:t>new</a:t>
            </a:r>
            <a:r>
              <a:rPr lang="it-IT" sz="1900" dirty="0" smtClean="0">
                <a:solidFill>
                  <a:srgbClr val="FF0000"/>
                </a:solidFill>
              </a:rPr>
              <a:t> Tempo (); }  //</a:t>
            </a:r>
            <a:r>
              <a:rPr lang="it-IT" sz="1900" dirty="0" err="1" smtClean="0">
                <a:solidFill>
                  <a:srgbClr val="FF0000"/>
                </a:solidFill>
              </a:rPr>
              <a:t>inizializzatore</a:t>
            </a:r>
            <a:r>
              <a:rPr lang="it-IT" sz="1900" dirty="0" smtClean="0">
                <a:solidFill>
                  <a:srgbClr val="FF0000"/>
                </a:solidFill>
              </a:rPr>
              <a:t> d’istanza</a:t>
            </a:r>
          </a:p>
          <a:p>
            <a:pPr marL="0" indent="0">
              <a:buNone/>
            </a:pPr>
            <a:r>
              <a:rPr lang="it-IT" sz="1900" dirty="0" smtClean="0"/>
              <a:t> </a:t>
            </a:r>
          </a:p>
          <a:p>
            <a:pPr marL="0" indent="0">
              <a:buNone/>
            </a:pPr>
            <a:r>
              <a:rPr lang="it-IT" sz="1900" dirty="0" smtClean="0"/>
              <a:t>   </a:t>
            </a:r>
            <a:r>
              <a:rPr lang="it-IT" sz="1900" dirty="0" err="1" smtClean="0"/>
              <a:t>void</a:t>
            </a:r>
            <a:r>
              <a:rPr lang="it-IT" sz="1900" dirty="0" smtClean="0"/>
              <a:t> </a:t>
            </a:r>
            <a:r>
              <a:rPr lang="it-IT" sz="1900" dirty="0" err="1" smtClean="0"/>
              <a:t>assegnaTempo</a:t>
            </a:r>
            <a:r>
              <a:rPr lang="it-IT" sz="1900" dirty="0" smtClean="0"/>
              <a:t> (</a:t>
            </a:r>
            <a:r>
              <a:rPr lang="it-IT" sz="1900" dirty="0" err="1" smtClean="0"/>
              <a:t>int</a:t>
            </a:r>
            <a:r>
              <a:rPr lang="it-IT" sz="1900" dirty="0" smtClean="0"/>
              <a:t> ora, </a:t>
            </a:r>
            <a:r>
              <a:rPr lang="it-IT" sz="1900" dirty="0" err="1" smtClean="0"/>
              <a:t>int</a:t>
            </a:r>
            <a:r>
              <a:rPr lang="it-IT" sz="1900" dirty="0" smtClean="0"/>
              <a:t> minuto, </a:t>
            </a:r>
            <a:r>
              <a:rPr lang="it-IT" sz="1900" dirty="0" err="1" smtClean="0"/>
              <a:t>int</a:t>
            </a:r>
            <a:r>
              <a:rPr lang="it-IT" sz="1900" dirty="0" smtClean="0"/>
              <a:t> 						secondo, </a:t>
            </a:r>
            <a:r>
              <a:rPr lang="it-IT" sz="1900" dirty="0" err="1" smtClean="0"/>
              <a:t>int</a:t>
            </a:r>
            <a:r>
              <a:rPr lang="it-IT" sz="1900" dirty="0" smtClean="0"/>
              <a:t> cent) {</a:t>
            </a:r>
          </a:p>
          <a:p>
            <a:pPr marL="0" indent="0">
              <a:buNone/>
            </a:pPr>
            <a:r>
              <a:rPr lang="it-IT" sz="1900" dirty="0" smtClean="0"/>
              <a:t>      </a:t>
            </a:r>
            <a:r>
              <a:rPr lang="it-IT" sz="1900" dirty="0" err="1" smtClean="0"/>
              <a:t>oreMinSec.assegnaTempo</a:t>
            </a:r>
            <a:r>
              <a:rPr lang="it-IT" sz="1900" dirty="0" smtClean="0"/>
              <a:t> (ora, minuto, secondo);</a:t>
            </a:r>
          </a:p>
          <a:p>
            <a:pPr marL="0" indent="0">
              <a:buNone/>
            </a:pPr>
            <a:r>
              <a:rPr lang="it-IT" sz="1900" dirty="0" smtClean="0"/>
              <a:t>      centesimi = cent;</a:t>
            </a:r>
          </a:p>
          <a:p>
            <a:pPr marL="0" indent="0">
              <a:buNone/>
            </a:pPr>
            <a:r>
              <a:rPr lang="it-IT" sz="1900" dirty="0" smtClean="0"/>
              <a:t>   }</a:t>
            </a:r>
          </a:p>
          <a:p>
            <a:pPr marL="0" indent="0">
              <a:buNone/>
            </a:pPr>
            <a:r>
              <a:rPr lang="it-IT" sz="1900" dirty="0" smtClean="0"/>
              <a:t>   </a:t>
            </a:r>
          </a:p>
          <a:p>
            <a:pPr marL="0" indent="0">
              <a:buNone/>
            </a:pPr>
            <a:r>
              <a:rPr lang="it-IT" sz="1900" dirty="0" smtClean="0"/>
              <a:t>   </a:t>
            </a:r>
            <a:r>
              <a:rPr lang="it-IT" sz="1900" dirty="0" err="1" smtClean="0"/>
              <a:t>int</a:t>
            </a:r>
            <a:r>
              <a:rPr lang="it-IT" sz="1900" dirty="0" smtClean="0"/>
              <a:t> </a:t>
            </a:r>
            <a:r>
              <a:rPr lang="it-IT" sz="1900" dirty="0" err="1" smtClean="0"/>
              <a:t>leggiOra</a:t>
            </a:r>
            <a:r>
              <a:rPr lang="it-IT" sz="1900" dirty="0" smtClean="0"/>
              <a:t>() { </a:t>
            </a:r>
            <a:r>
              <a:rPr lang="it-IT" sz="1900" dirty="0" err="1" smtClean="0"/>
              <a:t>return</a:t>
            </a:r>
            <a:r>
              <a:rPr lang="it-IT" sz="1900" dirty="0" smtClean="0"/>
              <a:t> </a:t>
            </a:r>
            <a:r>
              <a:rPr lang="it-IT" sz="1900" dirty="0" err="1" smtClean="0"/>
              <a:t>oreMinSec.leggiOra</a:t>
            </a:r>
            <a:r>
              <a:rPr lang="it-IT" sz="1900" dirty="0" smtClean="0"/>
              <a:t>();   }</a:t>
            </a:r>
          </a:p>
          <a:p>
            <a:pPr marL="0" indent="0">
              <a:buNone/>
            </a:pPr>
            <a:r>
              <a:rPr lang="it-IT" sz="1900" dirty="0" smtClean="0"/>
              <a:t>              …</a:t>
            </a:r>
          </a:p>
          <a:p>
            <a:pPr marL="0" indent="0">
              <a:buNone/>
            </a:pPr>
            <a:r>
              <a:rPr lang="it-IT" sz="1900" dirty="0" smtClean="0"/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Inizializzatore</a:t>
            </a:r>
            <a:r>
              <a:rPr lang="it-IT" sz="2800" dirty="0" smtClean="0"/>
              <a:t> di istanza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Si è detto che un oggetto viene eliminato automaticamente dal sistema quando non ha più nessun </a:t>
            </a:r>
            <a:r>
              <a:rPr lang="it-IT" dirty="0" err="1" smtClean="0"/>
              <a:t>object-id</a:t>
            </a:r>
            <a:r>
              <a:rPr lang="it-IT" dirty="0" smtClean="0"/>
              <a:t> che si riferisce a esso</a:t>
            </a:r>
          </a:p>
          <a:p>
            <a:r>
              <a:rPr lang="it-IT" dirty="0" smtClean="0"/>
              <a:t>Se un oggetto impegna una risorsa del sistema, come un file o una porta di comunicazione, è opportuno che essa venga rilasciata prima della distruzione dell’oggetto.</a:t>
            </a:r>
          </a:p>
          <a:p>
            <a:r>
              <a:rPr lang="it-IT" dirty="0" smtClean="0"/>
              <a:t>A tale scopo si può definire un metodo con nome convenzionale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finalize</a:t>
            </a:r>
            <a:r>
              <a:rPr lang="it-IT" dirty="0" smtClean="0"/>
              <a:t>. Per esempio: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finalize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() { … }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r>
              <a:rPr lang="it-IT" dirty="0" smtClean="0"/>
              <a:t>Java invoca automaticamente il metodo </a:t>
            </a:r>
            <a:r>
              <a:rPr lang="it-IT" dirty="0" err="1" smtClean="0"/>
              <a:t>finalize</a:t>
            </a:r>
            <a:r>
              <a:rPr lang="it-IT" dirty="0" smtClean="0"/>
              <a:t> solo appena prima di riutilizzare l’area allocata per l’oggetto: ciò significa che, non solo non è prevedibile il momento in cui viene invocato, ma che addirittura può non essere mai richiamato.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Finalizzazione (cenni)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variabili dichiarate in una classe esistono solo nell’istanza della classe stessa (variabili d’istanza)</a:t>
            </a:r>
          </a:p>
          <a:p>
            <a:r>
              <a:rPr lang="it-IT" dirty="0" smtClean="0"/>
              <a:t>È possibile dichiarare in una classe anche variabili che esistono indipendentemente da qualsiasi istanza (variabili di classe o </a:t>
            </a:r>
            <a:r>
              <a:rPr lang="it-IT" b="1" dirty="0" smtClean="0"/>
              <a:t>statiche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Sono di fatto variabili globali a cui si può però limitare l’accesso</a:t>
            </a:r>
          </a:p>
          <a:p>
            <a:r>
              <a:rPr lang="it-IT" dirty="0" smtClean="0"/>
              <a:t>Una variabile statica si definisce premettendo la parola riservata 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dirty="0" smtClean="0"/>
              <a:t> alla normale dichiarazione di una variabile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Variabili di classe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Se un valore contenuto in una variabile di un certo tipo viene assegnato ad una variabile più capace, Java esegue una conversione automatica (</a:t>
            </a:r>
            <a:r>
              <a:rPr lang="it-IT" b="1" dirty="0" smtClean="0"/>
              <a:t>promozione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L’operazione contraria non è automatica e per ovviare a problemi in fase di compilazione è possibile effettuare un </a:t>
            </a:r>
            <a:r>
              <a:rPr lang="it-IT" b="1" dirty="0" smtClean="0"/>
              <a:t>cast</a:t>
            </a:r>
            <a:r>
              <a:rPr lang="it-IT" dirty="0" smtClean="0"/>
              <a:t>, ossia forzare una variabile di un certo tipo a diventare di un altro tipo.</a:t>
            </a:r>
          </a:p>
          <a:p>
            <a:pPr algn="ctr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i=10;  byte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b=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(byte) i 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Promozioni e casting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dirty="0" smtClean="0">
                <a:latin typeface="+mj-lt"/>
                <a:cs typeface="Courier New" pitchFamily="49" charset="0"/>
              </a:rPr>
              <a:t>Esempio:  </a:t>
            </a:r>
            <a:r>
              <a:rPr lang="it-IT" b="1" dirty="0" smtClean="0">
                <a:latin typeface="+mj-lt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separatore;</a:t>
            </a:r>
          </a:p>
          <a:p>
            <a:pPr algn="ctr"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it-IT" dirty="0" smtClean="0">
                <a:latin typeface="+mj-lt"/>
                <a:cs typeface="Courier New" pitchFamily="49" charset="0"/>
              </a:rPr>
              <a:t>All’interno di un programma i tempi sono rappresentati nello stesso modo, per cui è sufficiente assegnare il separatore una volta, all’inizio del programma e tutte le istanze lo condivideranno</a:t>
            </a:r>
          </a:p>
          <a:p>
            <a:pPr algn="just"/>
            <a:r>
              <a:rPr lang="it-IT" dirty="0" smtClean="0">
                <a:latin typeface="+mj-lt"/>
                <a:cs typeface="Courier New" pitchFamily="49" charset="0"/>
              </a:rPr>
              <a:t>Al di fuori della classe, </a:t>
            </a:r>
            <a:r>
              <a:rPr lang="it-IT" dirty="0" smtClean="0">
                <a:cs typeface="Courier New" pitchFamily="49" charset="0"/>
              </a:rPr>
              <a:t>per accedere ad una variabile di classe si può usare il nome della classe (si sconsiglia l’uso di un </a:t>
            </a:r>
            <a:r>
              <a:rPr lang="it-IT" dirty="0" err="1" smtClean="0">
                <a:cs typeface="Courier New" pitchFamily="49" charset="0"/>
              </a:rPr>
              <a:t>object-id</a:t>
            </a:r>
            <a:r>
              <a:rPr lang="it-IT" dirty="0" smtClean="0">
                <a:cs typeface="Courier New" pitchFamily="49" charset="0"/>
              </a:rPr>
              <a:t>);</a:t>
            </a:r>
          </a:p>
          <a:p>
            <a:pPr algn="just"/>
            <a:endParaRPr lang="it-IT" dirty="0" smtClean="0">
              <a:latin typeface="+mj-lt"/>
              <a:cs typeface="Courier New" pitchFamily="49" charset="0"/>
            </a:endParaRPr>
          </a:p>
          <a:p>
            <a:pPr algn="ctr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Tempo.separatore=‘:’;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Variabili di classe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 si vuole dichiarare un oggetto statico, la creazione dell’oggetto può avvenire mediante un </a:t>
            </a:r>
            <a:r>
              <a:rPr lang="it-IT" b="1" dirty="0" err="1" smtClean="0"/>
              <a:t>inizializzatore</a:t>
            </a:r>
            <a:r>
              <a:rPr lang="it-IT" b="1" dirty="0" smtClean="0"/>
              <a:t> statico</a:t>
            </a:r>
            <a:r>
              <a:rPr lang="it-IT" dirty="0" smtClean="0"/>
              <a:t>, che può essere definito in ogni classe</a:t>
            </a:r>
          </a:p>
          <a:p>
            <a:r>
              <a:rPr lang="it-IT" dirty="0" smtClean="0"/>
              <a:t>Si tratta di un blocco di istruzioni esterno a tutti i metodi  e preceduto dalla parola chiave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L’</a:t>
            </a:r>
            <a:r>
              <a:rPr lang="it-IT" dirty="0" err="1" smtClean="0"/>
              <a:t>inizializzatore</a:t>
            </a:r>
            <a:r>
              <a:rPr lang="it-IT" dirty="0" smtClean="0"/>
              <a:t> statico viene eseguito una sola volta non appena viene caricata la classe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Variabili di classe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dirty="0" smtClean="0"/>
              <a:t>Possiamo modificare il modulo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ProvaTempo1</a:t>
            </a:r>
            <a:r>
              <a:rPr lang="it-IT" dirty="0" smtClean="0"/>
              <a:t> in ProvaTempo2. Supponendo che la variabile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separatore</a:t>
            </a:r>
            <a:r>
              <a:rPr lang="it-IT" dirty="0" smtClean="0"/>
              <a:t> della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 sia statica, il programma, una volta compilato e lanciato, che risultato produrrà ?</a:t>
            </a:r>
          </a:p>
          <a:p>
            <a:pPr marL="0" indent="0">
              <a:buNone/>
            </a:pPr>
            <a:r>
              <a:rPr lang="it-IT" dirty="0" smtClean="0"/>
              <a:t> </a:t>
            </a:r>
          </a:p>
          <a:p>
            <a:pPr marL="0" indent="0">
              <a:buNone/>
            </a:pP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ProvaTempo2 {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private Tempo </a:t>
            </a:r>
            <a:r>
              <a:rPr lang="it-IT" sz="2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tempoStatico</a:t>
            </a: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Tempo();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("Inizio"); //2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   Tempo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mioTempo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mioTempo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Tempo();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mioTempo.assegnaTempo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(22,30,5);  //3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tempoStatico.assegnaTempo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(1,2,3);  //4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mioTempo.visualizza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tempoStatico.visualizza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9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2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{  </a:t>
            </a:r>
          </a:p>
          <a:p>
            <a:pPr marL="0" indent="0">
              <a:buNone/>
            </a:pP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Tempo.separatore</a:t>
            </a: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':'; </a:t>
            </a:r>
          </a:p>
          <a:p>
            <a:pPr marL="0" indent="0">
              <a:buNone/>
            </a:pP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2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it-IT" sz="29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  //1</a:t>
            </a:r>
          </a:p>
          <a:p>
            <a:pPr marL="0" indent="0">
              <a:buNone/>
            </a:pPr>
            <a:r>
              <a:rPr lang="it-IT" sz="29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29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variabili di classe possono essere usate anche per definire valori o oggetti costanti utili.</a:t>
            </a:r>
          </a:p>
          <a:p>
            <a:r>
              <a:rPr lang="it-IT" dirty="0" err="1" smtClean="0"/>
              <a:t>Es</a:t>
            </a:r>
            <a:r>
              <a:rPr lang="it-IT" dirty="0" smtClean="0"/>
              <a:t>: nella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it-IT" dirty="0" smtClean="0"/>
              <a:t> fornita con il </a:t>
            </a:r>
            <a:r>
              <a:rPr lang="it-IT" dirty="0" err="1" smtClean="0"/>
              <a:t>liguaggio</a:t>
            </a:r>
            <a:r>
              <a:rPr lang="it-IT" dirty="0" smtClean="0"/>
              <a:t>:</a:t>
            </a:r>
          </a:p>
          <a:p>
            <a:pPr algn="ctr">
              <a:buNone/>
            </a:pPr>
            <a:r>
              <a:rPr lang="en-GB" sz="2400" dirty="0" smtClean="0">
                <a:latin typeface="Courier New" pitchFamily="49" charset="0"/>
                <a:cs typeface="Courier New" pitchFamily="49" charset="0"/>
              </a:rPr>
              <a:t>public final static double PI = 3.1415...;</a:t>
            </a:r>
          </a:p>
          <a:p>
            <a:pPr algn="just">
              <a:buNone/>
            </a:pPr>
            <a:endParaRPr lang="en-GB" sz="2400" dirty="0" smtClean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GB" dirty="0" smtClean="0"/>
              <a:t>La </a:t>
            </a:r>
            <a:r>
              <a:rPr lang="en-GB" dirty="0" err="1" smtClean="0"/>
              <a:t>parola</a:t>
            </a:r>
            <a:r>
              <a:rPr lang="en-GB" dirty="0" smtClean="0"/>
              <a:t> </a:t>
            </a:r>
            <a:r>
              <a:rPr lang="en-GB" dirty="0" err="1" smtClean="0"/>
              <a:t>riservata</a:t>
            </a:r>
            <a:r>
              <a:rPr lang="en-GB" dirty="0" smtClean="0"/>
              <a:t>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GB" dirty="0" smtClean="0"/>
              <a:t> </a:t>
            </a:r>
            <a:r>
              <a:rPr lang="en-GB" dirty="0" err="1" smtClean="0"/>
              <a:t>significa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valore</a:t>
            </a:r>
            <a:r>
              <a:rPr lang="en-GB" dirty="0" smtClean="0"/>
              <a:t> non è </a:t>
            </a:r>
            <a:r>
              <a:rPr lang="en-GB" dirty="0" err="1" smtClean="0"/>
              <a:t>modificabile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Variabili di classe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metodi di classe si distinguono da quelli d’istanza premettendo la parola chiave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static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>
                <a:latin typeface="+mj-lt"/>
                <a:cs typeface="Courier New" pitchFamily="49" charset="0"/>
              </a:rPr>
              <a:t>Con essi si possono trattare solo le variabili di classe, a meno di fornire un’istanza come parametro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Si usano generalmente dove è richiesto il comportamento di una funzione matematica: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In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it-IT" dirty="0" smtClean="0">
                <a:latin typeface="+mj-lt"/>
                <a:cs typeface="Courier New" pitchFamily="49" charset="0"/>
              </a:rPr>
              <a:t> </a:t>
            </a:r>
            <a:r>
              <a:rPr lang="it-IT" sz="2000" dirty="0" smtClean="0">
                <a:latin typeface="+mj-lt"/>
                <a:cs typeface="Courier New" pitchFamily="49" charset="0"/>
              </a:rPr>
              <a:t>(metodo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native</a:t>
            </a:r>
            <a:r>
              <a:rPr lang="it-IT" sz="2000" dirty="0" smtClean="0">
                <a:latin typeface="+mj-lt"/>
                <a:cs typeface="Courier New" pitchFamily="49" charset="0"/>
              </a:rPr>
              <a:t> implementato in codice macchina)</a:t>
            </a:r>
          </a:p>
          <a:p>
            <a:pPr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native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cos(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a);</a:t>
            </a:r>
            <a:endParaRPr lang="it-IT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Moduli di classe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>
                <a:latin typeface="+mj-lt"/>
                <a:cs typeface="Courier New" pitchFamily="49" charset="0"/>
              </a:rPr>
              <a:t>È una particolare classe che contiene una parte indefinita</a:t>
            </a:r>
          </a:p>
          <a:p>
            <a:r>
              <a:rPr lang="it-IT" sz="2800" dirty="0" smtClean="0">
                <a:latin typeface="+mj-lt"/>
                <a:cs typeface="Courier New" pitchFamily="49" charset="0"/>
              </a:rPr>
              <a:t>Da essa non è possibile creare un’istanza</a:t>
            </a:r>
          </a:p>
          <a:p>
            <a:r>
              <a:rPr lang="it-IT" sz="2800" dirty="0" smtClean="0">
                <a:latin typeface="+mj-lt"/>
                <a:cs typeface="Courier New" pitchFamily="49" charset="0"/>
              </a:rPr>
              <a:t>Contiene metodi astratti, cioè privi di implementazione</a:t>
            </a:r>
          </a:p>
          <a:p>
            <a:r>
              <a:rPr lang="it-IT" sz="2800" dirty="0" smtClean="0">
                <a:latin typeface="+mj-lt"/>
                <a:cs typeface="Courier New" pitchFamily="49" charset="0"/>
              </a:rPr>
              <a:t>Si definisce premettendo la parola chiave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it-IT" sz="2800" dirty="0" smtClean="0">
                <a:latin typeface="+mj-lt"/>
                <a:cs typeface="Courier New" pitchFamily="49" charset="0"/>
              </a:rPr>
              <a:t> alla dichiarazione della classe</a:t>
            </a:r>
          </a:p>
          <a:p>
            <a:r>
              <a:rPr lang="it-IT" sz="2800" dirty="0" smtClean="0">
                <a:cs typeface="Courier New" pitchFamily="49" charset="0"/>
              </a:rPr>
              <a:t>Può essere usata:</a:t>
            </a:r>
          </a:p>
          <a:p>
            <a:pPr lvl="1"/>
            <a:r>
              <a:rPr lang="it-IT" sz="2400" dirty="0" smtClean="0">
                <a:cs typeface="Courier New" pitchFamily="49" charset="0"/>
              </a:rPr>
              <a:t>come base da cui derivare altre sottoclassi</a:t>
            </a:r>
          </a:p>
          <a:p>
            <a:pPr lvl="1"/>
            <a:r>
              <a:rPr lang="it-IT" sz="2400" dirty="0" smtClean="0">
                <a:latin typeface="+mj-lt"/>
                <a:cs typeface="Courier New" pitchFamily="49" charset="0"/>
              </a:rPr>
              <a:t>Per obbligare le sottoclassi a fornire un’implementazione adeguata del metodo</a:t>
            </a:r>
          </a:p>
          <a:p>
            <a:endParaRPr lang="it-IT" sz="2800" dirty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Classe astratta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 indent="0">
              <a:buFont typeface="Wingdings 3"/>
              <a:buNone/>
            </a:pPr>
            <a:r>
              <a:rPr lang="it-IT" dirty="0" smtClean="0"/>
              <a:t>L’obiettivo è implementare una classe che serva da contenitore per degli oggetti tale da poterli ordinare secondo criteri da stabilire.</a:t>
            </a:r>
          </a:p>
          <a:p>
            <a:pPr indent="0">
              <a:buFont typeface="Wingdings 3"/>
              <a:buNone/>
            </a:pPr>
            <a:endParaRPr lang="it-IT" b="1" dirty="0" smtClean="0"/>
          </a:p>
          <a:p>
            <a:pPr indent="0">
              <a:buFont typeface="Wingdings 3"/>
              <a:buNone/>
            </a:pPr>
            <a:r>
              <a:rPr lang="it-IT" b="1" dirty="0" smtClean="0"/>
              <a:t>Premessa:</a:t>
            </a:r>
          </a:p>
          <a:p>
            <a:r>
              <a:rPr lang="it-IT" dirty="0" smtClean="0"/>
              <a:t>In Java le classi che non derivano esplicitamente da un’altra classe, derivano implicitamente dalla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it-IT" dirty="0" smtClean="0"/>
              <a:t>Ciò implica che qualsiasi classe Java deriva in maniera diretta o indiretta da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Object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Esempio riepilogativo:</a:t>
            </a:r>
            <a:br>
              <a:rPr lang="it-IT" dirty="0" smtClean="0"/>
            </a:br>
            <a:r>
              <a:rPr lang="it-IT" sz="3100" dirty="0" smtClean="0"/>
              <a:t>La classe </a:t>
            </a:r>
            <a:r>
              <a:rPr lang="it-IT" sz="31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3100" dirty="0" smtClean="0"/>
              <a:t> </a:t>
            </a:r>
            <a:endParaRPr lang="it-IT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it-IT" sz="1800" dirty="0" smtClean="0"/>
              <a:t>La classe è stata dichiarata astratta in quanto, per poter funzionare, necessita di conoscere il criterio di ordinamento degli oggetti che deve contenere.</a:t>
            </a:r>
          </a:p>
          <a:p>
            <a:pPr marL="0" indent="0">
              <a:buNone/>
            </a:pP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class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;  //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dimensione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massima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;  //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dimensione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effettiva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this.maxElementi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= new Object[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8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protected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aggiungi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(Object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elemento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elemento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!= null &amp;&amp;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++]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elemento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return true;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} else return false;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Object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leggi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indice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indice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&gt;= 0 &amp;&amp;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indice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   return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indice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else return null;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() { return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() { return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void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ordina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() {   //shell-sort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s,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, j, num;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Object temp;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num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for (s = num / 2; s &gt; 0; s /= 2)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for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= s;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&lt; num;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for (j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- s; j &gt;= 0; j -= s)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if (</a:t>
            </a:r>
            <a:r>
              <a:rPr lang="en-GB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confronta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[j], </a:t>
            </a:r>
            <a:r>
              <a:rPr lang="en-GB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[j + s])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   temp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[j] =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[j + s];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vettore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[j + s] = temp;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      }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abstract protected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confronta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(Object elemento1,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				Object elemento2);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}  </a:t>
            </a:r>
          </a:p>
          <a:p>
            <a:pPr marL="0" indent="0"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Un </a:t>
            </a:r>
            <a:r>
              <a:rPr lang="it-IT" dirty="0" err="1" smtClean="0"/>
              <a:t>array</a:t>
            </a:r>
            <a:r>
              <a:rPr lang="it-IT" dirty="0" smtClean="0"/>
              <a:t> di lunghezza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it-IT" dirty="0" smtClean="0"/>
              <a:t> consiste in un insieme di n variabili dello stesso tipo , caratterizzate dallo stesso nome e distinguibili per mezzo di un indice compreso tra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it-IT" dirty="0" smtClean="0"/>
              <a:t> 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n-1</a:t>
            </a:r>
          </a:p>
          <a:p>
            <a:pPr marL="0" indent="457200"/>
            <a:r>
              <a:rPr lang="it-IT" dirty="0" smtClean="0"/>
              <a:t>Può essere visto come un tipo derivato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&lt;tipo&gt; X[];</a:t>
            </a:r>
          </a:p>
          <a:p>
            <a:pPr marL="0" indent="0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// X è una referenza (inizialmente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&lt;tipo&gt;[10];</a:t>
            </a:r>
          </a:p>
          <a:p>
            <a:pPr marL="0" indent="0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alloca lo spazio necessario, effettua il collegamento ed inizializza le singole variabili */</a:t>
            </a:r>
          </a:p>
          <a:p>
            <a:pPr marL="0" indent="0">
              <a:buNone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Array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Questo algoritmo utilizza il metodo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confronta</a:t>
            </a:r>
            <a:r>
              <a:rPr lang="it-IT" dirty="0" smtClean="0"/>
              <a:t> per stabilire l’ordinamento dei singoli oggetti: questo metodo </a:t>
            </a:r>
            <a:r>
              <a:rPr lang="it-IT" b="1" dirty="0" smtClean="0"/>
              <a:t>è definito astratto in modo da obbligare la sottoclasse a implementare un metodo che svolga la funzione di confronto</a:t>
            </a:r>
            <a:r>
              <a:rPr lang="it-IT" dirty="0" smtClean="0"/>
              <a:t>:</a:t>
            </a:r>
          </a:p>
          <a:p>
            <a:r>
              <a:rPr lang="it-IT" dirty="0" smtClean="0"/>
              <a:t>Esso dovrà restituire </a:t>
            </a:r>
            <a:r>
              <a:rPr lang="it-IT" dirty="0" err="1" smtClean="0"/>
              <a:t>true</a:t>
            </a:r>
            <a:r>
              <a:rPr lang="it-IT" dirty="0" smtClean="0"/>
              <a:t> se il primo argomento è maggiore del secondo, o meglio se il primo argomento si deve trovare in una posizione successiva al secondo nella sequenza di ordinamento, false altrimenti.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Per testare il funzionamento della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dirty="0" smtClean="0"/>
              <a:t> è necessario derivarne una sottoclasse che faccia riferimento a degli </a:t>
            </a:r>
            <a:r>
              <a:rPr lang="it-IT" b="1" dirty="0" smtClean="0"/>
              <a:t>oggetti definiti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Deriviamo quindi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destinata a contenere oggetti della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.</a:t>
            </a:r>
          </a:p>
          <a:p>
            <a:r>
              <a:rPr lang="it-IT" dirty="0" smtClean="0"/>
              <a:t>Nella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 non abbiamo metodi che ci consentano di confrontare due tempi per stabilire un ordine. Aggiungiamo quindi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dirty="0" smtClean="0"/>
              <a:t> in modo da non dover trattare direttamente con le variabili d’istanza.</a:t>
            </a:r>
          </a:p>
          <a:p>
            <a:r>
              <a:rPr lang="it-IT" dirty="0" smtClean="0"/>
              <a:t>La classe Tempo finale diventa dunque la seguente: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/>
              <a:t>VettoreOrdinato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Tempo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ore;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minuti;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secondi;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separatore;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Tempo () { ore = minuti = secondi = 0;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//costruttore senza argomenti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Tempo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ora,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minuto,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secondo)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(); //invoca il costruttore senza argomenti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(ora, minuto, secondo);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it-IT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Tempo (</a:t>
            </a:r>
            <a:r>
              <a:rPr lang="it-IT" sz="2800" dirty="0" err="1" smtClean="0"/>
              <a:t>rev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assegnaTempo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ora,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minuto,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secondo)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(ora &gt;= 0 &amp;&amp; ora &lt; 24 &amp;&amp;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 minuto &gt;= 0 &amp;&amp; minuto &lt; 60 &amp;&amp;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 secondo &gt;= 0 &amp;&amp; secondo &lt; 60)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ore = ora;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minuti = minuto;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secondi = secondo;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} else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-1;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Tempo (</a:t>
            </a:r>
            <a:r>
              <a:rPr lang="it-IT" sz="2800" dirty="0" err="1" smtClean="0"/>
              <a:t>rev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leggiOra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ore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Console.readInt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(“Inserire ora:“);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ore;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leggiMinuti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minuti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Console.readInt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(“Inserire min:“);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minuti;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leggiSecondi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secondi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Console.readInt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(“Inserire sec:“);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secondi;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Tempo (</a:t>
            </a:r>
            <a:r>
              <a:rPr lang="it-IT" sz="2800" dirty="0" err="1" smtClean="0"/>
              <a:t>rev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aggiungiOre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numOre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ore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numOre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(ore &gt; 23) ore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- 24;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visualizza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ritornoACapo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(ore);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(separatore);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(minuti);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(separatore);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ritornoACapo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(secondi);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else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(secondi);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 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Tempo (</a:t>
            </a:r>
            <a:r>
              <a:rPr lang="it-IT" sz="2800" dirty="0" err="1" smtClean="0"/>
              <a:t>rev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(Tempo t) {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(ore &gt;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|| ore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&amp;&amp; minuti &gt;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t.minuti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||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 ore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&amp;&amp; minuti ==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t.minuti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&amp;&amp; secondi &gt; 					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t.secondi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else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La classe Tempo (</a:t>
            </a:r>
            <a:r>
              <a:rPr lang="it-IT" sz="2800" dirty="0" err="1" smtClean="0"/>
              <a:t>rev</a:t>
            </a:r>
            <a:r>
              <a:rPr lang="it-IT" sz="2800" dirty="0" smtClean="0"/>
              <a:t>)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() {super (10);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elementi) { super (elementi);}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aggiungi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elemento)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false; } 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aggiungi (Tempo elemento)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super.aggiungi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(elemento);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confronta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elemento1,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						elemento2)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((Tempo) elemento1).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((Tempo) 							elemento2);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classe </a:t>
            </a:r>
            <a:r>
              <a:rPr lang="it-IT" dirty="0" err="1" smtClean="0"/>
              <a:t>VettoreTempo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In questa classe si è dichiarato un costruttore senza argomenti che dimensiona il contenitore per default a 10 elementi massimo e un costruttore che permette di stabilire la dimensione voluta.</a:t>
            </a:r>
          </a:p>
          <a:p>
            <a:r>
              <a:rPr lang="it-IT" dirty="0" smtClean="0"/>
              <a:t> Per essere sicuri che questo contenitore contenga solo oggetti della classe Tempo, o oggetti di classi derivate, abbiamo sovrascritto il metodo aggiungi(</a:t>
            </a:r>
            <a:r>
              <a:rPr lang="it-IT" dirty="0" err="1" smtClean="0"/>
              <a:t>Object</a:t>
            </a:r>
            <a:r>
              <a:rPr lang="it-IT" dirty="0" smtClean="0"/>
              <a:t> elemento) in modo tale da impedire che vengano inseriti oggetti qualsiasi, e abbiamo definito il metodo aggiungi(Tempo elemento). </a:t>
            </a:r>
          </a:p>
          <a:p>
            <a:r>
              <a:rPr lang="it-IT" dirty="0" smtClean="0"/>
              <a:t>In quest’ultimo abbiamo dovuto usare super per evitare che venga richiamato il metodo che non effettua l’inserimento.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La classe </a:t>
            </a:r>
            <a:r>
              <a:rPr lang="it-IT" sz="2800" dirty="0" err="1" smtClean="0"/>
              <a:t>VettoreTempo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 metodo confronta abbiamo dovuto dichiarare gli argomenti come </a:t>
            </a:r>
            <a:r>
              <a:rPr lang="it-IT" dirty="0" err="1" smtClean="0"/>
              <a:t>object-id</a:t>
            </a:r>
            <a:r>
              <a:rPr lang="it-IT" dirty="0" smtClean="0"/>
              <a:t> della classe </a:t>
            </a:r>
            <a:r>
              <a:rPr lang="it-IT" dirty="0" err="1" smtClean="0"/>
              <a:t>Object</a:t>
            </a:r>
            <a:r>
              <a:rPr lang="it-IT" dirty="0" smtClean="0"/>
              <a:t> anche se siamo sicuri che corrisponderanno sempre a istanze di Tempo poiché altrimenti il metodo non avrebbe corrisposto al metodo astratto dichiarato nella classe genitrice. Questo ci obbliga a usare dei cast che complicano un po’ la lettura ma che possono essere usati con tranquillità senza bisogno di controlli aggiuntivi.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La classe </a:t>
            </a:r>
            <a:r>
              <a:rPr lang="it-IT" sz="2800" dirty="0" err="1" smtClean="0">
                <a:solidFill>
                  <a:srgbClr val="464646"/>
                </a:solidFill>
              </a:rPr>
              <a:t>VettoreTempo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Una variabile </a:t>
            </a:r>
            <a:r>
              <a:rPr lang="it-IT" dirty="0" err="1" smtClean="0"/>
              <a:t>array</a:t>
            </a:r>
            <a:r>
              <a:rPr lang="it-IT" dirty="0" smtClean="0"/>
              <a:t> può essere inizializzata in fase di dichiarazione, evitando l’uso dell’operatore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// serie di Fibonacci</a:t>
            </a:r>
          </a:p>
          <a:p>
            <a:pPr marL="0" indent="0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X[]= {1,1,2,3,5,8,13,21,34,55};</a:t>
            </a:r>
          </a:p>
          <a:p>
            <a:pPr marL="0" indent="0"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t-IT" dirty="0" smtClean="0"/>
              <a:t>Una variabile </a:t>
            </a:r>
            <a:r>
              <a:rPr lang="it-IT" dirty="0" err="1" smtClean="0"/>
              <a:t>array</a:t>
            </a:r>
            <a:r>
              <a:rPr lang="it-IT" dirty="0" smtClean="0"/>
              <a:t> può essere assegnata ad un’altra del medesimo tipo. Dopo l’assegnamento entrambi gli </a:t>
            </a:r>
            <a:r>
              <a:rPr lang="it-IT" dirty="0" err="1" smtClean="0"/>
              <a:t>array</a:t>
            </a:r>
            <a:r>
              <a:rPr lang="it-IT" dirty="0" smtClean="0"/>
              <a:t> permettono l’accesso allo stesso insieme di variabili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X.length</a:t>
            </a:r>
            <a:r>
              <a:rPr lang="it-IT" dirty="0" smtClean="0"/>
              <a:t> consente di conoscere la lunghezza corrente dell’</a:t>
            </a:r>
            <a:r>
              <a:rPr lang="it-IT" dirty="0" err="1" smtClean="0"/>
              <a:t>array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err="1" smtClean="0"/>
              <a:t>Array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ProvaVettore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(12);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ore, minuti, secondi;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Tempo.separatore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= ':';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 = 0; i &lt; 12; i++)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ore =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() * 24);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minuti =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() * 60);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secondi =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() * 60);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vt.aggiungi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Tempo (ore, minuti, secondi));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vt.ordina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vt.elementi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(); i++)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    ((Tempo)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vt.leggi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(i)).visualizza(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concetto di </a:t>
            </a:r>
            <a:r>
              <a:rPr lang="it-IT" dirty="0" err="1" smtClean="0"/>
              <a:t>array</a:t>
            </a:r>
            <a:r>
              <a:rPr lang="it-IT" dirty="0" smtClean="0"/>
              <a:t> (monodimensionale) può essere esteso per rappresentare variabili distinguibili da più di un indice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Y[][];</a:t>
            </a:r>
          </a:p>
          <a:p>
            <a:pPr marL="0" indent="0"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Y=new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[n][m];</a:t>
            </a:r>
          </a:p>
          <a:p>
            <a:pPr marL="0" indent="0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// Y è un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monodimensionale di n elementi che sono a loro volta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di m elementi</a:t>
            </a:r>
          </a:p>
          <a:p>
            <a:pPr marL="0" indent="0">
              <a:buNone/>
            </a:pP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err="1" smtClean="0"/>
              <a:t>Array</a:t>
            </a:r>
            <a:r>
              <a:rPr lang="it-IT" sz="2800" dirty="0" smtClean="0"/>
              <a:t> multidimensionali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5279</Words>
  <Application>Microsoft Office PowerPoint</Application>
  <PresentationFormat>Presentazione su schermo (4:3)</PresentationFormat>
  <Paragraphs>858</Paragraphs>
  <Slides>80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80</vt:i4>
      </vt:variant>
    </vt:vector>
  </HeadingPairs>
  <TitlesOfParts>
    <vt:vector size="81" baseType="lpstr">
      <vt:lpstr>BrainstrmSess</vt:lpstr>
      <vt:lpstr>Università degli Studi dell’Aquila</vt:lpstr>
      <vt:lpstr>Richiami di Java Rif: Introduzione a Java, di M.Bertacca e A.Guidi</vt:lpstr>
      <vt:lpstr>Struttura di un programma</vt:lpstr>
      <vt:lpstr>Variabili</vt:lpstr>
      <vt:lpstr>Tipi primitivi</vt:lpstr>
      <vt:lpstr>Promozioni e casting</vt:lpstr>
      <vt:lpstr>Array</vt:lpstr>
      <vt:lpstr>Array</vt:lpstr>
      <vt:lpstr>Array multidimensionali</vt:lpstr>
      <vt:lpstr>Matrici incomplete</vt:lpstr>
      <vt:lpstr>Strutture di controllo: if-else</vt:lpstr>
      <vt:lpstr>Strutture di controllo: switch</vt:lpstr>
      <vt:lpstr>Sintassi switch-case …</vt:lpstr>
      <vt:lpstr>…</vt:lpstr>
      <vt:lpstr>Strutture di controllo while</vt:lpstr>
      <vt:lpstr>Strutture di controllo for</vt:lpstr>
      <vt:lpstr>Incrementi e decrementi</vt:lpstr>
      <vt:lpstr>L’istruzione break</vt:lpstr>
      <vt:lpstr>L’istruzione break: esempio</vt:lpstr>
      <vt:lpstr>L’istruzione continue</vt:lpstr>
      <vt:lpstr>I metodi: forma generale</vt:lpstr>
      <vt:lpstr>Visibilità</vt:lpstr>
      <vt:lpstr>Visibilità: esempi</vt:lpstr>
      <vt:lpstr>Invocazione di un metodo</vt:lpstr>
      <vt:lpstr>Le classi in Java</vt:lpstr>
      <vt:lpstr>Le sottoclassi</vt:lpstr>
      <vt:lpstr>Gli oggetti</vt:lpstr>
      <vt:lpstr>La classe Tempo</vt:lpstr>
      <vt:lpstr>La classe Tempo</vt:lpstr>
      <vt:lpstr>La classe Tempo</vt:lpstr>
      <vt:lpstr>La classe Tempo: dalla classe all’oggetto</vt:lpstr>
      <vt:lpstr>dalla classe all’oggetto</vt:lpstr>
      <vt:lpstr>.java</vt:lpstr>
      <vt:lpstr>Esempio</vt:lpstr>
      <vt:lpstr>Proprietà delle classi e degli oggetti</vt:lpstr>
      <vt:lpstr>Proprietà delle classi e degli oggetti</vt:lpstr>
      <vt:lpstr>Ereditarietà</vt:lpstr>
      <vt:lpstr>Proprietà delle classi e degli oggetti</vt:lpstr>
      <vt:lpstr>Esempio</vt:lpstr>
      <vt:lpstr>Super</vt:lpstr>
      <vt:lpstr>Protected</vt:lpstr>
      <vt:lpstr>Binding dinamico</vt:lpstr>
      <vt:lpstr>Classe Accesso</vt:lpstr>
      <vt:lpstr>Classe Accesso</vt:lpstr>
      <vt:lpstr>Classe Accesso</vt:lpstr>
      <vt:lpstr>Binding dinamico</vt:lpstr>
      <vt:lpstr>Operatori sulle istanze</vt:lpstr>
      <vt:lpstr>Instaceof</vt:lpstr>
      <vt:lpstr>Costruttori</vt:lpstr>
      <vt:lpstr>Costruttori</vt:lpstr>
      <vt:lpstr>Costruttori</vt:lpstr>
      <vt:lpstr>Costruttori</vt:lpstr>
      <vt:lpstr>Costruttori</vt:lpstr>
      <vt:lpstr>Composizione</vt:lpstr>
      <vt:lpstr>Costruttori</vt:lpstr>
      <vt:lpstr>Inizializzatori di istanza</vt:lpstr>
      <vt:lpstr>Inizializzatore di istanza</vt:lpstr>
      <vt:lpstr>Finalizzazione (cenni)</vt:lpstr>
      <vt:lpstr>Variabili di classe</vt:lpstr>
      <vt:lpstr>Variabili di classe</vt:lpstr>
      <vt:lpstr>Variabili di classe</vt:lpstr>
      <vt:lpstr>Esempio</vt:lpstr>
      <vt:lpstr>Variabili di classe</vt:lpstr>
      <vt:lpstr>Moduli di classe</vt:lpstr>
      <vt:lpstr>Classe astratta</vt:lpstr>
      <vt:lpstr>Esempio riepilogativo: La classe VettoreOrdinato </vt:lpstr>
      <vt:lpstr>La classe VettoreOrdinato </vt:lpstr>
      <vt:lpstr>La classe VettoreOrdinato </vt:lpstr>
      <vt:lpstr>La classe VettoreOrdinato </vt:lpstr>
      <vt:lpstr>La classe VettoreOrdinato </vt:lpstr>
      <vt:lpstr>La classe VettoreOrdinato</vt:lpstr>
      <vt:lpstr>La classe Tempo (rev)</vt:lpstr>
      <vt:lpstr>La classe Tempo (rev)</vt:lpstr>
      <vt:lpstr>La classe Tempo (rev)</vt:lpstr>
      <vt:lpstr>La classe Tempo (rev)</vt:lpstr>
      <vt:lpstr>La classe Tempo (rev)</vt:lpstr>
      <vt:lpstr>La classe VettoreTempo</vt:lpstr>
      <vt:lpstr>La classe VettoreTempo</vt:lpstr>
      <vt:lpstr>La classe VettoreTempo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2014-10-15T21:07:16Z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