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0" r:id="rId7"/>
    <p:sldId id="263" r:id="rId8"/>
    <p:sldId id="264" r:id="rId9"/>
    <p:sldId id="266" r:id="rId10"/>
    <p:sldId id="261" r:id="rId11"/>
    <p:sldId id="262" r:id="rId12"/>
    <p:sldId id="267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Saturday, October 18,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Saturday, October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Saturday, October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Saturday, October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Saturday, October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Saturday, October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Saturday, October 18,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Saturday, October 18,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Saturday, October 18,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Saturday, October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Saturday, October 18,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Saturday, October 18,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fontScale="925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3100" b="1" dirty="0" smtClean="0"/>
              <a:t>Algoritmi e loro implementazione in Java</a:t>
            </a:r>
            <a:endParaRPr lang="it-IT" sz="3100" b="1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Algoritmo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(sequenza S)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elemento x della sequenza S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elemento y che segue in S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false</a:t>
            </a:r>
          </a:p>
          <a:p>
            <a:pPr>
              <a:buNone/>
            </a:pP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400" b="1" dirty="0" smtClean="0">
                <a:latin typeface="+mj-lt"/>
                <a:cs typeface="Courier New" pitchFamily="49" charset="0"/>
              </a:rPr>
              <a:t>Analisi della correttezza:  </a:t>
            </a:r>
            <a:r>
              <a:rPr lang="it-IT" sz="2400" dirty="0" smtClean="0">
                <a:latin typeface="+mj-lt"/>
                <a:cs typeface="Courier New" pitchFamily="49" charset="0"/>
              </a:rPr>
              <a:t>l’algoritmo confronta almeno una volta ogni coppia di elementi, per cui se esiste un elemento che si ripete in S verrà trovato con sicurezza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dei duplicati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Stima delle prestazioni:</a:t>
            </a:r>
            <a:r>
              <a:rPr lang="it-IT" sz="2400" dirty="0" smtClean="0">
                <a:latin typeface="+mj-lt"/>
                <a:cs typeface="Courier New" pitchFamily="49" charset="0"/>
              </a:rPr>
              <a:t> “quanto tempo richiede l’algoritmo?”</a:t>
            </a:r>
          </a:p>
          <a:p>
            <a:r>
              <a:rPr lang="it-IT" sz="2400" dirty="0" smtClean="0">
                <a:cs typeface="Courier New" pitchFamily="49" charset="0"/>
              </a:rPr>
              <a:t>La metrica deve essere indipendente dalle tecnologie e dalle piattaforme utilizzate (il numero di passi richiesto dall’algoritmo)</a:t>
            </a:r>
          </a:p>
          <a:p>
            <a:pPr lvl="1"/>
            <a:r>
              <a:rPr lang="it-IT" sz="2000" i="1" dirty="0" smtClean="0">
                <a:cs typeface="Courier New" pitchFamily="49" charset="0"/>
              </a:rPr>
              <a:t>Misuriamo il tempo in secondi?  </a:t>
            </a:r>
            <a:r>
              <a:rPr lang="it-IT" sz="2000" dirty="0" smtClean="0">
                <a:cs typeface="Courier New" pitchFamily="49" charset="0"/>
              </a:rPr>
              <a:t>La risposta cambierebbe negli anni o anche semplicemente su piattaforme diverse</a:t>
            </a:r>
            <a:endParaRPr lang="it-IT" sz="2400" dirty="0" smtClean="0">
              <a:cs typeface="Courier New" pitchFamily="49" charset="0"/>
            </a:endParaRPr>
          </a:p>
          <a:p>
            <a:r>
              <a:rPr lang="it-IT" sz="2400" dirty="0" smtClean="0">
                <a:cs typeface="Courier New" pitchFamily="49" charset="0"/>
              </a:rPr>
              <a:t>La metrica deve essere </a:t>
            </a:r>
            <a:r>
              <a:rPr lang="it-IT" sz="2400" dirty="0" smtClean="0">
                <a:latin typeface="+mj-lt"/>
                <a:cs typeface="Courier New" pitchFamily="49" charset="0"/>
              </a:rPr>
              <a:t>indipendente dalla particolare istanza (tempo espresso in funzione della dimensione dell’istanza, notazione asintotica) </a:t>
            </a:r>
          </a:p>
          <a:p>
            <a:pPr lvl="1"/>
            <a:r>
              <a:rPr lang="it-IT" sz="2000" i="1" dirty="0" smtClean="0">
                <a:latin typeface="+mj-lt"/>
                <a:cs typeface="Courier New" pitchFamily="49" charset="0"/>
              </a:rPr>
              <a:t>Lo sforzo richiesto per ordinare 10 elementi e per ordinarne 1 milione è lo stesso?</a:t>
            </a:r>
            <a:endParaRPr lang="it-IT" sz="2400" i="1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problema dei duplicati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+mj-lt"/>
                <a:cs typeface="Courier New" pitchFamily="49" charset="0"/>
              </a:rPr>
              <a:t>Usiamo la notazione asintotica per esprimere le delimitazioni inferiori e superiori alla complessità di un problema rispetto ad una data risorsa di calcolo</a:t>
            </a:r>
          </a:p>
          <a:p>
            <a:r>
              <a:rPr lang="it-IT" sz="2400" b="1" dirty="0" smtClean="0">
                <a:latin typeface="+mj-lt"/>
                <a:cs typeface="Courier New" pitchFamily="49" charset="0"/>
              </a:rPr>
              <a:t>Analisi del tempo di esecuzione di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400" dirty="0" smtClean="0">
                <a:latin typeface="+mj-lt"/>
                <a:cs typeface="Courier New" pitchFamily="49" charset="0"/>
              </a:rPr>
              <a:t>: O(1) nel caso migliore, O(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n*n</a:t>
            </a:r>
            <a:r>
              <a:rPr lang="it-IT" sz="2400" dirty="0" smtClean="0">
                <a:latin typeface="+mj-lt"/>
                <a:cs typeface="Courier New" pitchFamily="49" charset="0"/>
              </a:rPr>
              <a:t>) nel caso peggiore</a:t>
            </a:r>
          </a:p>
          <a:p>
            <a:r>
              <a:rPr lang="it-IT" sz="2400" b="1" dirty="0" smtClean="0">
                <a:latin typeface="+mj-lt"/>
                <a:cs typeface="Courier New" pitchFamily="49" charset="0"/>
              </a:rPr>
              <a:t>Difficoltà intrinseca del problema:</a:t>
            </a:r>
            <a:r>
              <a:rPr lang="it-IT" sz="2400" dirty="0" smtClean="0">
                <a:latin typeface="+mj-lt"/>
                <a:cs typeface="Courier New" pitchFamily="49" charset="0"/>
              </a:rPr>
              <a:t> 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delimitazione inferiore banale di ogni algoritmo:  </a:t>
            </a:r>
            <a:r>
              <a:rPr lang="el-GR" sz="2000" dirty="0" smtClean="0">
                <a:latin typeface="+mj-lt"/>
                <a:cs typeface="Courier New" pitchFamily="49" charset="0"/>
              </a:rPr>
              <a:t>Ω</a:t>
            </a:r>
            <a:r>
              <a:rPr lang="it-IT" sz="2000" dirty="0" smtClean="0">
                <a:latin typeface="+mj-lt"/>
                <a:cs typeface="Courier New" pitchFamily="49" charset="0"/>
              </a:rPr>
              <a:t>(n)  (almeno la lettura dei dati in ingresso)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Esistono algoritmi più efficienti di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+mj-lt"/>
                <a:cs typeface="Courier New" pitchFamily="49" charset="0"/>
              </a:rPr>
              <a:t>Osserviamo che se la sequenza in ingresso è ordinata possiamo risolvere il problema più efficientemente: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gli eventuali duplicati sono in posizione consecutiva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è sufficiente scorrere l’intera sequenza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Idea nuovo algoritmo: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Ordinare la sequenza (</a:t>
            </a:r>
            <a:r>
              <a:rPr lang="el-GR" sz="2000" dirty="0" smtClean="0">
                <a:cs typeface="Courier New" pitchFamily="49" charset="0"/>
              </a:rPr>
              <a:t>θ</a:t>
            </a:r>
            <a:r>
              <a:rPr lang="it-IT" sz="2000" dirty="0" smtClean="0">
                <a:cs typeface="Courier New" pitchFamily="49" charset="0"/>
              </a:rPr>
              <a:t>(</a:t>
            </a:r>
            <a:r>
              <a:rPr lang="it-IT" sz="2000" dirty="0" err="1" smtClean="0">
                <a:cs typeface="Courier New" pitchFamily="49" charset="0"/>
              </a:rPr>
              <a:t>n*log</a:t>
            </a:r>
            <a:r>
              <a:rPr lang="it-IT" sz="2000" dirty="0" smtClean="0">
                <a:cs typeface="Courier New" pitchFamily="49" charset="0"/>
              </a:rPr>
              <a:t> n ) </a:t>
            </a:r>
            <a:r>
              <a:rPr lang="it-IT" sz="2000" dirty="0" smtClean="0">
                <a:latin typeface="+mj-lt"/>
                <a:cs typeface="Courier New" pitchFamily="49" charset="0"/>
              </a:rPr>
              <a:t>)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Cercare due elementi duplicati consecutivi (</a:t>
            </a:r>
            <a:r>
              <a:rPr lang="el-GR" sz="2000" dirty="0" smtClean="0">
                <a:latin typeface="+mj-lt"/>
                <a:cs typeface="Courier New" pitchFamily="49" charset="0"/>
              </a:rPr>
              <a:t>θ</a:t>
            </a:r>
            <a:r>
              <a:rPr lang="it-IT" sz="2000" dirty="0" smtClean="0">
                <a:latin typeface="+mj-lt"/>
                <a:cs typeface="Courier New" pitchFamily="49" charset="0"/>
              </a:rPr>
              <a:t>(n) nel c.p.)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tempo di esecuzione complessivo:  O(</a:t>
            </a:r>
            <a:r>
              <a:rPr lang="it-IT" sz="2000" dirty="0" err="1" smtClean="0">
                <a:latin typeface="+mj-lt"/>
                <a:cs typeface="Courier New" pitchFamily="49" charset="0"/>
              </a:rPr>
              <a:t>n*</a:t>
            </a:r>
            <a:r>
              <a:rPr lang="it-IT" sz="2000" dirty="0" smtClean="0">
                <a:latin typeface="+mj-lt"/>
                <a:cs typeface="Courier New" pitchFamily="49" charset="0"/>
              </a:rPr>
              <a:t> log n) nel c.p. </a:t>
            </a: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Algoritmo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verificaDupOrd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(sequenza S)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  ordina S in modo non-decrescente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each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elemento x della sequenza 			  ordinata S, tranne l’ultimo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sia y l’ elemento che segue x in S</a:t>
            </a:r>
          </a:p>
          <a:p>
            <a:pPr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		 do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endParaRPr lang="it-IT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 false</a:t>
            </a:r>
          </a:p>
          <a:p>
            <a:pPr>
              <a:buNone/>
            </a:pPr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 smtClean="0">
              <a:latin typeface="+mj-lt"/>
              <a:cs typeface="Courier New" pitchFamily="49" charset="0"/>
            </a:endParaRP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Fase </a:t>
            </a:r>
            <a:r>
              <a:rPr lang="it-IT" sz="2400" b="1" dirty="0" err="1" smtClean="0">
                <a:latin typeface="+mj-lt"/>
                <a:cs typeface="Courier New" pitchFamily="49" charset="0"/>
              </a:rPr>
              <a:t>realizzativa</a:t>
            </a:r>
            <a:r>
              <a:rPr lang="it-IT" sz="2400" dirty="0" smtClean="0">
                <a:latin typeface="+mj-lt"/>
                <a:cs typeface="Courier New" pitchFamily="49" charset="0"/>
              </a:rPr>
              <a:t>: Alcune scelte, se non ben ponderate, potrebbero avere un impatto cruciale sui tempi di esecuzione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Implementazione dell’algoritmo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400" dirty="0" smtClean="0">
                <a:latin typeface="+mj-lt"/>
                <a:cs typeface="Courier New" pitchFamily="49" charset="0"/>
              </a:rPr>
              <a:t> mediante </a:t>
            </a:r>
            <a:r>
              <a:rPr lang="it-IT" sz="2400" b="1" dirty="0" smtClean="0">
                <a:latin typeface="+mj-lt"/>
                <a:cs typeface="Courier New" pitchFamily="49" charset="0"/>
              </a:rPr>
              <a:t>liste</a:t>
            </a:r>
            <a:r>
              <a:rPr lang="it-IT" sz="2400" dirty="0" smtClean="0">
                <a:latin typeface="+mj-lt"/>
                <a:cs typeface="Courier New" pitchFamily="49" charset="0"/>
              </a:rPr>
              <a:t>: S è rappresentata tramite un oggetto di una classe che implementa l’interfaccia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java.util.List</a:t>
            </a:r>
            <a:r>
              <a:rPr lang="it-IT" sz="2400" dirty="0" smtClean="0">
                <a:latin typeface="+mj-lt"/>
                <a:cs typeface="Courier New" pitchFamily="49" charset="0"/>
              </a:rPr>
              <a:t>) fornita come parte del Java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Collections</a:t>
            </a:r>
            <a:r>
              <a:rPr lang="it-IT" sz="2400" dirty="0" smtClean="0">
                <a:latin typeface="+mj-lt"/>
                <a:cs typeface="Courier New" pitchFamily="49" charset="0"/>
              </a:rPr>
              <a:t>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Framework</a:t>
            </a:r>
            <a:r>
              <a:rPr lang="it-IT" sz="2400" dirty="0" smtClean="0">
                <a:latin typeface="+mj-lt"/>
                <a:cs typeface="Courier New" pitchFamily="49" charset="0"/>
              </a:rPr>
              <a:t>  (che vedremo in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seguito…</a:t>
            </a:r>
            <a:r>
              <a:rPr lang="it-IT" sz="2400" dirty="0" smtClean="0">
                <a:latin typeface="+mj-lt"/>
                <a:cs typeface="Courier New" pitchFamily="49" charset="0"/>
              </a:rPr>
              <a:t>)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sz="2400" dirty="0" smtClean="0">
                <a:latin typeface="+mj-lt"/>
                <a:cs typeface="Courier New" pitchFamily="49" charset="0"/>
              </a:rPr>
              <a:t> consente l’accesso agli elementi di S in base alla loro posizione nella lista.</a:t>
            </a:r>
          </a:p>
          <a:p>
            <a:endParaRPr lang="it-IT" sz="2400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i=0; i&lt;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S.size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(); i++){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x=S.get(i);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j=i+1; j&lt;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S.size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(); j++){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y=S.get(j);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(y))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/>
          </a:bodyPr>
          <a:lstStyle/>
          <a:p>
            <a:r>
              <a:rPr lang="it-IT" sz="2400" dirty="0" smtClean="0">
                <a:latin typeface="+mj-lt"/>
                <a:cs typeface="Courier New" pitchFamily="49" charset="0"/>
              </a:rPr>
              <a:t>Utilizzando anche la classe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java.util.Collections</a:t>
            </a:r>
            <a:r>
              <a:rPr lang="it-IT" sz="2400" dirty="0" smtClean="0">
                <a:latin typeface="+mj-lt"/>
                <a:cs typeface="Courier New" pitchFamily="49" charset="0"/>
              </a:rPr>
              <a:t>, che fornisce metodi statici che operano su collezioni di oggetti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In particolare fornisce il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it-IT" sz="2400" dirty="0" smtClean="0">
                <a:latin typeface="+mj-lt"/>
                <a:cs typeface="Courier New" pitchFamily="49" charset="0"/>
              </a:rPr>
              <a:t>,  che si basa su una variante dell’algoritmo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mergesort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sz="2400" b="1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i=0; i&lt;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S.size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()-1; i++)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S.get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(i).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S.get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(i+1)))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Collaudo e analisi sperimentale</a:t>
            </a:r>
            <a:r>
              <a:rPr lang="it-IT" sz="2400" dirty="0" smtClean="0">
                <a:latin typeface="+mj-lt"/>
                <a:cs typeface="Courier New" pitchFamily="49" charset="0"/>
              </a:rPr>
              <a:t>: l’implementazione di un algoritmo va collaudata in modo da identificare eventuali errori implementativi, ed analizzata sperimentalmente, possibilmente su dati di test reali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Durante l’analisi sperimentale spesso si ottengono risultati sorprendenti  la cui spiegazione consente di raffinare i modelli di calcolo o l’analisi teorica stessa aprendo la strada a possibili miglioramenti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I dati di test reali possono presentare caratteristiche che agevolano o mettono in difficoltà l’algoritmo, che potrebbe essere migliorato in contesti specifici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L’analisi sperimentale consente di capire quali sono le costanti nascoste dalla notazione asintotica ottenendo un confronto più preciso tra algoritmi apparentemente simili </a:t>
            </a:r>
          </a:p>
          <a:p>
            <a:pPr algn="ctr">
              <a:buNone/>
            </a:pPr>
            <a:endParaRPr lang="it-IT" sz="2400" dirty="0" smtClean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 fontScale="92500" lnSpcReduction="10000"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Collaudo e analisi sperimentale</a:t>
            </a:r>
            <a:r>
              <a:rPr lang="it-IT" sz="2400" dirty="0" smtClean="0">
                <a:latin typeface="+mj-lt"/>
                <a:cs typeface="Courier New" pitchFamily="49" charset="0"/>
              </a:rPr>
              <a:t> (</a:t>
            </a:r>
            <a:r>
              <a:rPr lang="it-IT" sz="2400" b="1" dirty="0" smtClean="0">
                <a:latin typeface="+mj-lt"/>
                <a:cs typeface="Courier New" pitchFamily="49" charset="0"/>
              </a:rPr>
              <a:t>duplicati</a:t>
            </a:r>
            <a:r>
              <a:rPr lang="it-IT" sz="2400" dirty="0" smtClean="0">
                <a:latin typeface="+mj-lt"/>
                <a:cs typeface="Courier New" pitchFamily="49" charset="0"/>
              </a:rPr>
              <a:t>):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L’analisi sperimentale (per dettagli rif. libro di testo) condotta su sequenze di numeri interi distinti generati in modo casuale evidenzia il vantaggio derivante dal progetto di algoritmi efficienti:</a:t>
            </a:r>
          </a:p>
          <a:p>
            <a:pPr lvl="1"/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2000" dirty="0" smtClean="0">
                <a:latin typeface="+mj-lt"/>
                <a:cs typeface="Courier New" pitchFamily="49" charset="0"/>
              </a:rPr>
              <a:t> molto più efficiente di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 tempi di esecuzione predetti teoricamente sono rispettati?  No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La curva dei tempi di esecuzione relativa al metodo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000" dirty="0" smtClean="0">
                <a:latin typeface="+mj-lt"/>
                <a:cs typeface="Courier New" pitchFamily="49" charset="0"/>
              </a:rPr>
              <a:t> somiglia alla funzione c*n</a:t>
            </a:r>
            <a:r>
              <a:rPr lang="it-IT" sz="2000" baseline="30000" dirty="0" smtClean="0">
                <a:latin typeface="+mj-lt"/>
                <a:cs typeface="Courier New" pitchFamily="49" charset="0"/>
              </a:rPr>
              <a:t>3</a:t>
            </a:r>
            <a:r>
              <a:rPr lang="it-IT" sz="2000" dirty="0" smtClean="0">
                <a:latin typeface="+mj-lt"/>
                <a:cs typeface="Courier New" pitchFamily="49" charset="0"/>
              </a:rPr>
              <a:t> (non a c*n</a:t>
            </a:r>
            <a:r>
              <a:rPr lang="it-IT" sz="2000" baseline="30000" dirty="0" smtClean="0">
                <a:latin typeface="+mj-lt"/>
                <a:cs typeface="Courier New" pitchFamily="49" charset="0"/>
              </a:rPr>
              <a:t>2</a:t>
            </a:r>
            <a:r>
              <a:rPr lang="it-IT" sz="2000" dirty="0" smtClean="0">
                <a:latin typeface="+mj-lt"/>
                <a:cs typeface="Courier New" pitchFamily="49" charset="0"/>
              </a:rPr>
              <a:t>)</a:t>
            </a:r>
          </a:p>
          <a:p>
            <a:pPr lvl="1"/>
            <a:r>
              <a:rPr lang="it-IT" sz="2000" dirty="0" smtClean="0">
                <a:cs typeface="Courier New" pitchFamily="49" charset="0"/>
              </a:rPr>
              <a:t>La curva dei tempi di esecuzione relativa al metodo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verificaDuOrdpList</a:t>
            </a:r>
            <a:r>
              <a:rPr lang="it-IT" sz="2000" dirty="0" smtClean="0">
                <a:cs typeface="Courier New" pitchFamily="49" charset="0"/>
              </a:rPr>
              <a:t> somiglia alla funzione c*n</a:t>
            </a:r>
            <a:r>
              <a:rPr lang="it-IT" sz="2000" baseline="30000" dirty="0" smtClean="0">
                <a:cs typeface="Courier New" pitchFamily="49" charset="0"/>
              </a:rPr>
              <a:t>2</a:t>
            </a:r>
            <a:r>
              <a:rPr lang="it-IT" sz="2000" dirty="0" smtClean="0">
                <a:cs typeface="Courier New" pitchFamily="49" charset="0"/>
              </a:rPr>
              <a:t> (non a c*n*logn)</a:t>
            </a:r>
          </a:p>
          <a:p>
            <a:r>
              <a:rPr lang="it-IT" sz="2400" b="1" dirty="0" smtClean="0">
                <a:solidFill>
                  <a:srgbClr val="FF0000"/>
                </a:solidFill>
                <a:cs typeface="Courier New" pitchFamily="49" charset="0"/>
              </a:rPr>
              <a:t>Perché‘?</a:t>
            </a:r>
          </a:p>
          <a:p>
            <a:pPr lvl="1"/>
            <a:endParaRPr lang="it-IT" sz="2000" dirty="0" smtClean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it-IT" dirty="0" smtClean="0"/>
              <a:t>Informalmente, un algoritmo è un insieme di  istruzioni definite passo per passo in modo da potere essere eseguite meccanicamente e tali da produrre un determinato risultato</a:t>
            </a:r>
          </a:p>
          <a:p>
            <a:pPr>
              <a:spcAft>
                <a:spcPts val="600"/>
              </a:spcAft>
            </a:pPr>
            <a:r>
              <a:rPr lang="it-IT" dirty="0" smtClean="0"/>
              <a:t>Una sequenza di passi di calcolo che, ricevendo in </a:t>
            </a:r>
            <a:r>
              <a:rPr lang="it-IT" dirty="0" smtClean="0">
                <a:solidFill>
                  <a:srgbClr val="FF0000"/>
                </a:solidFill>
              </a:rPr>
              <a:t>ingresso</a:t>
            </a:r>
            <a:r>
              <a:rPr lang="it-IT" dirty="0" smtClean="0"/>
              <a:t> un valore (o un insieme di valori), restituisce in </a:t>
            </a:r>
            <a:r>
              <a:rPr lang="it-IT" dirty="0" smtClean="0">
                <a:solidFill>
                  <a:srgbClr val="FF0000"/>
                </a:solidFill>
              </a:rPr>
              <a:t>uscita</a:t>
            </a:r>
            <a:r>
              <a:rPr lang="it-IT" dirty="0" smtClean="0"/>
              <a:t> un altro valore (o un insieme di valori), trasformando quindi i dati in ingresso in dati in uscita</a:t>
            </a:r>
          </a:p>
          <a:p>
            <a:r>
              <a:rPr lang="it-IT" dirty="0" smtClean="0"/>
              <a:t>Ci focalizziamo su algoritmi pensati per risolvere problemi di calcolo la cui soluzione può essere delegata alla CPU di un sistema di elaborazione automatica.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La contraddizione è solo apparente!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Nell’analisi teorica abbiamo tacitamente assunto che procurarsi gli elementi in posizione i e j richiedesse tempo O(1)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Controllando i dettagli dell’implementazione di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sz="2400" dirty="0" smtClean="0">
                <a:latin typeface="+mj-lt"/>
                <a:cs typeface="Courier New" pitchFamily="49" charset="0"/>
              </a:rPr>
              <a:t> ci si accorge che il metodo, avendo a disposizione solo la posizione di un elemento e non il puntatore ad esso, per raggiungere l’elemento in quella posizione è costretto a scorrere la lista dall’inizio: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Raggiungere l’elemento i-mo costa </a:t>
            </a:r>
            <a:r>
              <a:rPr lang="el-GR" sz="2400" dirty="0" smtClean="0">
                <a:latin typeface="+mj-lt"/>
                <a:cs typeface="Courier New" pitchFamily="49" charset="0"/>
              </a:rPr>
              <a:t>θ</a:t>
            </a:r>
            <a:r>
              <a:rPr lang="it-IT" sz="2400" dirty="0" smtClean="0">
                <a:latin typeface="+mj-lt"/>
                <a:cs typeface="Courier New" pitchFamily="49" charset="0"/>
              </a:rPr>
              <a:t>(i)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r>
              <a:rPr lang="it-IT" sz="2400" dirty="0" smtClean="0">
                <a:latin typeface="+mj-lt"/>
                <a:cs typeface="Courier New" pitchFamily="49" charset="0"/>
              </a:rPr>
              <a:t>Dunque il tempo di esecuzione di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400" dirty="0" smtClean="0">
                <a:latin typeface="+mj-lt"/>
                <a:cs typeface="Courier New" pitchFamily="49" charset="0"/>
              </a:rPr>
              <a:t> diventa proporzionale a:</a:t>
            </a:r>
          </a:p>
          <a:p>
            <a:pPr algn="ctr">
              <a:buNone/>
            </a:pPr>
            <a:r>
              <a:rPr lang="it-IT" sz="2400" dirty="0" smtClean="0">
                <a:latin typeface="+mj-lt"/>
                <a:cs typeface="Courier New" pitchFamily="49" charset="0"/>
              </a:rPr>
              <a:t>Σ</a:t>
            </a:r>
            <a:r>
              <a:rPr lang="it-IT" sz="2400" baseline="-25000" dirty="0" smtClean="0">
                <a:latin typeface="+mj-lt"/>
                <a:cs typeface="Courier New" pitchFamily="49" charset="0"/>
              </a:rPr>
              <a:t>i=1..n</a:t>
            </a:r>
            <a:r>
              <a:rPr lang="it-IT" sz="2400" dirty="0" smtClean="0">
                <a:latin typeface="+mj-lt"/>
                <a:cs typeface="Courier New" pitchFamily="49" charset="0"/>
              </a:rPr>
              <a:t>(i+</a:t>
            </a:r>
            <a:r>
              <a:rPr lang="it-IT" sz="2400" dirty="0" smtClean="0">
                <a:cs typeface="Courier New" pitchFamily="49" charset="0"/>
              </a:rPr>
              <a:t>Σ</a:t>
            </a:r>
            <a:r>
              <a:rPr lang="it-IT" sz="2400" baseline="-25000" dirty="0" smtClean="0">
                <a:cs typeface="Courier New" pitchFamily="49" charset="0"/>
              </a:rPr>
              <a:t>j=(i+1)..n</a:t>
            </a:r>
            <a:r>
              <a:rPr lang="it-IT" sz="2400" dirty="0" smtClean="0">
                <a:latin typeface="+mj-lt"/>
                <a:cs typeface="Courier New" pitchFamily="49" charset="0"/>
              </a:rPr>
              <a:t> j)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=O</a:t>
            </a:r>
            <a:r>
              <a:rPr lang="it-IT" sz="2400" dirty="0" smtClean="0">
                <a:latin typeface="+mj-lt"/>
                <a:cs typeface="Courier New" pitchFamily="49" charset="0"/>
              </a:rPr>
              <a:t>(n</a:t>
            </a:r>
            <a:r>
              <a:rPr lang="it-IT" sz="2400" baseline="30000" dirty="0" smtClean="0">
                <a:latin typeface="+mj-lt"/>
                <a:cs typeface="Courier New" pitchFamily="49" charset="0"/>
              </a:rPr>
              <a:t>3</a:t>
            </a:r>
            <a:r>
              <a:rPr lang="it-IT" sz="2400" dirty="0" smtClean="0">
                <a:latin typeface="+mj-lt"/>
                <a:cs typeface="Courier New" pitchFamily="49" charset="0"/>
              </a:rPr>
              <a:t>)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È semplice mostrare che anche la delimitazione inferiore è </a:t>
            </a:r>
            <a:r>
              <a:rPr lang="el-GR" sz="2400" dirty="0" smtClean="0">
                <a:latin typeface="+mj-lt"/>
                <a:cs typeface="Courier New" pitchFamily="49" charset="0"/>
              </a:rPr>
              <a:t>Ω</a:t>
            </a:r>
            <a:r>
              <a:rPr lang="it-IT" sz="2400" dirty="0" smtClean="0">
                <a:cs typeface="Courier New" pitchFamily="49" charset="0"/>
              </a:rPr>
              <a:t>(n</a:t>
            </a:r>
            <a:r>
              <a:rPr lang="it-IT" sz="2400" baseline="30000" dirty="0" smtClean="0">
                <a:cs typeface="Courier New" pitchFamily="49" charset="0"/>
              </a:rPr>
              <a:t>3</a:t>
            </a:r>
            <a:r>
              <a:rPr lang="it-IT" sz="2400" dirty="0" smtClean="0">
                <a:cs typeface="Courier New" pitchFamily="49" charset="0"/>
              </a:rPr>
              <a:t>), dunque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400" dirty="0" smtClean="0">
                <a:cs typeface="Courier New" pitchFamily="49" charset="0"/>
              </a:rPr>
              <a:t> ha tempo di esecuzione </a:t>
            </a:r>
            <a:r>
              <a:rPr lang="el-GR" sz="2400" dirty="0" smtClean="0">
                <a:cs typeface="Courier New" pitchFamily="49" charset="0"/>
              </a:rPr>
              <a:t>θ</a:t>
            </a:r>
            <a:r>
              <a:rPr lang="it-IT" sz="2400" dirty="0" smtClean="0">
                <a:cs typeface="Courier New" pitchFamily="49" charset="0"/>
              </a:rPr>
              <a:t>(n</a:t>
            </a:r>
            <a:r>
              <a:rPr lang="it-IT" sz="2400" baseline="30000" dirty="0" smtClean="0">
                <a:cs typeface="Courier New" pitchFamily="49" charset="0"/>
              </a:rPr>
              <a:t>3</a:t>
            </a:r>
            <a:r>
              <a:rPr lang="it-IT" sz="2400" dirty="0" smtClean="0">
                <a:cs typeface="Courier New" pitchFamily="49" charset="0"/>
              </a:rPr>
              <a:t>).</a:t>
            </a:r>
            <a:endParaRPr lang="it-IT" sz="2400" dirty="0" smtClean="0">
              <a:latin typeface="+mj-lt"/>
              <a:cs typeface="Courier New" pitchFamily="49" charset="0"/>
            </a:endParaRP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Vedremo che è possibile migliorare l’implementazione (tempo di esecuzione </a:t>
            </a:r>
            <a:r>
              <a:rPr lang="it-IT" sz="2400" dirty="0" smtClean="0">
                <a:cs typeface="Courier New" pitchFamily="49" charset="0"/>
              </a:rPr>
              <a:t>O(n</a:t>
            </a:r>
            <a:r>
              <a:rPr lang="it-IT" sz="2400" baseline="30000" dirty="0" smtClean="0">
                <a:cs typeface="Courier New" pitchFamily="49" charset="0"/>
              </a:rPr>
              <a:t>2</a:t>
            </a:r>
            <a:r>
              <a:rPr lang="it-IT" sz="2400" dirty="0" smtClean="0">
                <a:cs typeface="Courier New" pitchFamily="49" charset="0"/>
              </a:rPr>
              <a:t>) </a:t>
            </a:r>
            <a:r>
              <a:rPr lang="it-IT" sz="2400" dirty="0" smtClean="0">
                <a:latin typeface="+mj-lt"/>
                <a:cs typeface="Courier New" pitchFamily="49" charset="0"/>
              </a:rPr>
              <a:t>) !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Discorso analogo vale per il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it-IT" sz="2400" dirty="0" smtClean="0">
                <a:cs typeface="Courier New" pitchFamily="49" charset="0"/>
              </a:rPr>
              <a:t> </a:t>
            </a:r>
            <a:endParaRPr lang="it-IT" sz="2400" dirty="0" smtClean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 fontScale="92500" lnSpcReduction="10000"/>
          </a:bodyPr>
          <a:lstStyle/>
          <a:p>
            <a:pPr>
              <a:buNone/>
            </a:pPr>
            <a:r>
              <a:rPr lang="it-IT" sz="2400" b="1" dirty="0" smtClean="0">
                <a:latin typeface="+mj-lt"/>
                <a:cs typeface="Courier New" pitchFamily="49" charset="0"/>
              </a:rPr>
              <a:t>Metodologie di analisi sperimentale (cenni)</a:t>
            </a:r>
            <a:endParaRPr lang="it-IT" sz="2400" dirty="0" smtClean="0">
              <a:latin typeface="+mj-lt"/>
              <a:cs typeface="Courier New" pitchFamily="49" charset="0"/>
            </a:endParaRP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L’analisi sperimentale delle prestazioni va condotta seguendo una corretta metodologia per evitare conclusioni errate o fuorvianti</a:t>
            </a:r>
          </a:p>
          <a:p>
            <a:pPr>
              <a:buNone/>
            </a:pPr>
            <a:r>
              <a:rPr lang="it-IT" sz="2400" b="1" dirty="0" smtClean="0">
                <a:latin typeface="+mj-lt"/>
                <a:cs typeface="Courier New" pitchFamily="49" charset="0"/>
              </a:rPr>
              <a:t>Obiettivi</a:t>
            </a:r>
            <a:r>
              <a:rPr lang="it-IT" sz="2400" dirty="0" smtClean="0">
                <a:latin typeface="+mj-lt"/>
                <a:cs typeface="Courier New" pitchFamily="49" charset="0"/>
              </a:rPr>
              <a:t>: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Come raffinamento dell’analisi teorica o in sostituzione dell’analisi teorica quando questa non può essere condotta con sufficiente accuratezza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Per stimare le costanti moltiplicative ignorate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Per studiare le prestazioni su dati di test derivanti da applicazioni pratiche o da scenari di caso peggiore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Se un risultato sembra in contraddizione con l’analisi teorica può essere utile condurre ulteriori esperimenti </a:t>
            </a:r>
          </a:p>
          <a:p>
            <a:endParaRPr lang="it-IT" sz="2400" dirty="0" smtClean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+mj-lt"/>
                <a:cs typeface="Courier New" pitchFamily="49" charset="0"/>
              </a:rPr>
              <a:t>Le analisi sperimentali: </a:t>
            </a:r>
            <a:r>
              <a:rPr lang="it-IT" sz="2400" dirty="0" smtClean="0">
                <a:latin typeface="+mj-lt"/>
                <a:cs typeface="Courier New" pitchFamily="49" charset="0"/>
              </a:rPr>
              <a:t>l’impianto sperimentale è caratterizzato da molteplici aspetti, la cui conoscenza è fondamentale per interpretare i risultati in modo corretto:</a:t>
            </a:r>
          </a:p>
          <a:p>
            <a:r>
              <a:rPr lang="it-IT" sz="2400" b="1" dirty="0" smtClean="0">
                <a:latin typeface="+mj-lt"/>
                <a:cs typeface="Courier New" pitchFamily="49" charset="0"/>
              </a:rPr>
              <a:t>Piattaforma</a:t>
            </a:r>
            <a:r>
              <a:rPr lang="it-IT" sz="2400" dirty="0" smtClean="0">
                <a:latin typeface="+mj-lt"/>
                <a:cs typeface="Courier New" pitchFamily="49" charset="0"/>
              </a:rPr>
              <a:t>: come piattaforma di sperimentazione per analizzare gli algoritmi utilizzeremo il </a:t>
            </a:r>
            <a:r>
              <a:rPr lang="it-IT" sz="2400" i="1" dirty="0" smtClean="0">
                <a:latin typeface="+mj-lt"/>
                <a:cs typeface="Courier New" pitchFamily="49" charset="0"/>
              </a:rPr>
              <a:t>Java </a:t>
            </a:r>
            <a:r>
              <a:rPr lang="it-IT" sz="2400" i="1" dirty="0" err="1" smtClean="0">
                <a:latin typeface="+mj-lt"/>
                <a:cs typeface="Courier New" pitchFamily="49" charset="0"/>
              </a:rPr>
              <a:t>RunTime</a:t>
            </a:r>
            <a:r>
              <a:rPr lang="it-IT" sz="2400" i="1" dirty="0" smtClean="0">
                <a:latin typeface="+mj-lt"/>
                <a:cs typeface="Courier New" pitchFamily="49" charset="0"/>
              </a:rPr>
              <a:t> </a:t>
            </a:r>
            <a:r>
              <a:rPr lang="it-IT" sz="2400" i="1" dirty="0" err="1" smtClean="0">
                <a:latin typeface="+mj-lt"/>
                <a:cs typeface="Courier New" pitchFamily="49" charset="0"/>
              </a:rPr>
              <a:t>Environment</a:t>
            </a:r>
            <a:endParaRPr lang="it-IT" sz="2400" i="1" dirty="0" smtClean="0">
              <a:latin typeface="+mj-lt"/>
              <a:cs typeface="Courier New" pitchFamily="49" charset="0"/>
            </a:endParaRPr>
          </a:p>
          <a:p>
            <a:r>
              <a:rPr lang="it-IT" sz="2400" b="1" dirty="0" smtClean="0">
                <a:latin typeface="+mj-lt"/>
                <a:cs typeface="Courier New" pitchFamily="49" charset="0"/>
              </a:rPr>
              <a:t>Misure di qualità del codice</a:t>
            </a:r>
            <a:r>
              <a:rPr lang="it-IT" sz="2400" dirty="0" smtClean="0">
                <a:latin typeface="+mj-lt"/>
                <a:cs typeface="Courier New" pitchFamily="49" charset="0"/>
              </a:rPr>
              <a:t>: ci concentreremo sull’uso delle risorse di calcolo (tralasceremo la qualità della soluzione approssimata)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 fontScale="92500" lnSpcReduction="10000"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Misurazione dei tempi</a:t>
            </a:r>
            <a:r>
              <a:rPr lang="it-IT" sz="2400" dirty="0" smtClean="0">
                <a:latin typeface="+mj-lt"/>
                <a:cs typeface="Courier New" pitchFamily="49" charset="0"/>
              </a:rPr>
              <a:t> (a scopo didattico solo mediante orologio di sistema): un aspetto cruciale è la granularità delle funzioni di sistema usate per misurare i tempi. Se i tempi di esecuzione sono troppo bassi per ottenere stime significative, basta misurare il tempo totale di una serie di esecuzioni identiche dello stesso codice e dividere il tempo totale per il numero di esecuzioni 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Usiamo il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java.lang.System.nanoTime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sz="2400" dirty="0" smtClean="0">
                <a:latin typeface="+mj-lt"/>
                <a:cs typeface="Courier New" pitchFamily="49" charset="0"/>
              </a:rPr>
              <a:t> che fornisce un valore di tipo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it-IT" sz="2400" dirty="0" smtClean="0">
                <a:latin typeface="+mj-lt"/>
                <a:cs typeface="Courier New" pitchFamily="49" charset="0"/>
              </a:rPr>
              <a:t>(nanosecondi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400" dirty="0" smtClean="0">
                <a:latin typeface="+mj-lt"/>
                <a:cs typeface="Courier New" pitchFamily="49" charset="0"/>
              </a:rPr>
              <a:t>per prendere i tempi prima e dopo l’esecuzione: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tempoInizio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System.nanoTime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[porzione di codice da misurare]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long tempo=System.nanoTime()-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tempoInizio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;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Dati di test</a:t>
            </a:r>
            <a:r>
              <a:rPr lang="it-IT" sz="2400" dirty="0" smtClean="0">
                <a:latin typeface="+mj-lt"/>
                <a:cs typeface="Courier New" pitchFamily="49" charset="0"/>
              </a:rPr>
              <a:t>: è opportuno usare:</a:t>
            </a:r>
          </a:p>
          <a:p>
            <a:pPr lvl="1"/>
            <a:r>
              <a:rPr lang="it-IT" sz="2000" dirty="0" smtClean="0">
                <a:latin typeface="+mj-lt"/>
                <a:cs typeface="Courier New" pitchFamily="49" charset="0"/>
              </a:rPr>
              <a:t>insiemi di test il più possibile generali</a:t>
            </a:r>
          </a:p>
          <a:p>
            <a:pPr lvl="1"/>
            <a:r>
              <a:rPr lang="it-IT" sz="2000" dirty="0" smtClean="0">
                <a:cs typeface="Courier New" pitchFamily="49" charset="0"/>
              </a:rPr>
              <a:t>Istanze realistiche per le specifiche applicazioni</a:t>
            </a:r>
          </a:p>
          <a:p>
            <a:r>
              <a:rPr lang="it-IT" sz="2400" b="1" dirty="0" smtClean="0">
                <a:cs typeface="Courier New" pitchFamily="49" charset="0"/>
              </a:rPr>
              <a:t>Riproducibilità dei risultati</a:t>
            </a:r>
            <a:r>
              <a:rPr lang="it-IT" sz="2400" dirty="0" smtClean="0">
                <a:cs typeface="Courier New" pitchFamily="49" charset="0"/>
              </a:rPr>
              <a:t>: è importante documentare il lavoro in modo preciso in modo da consentire la riproduzione dei risultati</a:t>
            </a:r>
            <a:endParaRPr lang="it-IT" sz="2000" dirty="0" smtClean="0"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 vert="horz">
            <a:normAutofit/>
          </a:bodyPr>
          <a:lstStyle/>
          <a:p>
            <a:r>
              <a:rPr lang="it-IT" sz="2400" b="1" dirty="0" smtClean="0">
                <a:latin typeface="+mj-lt"/>
                <a:cs typeface="Courier New" pitchFamily="49" charset="0"/>
              </a:rPr>
              <a:t>Messa a punto e ingegnerizzazione: </a:t>
            </a:r>
            <a:r>
              <a:rPr lang="it-IT" sz="2400" dirty="0" smtClean="0">
                <a:latin typeface="+mj-lt"/>
                <a:cs typeface="Courier New" pitchFamily="49" charset="0"/>
              </a:rPr>
              <a:t>richiede in particolare di decidere l’organizzazione e la modalità di accesso ai dati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In riferimento al nostro esempio, dove la sequenza S è rappresentata </a:t>
            </a:r>
            <a:r>
              <a:rPr lang="it-IT" sz="2400" smtClean="0">
                <a:latin typeface="+mj-lt"/>
                <a:cs typeface="Courier New" pitchFamily="49" charset="0"/>
              </a:rPr>
              <a:t>mediante un </a:t>
            </a:r>
            <a:r>
              <a:rPr lang="it-IT" sz="2400" dirty="0" smtClean="0">
                <a:latin typeface="+mj-lt"/>
                <a:cs typeface="Courier New" pitchFamily="49" charset="0"/>
              </a:rPr>
              <a:t>oggetto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400" dirty="0" smtClean="0">
                <a:latin typeface="+mj-lt"/>
                <a:cs typeface="Courier New" pitchFamily="49" charset="0"/>
              </a:rPr>
              <a:t>, l’uso incauto del metodo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sz="2400" dirty="0" smtClean="0">
                <a:latin typeface="+mj-lt"/>
                <a:cs typeface="Courier New" pitchFamily="49" charset="0"/>
              </a:rPr>
              <a:t> ha reso le implementazioni inefficienti</a:t>
            </a: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Eliminare questa fonte di inefficienza: convertire la lista in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array</a:t>
            </a:r>
            <a:r>
              <a:rPr lang="it-IT" sz="2400" dirty="0" smtClean="0">
                <a:latin typeface="+mj-lt"/>
                <a:cs typeface="Courier New" pitchFamily="49" charset="0"/>
              </a:rPr>
              <a:t>!</a:t>
            </a:r>
            <a:endParaRPr lang="it-IT" sz="2000" dirty="0" smtClean="0"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verificaDupArray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[] T 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S.toArray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i=0; i&lt;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T.length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 i++){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x=T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j=i+1; j&lt;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T.length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 j++){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y=T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[j];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(y))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683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verificaDupOrdArray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[] T 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S.toArray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Arrays.sort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i=0; i&lt;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T.length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(); i++){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(T[i].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(T[i+1]))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2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400" dirty="0" smtClean="0">
                <a:latin typeface="+mj-lt"/>
                <a:cs typeface="Courier New" pitchFamily="49" charset="0"/>
              </a:rPr>
              <a:t>I tempi di esecuzione in questo caso sono perfettamente allineati con la predizione teorica!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it-IT" dirty="0" smtClean="0"/>
              <a:t>Un algoritmo di </a:t>
            </a:r>
            <a:r>
              <a:rPr lang="it-IT" b="1" dirty="0" smtClean="0"/>
              <a:t>ricerca</a:t>
            </a:r>
            <a:r>
              <a:rPr lang="it-IT" dirty="0" smtClean="0"/>
              <a:t> è un algoritmo che, data una collezione di elementi, è capace di organizzarli nella memoria del calcolatore in modo da potere verificare rapidamente se un dato elemento è presente nella collezione</a:t>
            </a:r>
          </a:p>
          <a:p>
            <a:r>
              <a:rPr lang="it-IT" dirty="0" smtClean="0"/>
              <a:t>Un algoritmo di </a:t>
            </a:r>
            <a:r>
              <a:rPr lang="it-IT" b="1" dirty="0" smtClean="0"/>
              <a:t>ordinamento </a:t>
            </a:r>
            <a:r>
              <a:rPr lang="it-IT" dirty="0" smtClean="0"/>
              <a:t>è un algoritmo che, dato un insieme di elementi, è capace di ordinarli sulla base di una certa relazione d'ordine, definita sull’insieme stesso (maggiore/minore, precede/segue, ecc.)</a:t>
            </a:r>
          </a:p>
          <a:p>
            <a:r>
              <a:rPr lang="it-IT" dirty="0" smtClean="0"/>
              <a:t>…</a:t>
            </a:r>
          </a:p>
          <a:p>
            <a:pPr>
              <a:spcAft>
                <a:spcPts val="600"/>
              </a:spcAft>
            </a:pPr>
            <a:r>
              <a:rPr lang="it-IT" dirty="0" smtClean="0"/>
              <a:t> </a:t>
            </a:r>
            <a:r>
              <a:rPr lang="it-IT" b="1" dirty="0" smtClean="0"/>
              <a:t>Duplicati</a:t>
            </a:r>
            <a:r>
              <a:rPr lang="it-IT" dirty="0" smtClean="0"/>
              <a:t> (</a:t>
            </a:r>
            <a:r>
              <a:rPr lang="it-IT" dirty="0" err="1" smtClean="0"/>
              <a:t>es</a:t>
            </a:r>
            <a:r>
              <a:rPr lang="it-IT" dirty="0" smtClean="0"/>
              <a:t>): Data una lista di prenotazioni agli esami, verificare se vi sono studenti che si sono prenotati più di una volta  </a:t>
            </a: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Algoritmo: esempi tipici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Lo sviluppo di software robusto ed efficiente per la soluzione di problemi di calcolo richiede (tra le altre cose):</a:t>
            </a:r>
          </a:p>
          <a:p>
            <a:pPr lvl="1"/>
            <a:r>
              <a:rPr lang="it-IT" dirty="0" smtClean="0"/>
              <a:t>Creatività</a:t>
            </a:r>
          </a:p>
          <a:p>
            <a:pPr lvl="1"/>
            <a:r>
              <a:rPr lang="it-IT" dirty="0" smtClean="0"/>
              <a:t>Capacità di astrazione</a:t>
            </a:r>
          </a:p>
          <a:p>
            <a:pPr lvl="1"/>
            <a:r>
              <a:rPr lang="it-IT" dirty="0" smtClean="0"/>
              <a:t>Familiarità di strumenti matematici</a:t>
            </a:r>
          </a:p>
          <a:p>
            <a:pPr lvl="1"/>
            <a:r>
              <a:rPr lang="it-IT" dirty="0" smtClean="0"/>
              <a:t>Padronanza del linguaggio di programmazione</a:t>
            </a:r>
          </a:p>
          <a:p>
            <a:r>
              <a:rPr lang="it-IT" dirty="0" smtClean="0"/>
              <a:t>Schema semplificato a due fasi che si avvicendano in un processo ciclico:</a:t>
            </a:r>
          </a:p>
          <a:p>
            <a:pPr lvl="1"/>
            <a:r>
              <a:rPr lang="it-IT" dirty="0" smtClean="0"/>
              <a:t>Fase progettuale</a:t>
            </a:r>
          </a:p>
          <a:p>
            <a:pPr lvl="1"/>
            <a:r>
              <a:rPr lang="it-IT" dirty="0" smtClean="0"/>
              <a:t>Fase </a:t>
            </a:r>
            <a:r>
              <a:rPr lang="it-IT" dirty="0" err="1" smtClean="0"/>
              <a:t>realizzativa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Ciclo di sviluppo di codice algoritmico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it-IT" dirty="0" smtClean="0"/>
              <a:t>Si definiscono i </a:t>
            </a:r>
            <a:r>
              <a:rPr lang="it-IT" b="1" dirty="0" smtClean="0"/>
              <a:t>requisiti</a:t>
            </a:r>
            <a:r>
              <a:rPr lang="it-IT" dirty="0" smtClean="0"/>
              <a:t> del problema di calcolo che si intende affrontare:</a:t>
            </a:r>
          </a:p>
          <a:p>
            <a:pPr marL="880110" lvl="1" indent="-514350"/>
            <a:r>
              <a:rPr lang="it-IT" dirty="0" smtClean="0"/>
              <a:t>Definire in modo preciso e non ambiguo il problema di calcolo che si intende risolvere</a:t>
            </a:r>
          </a:p>
          <a:p>
            <a:pPr marL="880110" lvl="1" indent="-514350"/>
            <a:r>
              <a:rPr lang="it-IT" dirty="0" smtClean="0"/>
              <a:t>Identificare i requisiti dei dati in ingresso e di quelli in uscita prodotti dall’algoritmo</a:t>
            </a:r>
          </a:p>
          <a:p>
            <a:pPr marL="880110" lvl="1" indent="-514350"/>
            <a:r>
              <a:rPr lang="it-IT" dirty="0" smtClean="0"/>
              <a:t>Già in questa fase è possibile valutare se un problema complesso può essere decomposto in sottoproblemi risolvibili in modo separato e indipendente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progettuale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it-IT" dirty="0" smtClean="0"/>
              <a:t>Si studia la </a:t>
            </a:r>
            <a:r>
              <a:rPr lang="it-IT" b="1" dirty="0" smtClean="0"/>
              <a:t>difficoltà intrinseca </a:t>
            </a:r>
            <a:r>
              <a:rPr lang="it-IT" dirty="0" smtClean="0"/>
              <a:t>del problema (studiare i </a:t>
            </a:r>
            <a:r>
              <a:rPr lang="it-IT" b="1" dirty="0" smtClean="0"/>
              <a:t>limiti inferiori</a:t>
            </a:r>
            <a:r>
              <a:rPr lang="it-IT" dirty="0" smtClean="0"/>
              <a:t>), ossia la quantità minima di risorse di calcolo (tempo e memoria di lavoro) di cui qualsiasi algoritmo avrà bisogno per risolvere una generica istanza del problema dato.</a:t>
            </a:r>
          </a:p>
          <a:p>
            <a:pPr marL="880110" lvl="1" indent="-514350"/>
            <a:r>
              <a:rPr lang="it-IT" dirty="0" smtClean="0"/>
              <a:t>Per molti problemi importanti non sono ancora noti limiti inferiori precisi che ne caratterizzano la difficoltà intrinseca, per cui non è ancora possibile stabilire se un algoritmo risolutivo sia ottimo o meno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Fase progettuale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3"/>
            </a:pPr>
            <a:r>
              <a:rPr lang="it-IT" dirty="0" smtClean="0"/>
              <a:t>Si progetta un </a:t>
            </a:r>
            <a:r>
              <a:rPr lang="it-IT" b="1" dirty="0" smtClean="0"/>
              <a:t>algoritmo risolutivo</a:t>
            </a:r>
            <a:r>
              <a:rPr lang="it-IT" dirty="0" smtClean="0"/>
              <a:t>, verificandone formalmente la correttezza e stimandone le prestazioni teoriche</a:t>
            </a:r>
          </a:p>
          <a:p>
            <a:pPr marL="880110" lvl="1" indent="-514350"/>
            <a:r>
              <a:rPr lang="it-IT" dirty="0" smtClean="0"/>
              <a:t>Per uno stesso problema algoritmico esistono più algoritmi risolutivi</a:t>
            </a:r>
          </a:p>
          <a:p>
            <a:pPr marL="880110" lvl="1" indent="-514350"/>
            <a:r>
              <a:rPr lang="it-IT" dirty="0" smtClean="0"/>
              <a:t>L’obiettivo è trovare l’algoritmo che faccia un uso ottimale delle risorse di calcolo disponibili</a:t>
            </a:r>
          </a:p>
          <a:p>
            <a:pPr marL="880110" lvl="1" indent="-514350"/>
            <a:r>
              <a:rPr lang="it-IT" dirty="0" smtClean="0"/>
              <a:t>In grossi progetti </a:t>
            </a:r>
            <a:r>
              <a:rPr lang="it-IT" dirty="0" err="1" smtClean="0"/>
              <a:t>sw</a:t>
            </a:r>
            <a:r>
              <a:rPr lang="it-IT" dirty="0" smtClean="0"/>
              <a:t> è fondamentale stimare le prestazioni già a livello progettuale. Scoprire solo dopo la codifica che i requisiti prestazionali non sono stati raggiunti potrebbe portare a conseguenze disastrose o per lo meno molto costose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Fase progettuale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4"/>
            </a:pPr>
            <a:r>
              <a:rPr lang="it-IT" dirty="0" smtClean="0"/>
              <a:t>Qualora la verifica della correttezza rilevi problemi o la stima delle prestazioni risulti poco soddisfacente si torna al passo 3 (se non al passo 2…)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Fase progettuale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Si </a:t>
            </a:r>
            <a:r>
              <a:rPr lang="it-IT" b="1" dirty="0" smtClean="0"/>
              <a:t>codifica</a:t>
            </a:r>
            <a:r>
              <a:rPr lang="it-IT" dirty="0" smtClean="0"/>
              <a:t> l’algoritmo progettato in un linguaggio di programmazione e lo si collauda per identificare eventuali errori implementativi</a:t>
            </a:r>
          </a:p>
          <a:p>
            <a:r>
              <a:rPr lang="it-IT" dirty="0" smtClean="0"/>
              <a:t>Si effettua </a:t>
            </a:r>
            <a:r>
              <a:rPr lang="it-IT" b="1" dirty="0" smtClean="0"/>
              <a:t>un’analisi sperimentale </a:t>
            </a:r>
            <a:r>
              <a:rPr lang="it-IT" dirty="0" smtClean="0"/>
              <a:t>del codice prodotto e se ne studiano le prestazioni pratiche</a:t>
            </a:r>
          </a:p>
          <a:p>
            <a:r>
              <a:rPr lang="it-IT" dirty="0" smtClean="0"/>
              <a:t>Si ingegnerizza il codice, migliorandone la struttura e l’efficienza pratica attraverso opportuni accorgimenti</a:t>
            </a:r>
          </a:p>
          <a:p>
            <a:r>
              <a:rPr lang="it-IT" dirty="0" smtClean="0"/>
              <a:t>Non è raro che l’analisi sperimentale fornisca suggerimenti utili per ottenere algoritmi più efficienti anche a livello teorico.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</a:t>
            </a:r>
            <a:r>
              <a:rPr lang="it-IT" dirty="0" err="1" smtClean="0"/>
              <a:t>realizzativa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2109</Words>
  <Application>Microsoft Office PowerPoint</Application>
  <PresentationFormat>Presentazione su schermo (4:3)</PresentationFormat>
  <Paragraphs>235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BrainstrmSess</vt:lpstr>
      <vt:lpstr>Università degli Studi dell’Aquila</vt:lpstr>
      <vt:lpstr>Algoritmo</vt:lpstr>
      <vt:lpstr>Algoritmo: esempi tipici</vt:lpstr>
      <vt:lpstr>Ciclo di sviluppo di codice algoritmico</vt:lpstr>
      <vt:lpstr>Fase progettuale</vt:lpstr>
      <vt:lpstr>Fase progettuale</vt:lpstr>
      <vt:lpstr>Fase progettuale</vt:lpstr>
      <vt:lpstr>Fase progettuale</vt:lpstr>
      <vt:lpstr>Fase realizzativa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  <vt:lpstr>Il problema dei duplicati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2014-10-18T06:13:59Z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