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38"/>
  </p:notesMasterIdLst>
  <p:handoutMasterIdLst>
    <p:handoutMasterId r:id="rId39"/>
  </p:handoutMasterIdLst>
  <p:sldIdLst>
    <p:sldId id="626" r:id="rId2"/>
    <p:sldId id="680" r:id="rId3"/>
    <p:sldId id="681" r:id="rId4"/>
    <p:sldId id="682" r:id="rId5"/>
    <p:sldId id="684" r:id="rId6"/>
    <p:sldId id="686" r:id="rId7"/>
    <p:sldId id="685" r:id="rId8"/>
    <p:sldId id="669" r:id="rId9"/>
    <p:sldId id="670" r:id="rId10"/>
    <p:sldId id="671" r:id="rId11"/>
    <p:sldId id="672" r:id="rId12"/>
    <p:sldId id="674" r:id="rId13"/>
    <p:sldId id="668" r:id="rId14"/>
    <p:sldId id="678" r:id="rId15"/>
    <p:sldId id="676" r:id="rId16"/>
    <p:sldId id="677" r:id="rId17"/>
    <p:sldId id="656" r:id="rId18"/>
    <p:sldId id="659" r:id="rId19"/>
    <p:sldId id="660" r:id="rId20"/>
    <p:sldId id="663" r:id="rId21"/>
    <p:sldId id="644" r:id="rId22"/>
    <p:sldId id="645" r:id="rId23"/>
    <p:sldId id="687" r:id="rId24"/>
    <p:sldId id="635" r:id="rId25"/>
    <p:sldId id="638" r:id="rId26"/>
    <p:sldId id="639" r:id="rId27"/>
    <p:sldId id="641" r:id="rId28"/>
    <p:sldId id="642" r:id="rId29"/>
    <p:sldId id="679" r:id="rId30"/>
    <p:sldId id="652" r:id="rId31"/>
    <p:sldId id="654" r:id="rId32"/>
    <p:sldId id="643" r:id="rId33"/>
    <p:sldId id="653" r:id="rId34"/>
    <p:sldId id="649" r:id="rId35"/>
    <p:sldId id="665" r:id="rId36"/>
    <p:sldId id="667" r:id="rId37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20000"/>
      </a:spcBef>
      <a:spcAft>
        <a:spcPct val="0"/>
      </a:spcAft>
      <a:defRPr b="1" kern="1200">
        <a:solidFill>
          <a:srgbClr val="336699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defRPr b="1" kern="1200">
        <a:solidFill>
          <a:srgbClr val="336699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defRPr b="1" kern="1200">
        <a:solidFill>
          <a:srgbClr val="336699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defRPr b="1" kern="1200">
        <a:solidFill>
          <a:srgbClr val="336699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defRPr b="1" kern="1200">
        <a:solidFill>
          <a:srgbClr val="3366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rgbClr val="3366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rgbClr val="3366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rgbClr val="3366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rgbClr val="336699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FF9900"/>
    <a:srgbClr val="FF9933"/>
    <a:srgbClr val="99CC00"/>
    <a:srgbClr val="669900"/>
    <a:srgbClr val="B6DDE8"/>
    <a:srgbClr val="777777"/>
    <a:srgbClr val="EAEAEA"/>
    <a:srgbClr val="4D4D4D"/>
    <a:srgbClr val="B6D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0" autoAdjust="0"/>
    <p:restoredTop sz="71412" autoAdjust="0"/>
  </p:normalViewPr>
  <p:slideViewPr>
    <p:cSldViewPr snapToGrid="0">
      <p:cViewPr varScale="1">
        <p:scale>
          <a:sx n="63" d="100"/>
          <a:sy n="63" d="100"/>
        </p:scale>
        <p:origin x="-1925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44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333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8" tIns="45375" rIns="90748" bIns="45375" numCol="1" anchor="t" anchorCtr="0" compatLnSpc="1">
            <a:prstTxWarp prst="textNoShape">
              <a:avLst/>
            </a:prstTxWarp>
          </a:bodyPr>
          <a:lstStyle>
            <a:lvl1pPr defTabSz="903288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8" tIns="45375" rIns="90748" bIns="45375" numCol="1" anchor="t" anchorCtr="0" compatLnSpc="1">
            <a:prstTxWarp prst="textNoShape">
              <a:avLst/>
            </a:prstTxWarp>
          </a:bodyPr>
          <a:lstStyle>
            <a:lvl1pPr algn="r" defTabSz="903288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8" tIns="45375" rIns="90748" bIns="45375" numCol="1" anchor="b" anchorCtr="0" compatLnSpc="1">
            <a:prstTxWarp prst="textNoShape">
              <a:avLst/>
            </a:prstTxWarp>
          </a:bodyPr>
          <a:lstStyle>
            <a:lvl1pPr defTabSz="903288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2975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8" tIns="45375" rIns="90748" bIns="45375" numCol="1" anchor="b" anchorCtr="0" compatLnSpc="1">
            <a:prstTxWarp prst="textNoShape">
              <a:avLst/>
            </a:prstTxWarp>
          </a:bodyPr>
          <a:lstStyle>
            <a:lvl1pPr algn="r" defTabSz="903288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4A4C7FA-7FE7-4610-AB92-09A44716A27B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704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8" tIns="45375" rIns="90748" bIns="45375" numCol="1" anchor="t" anchorCtr="0" compatLnSpc="1">
            <a:prstTxWarp prst="textNoShape">
              <a:avLst/>
            </a:prstTxWarp>
          </a:bodyPr>
          <a:lstStyle>
            <a:lvl1pPr defTabSz="903288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8" tIns="45375" rIns="90748" bIns="45375" numCol="1" anchor="t" anchorCtr="0" compatLnSpc="1">
            <a:prstTxWarp prst="textNoShape">
              <a:avLst/>
            </a:prstTxWarp>
          </a:bodyPr>
          <a:lstStyle>
            <a:lvl1pPr algn="r" defTabSz="903288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4875"/>
            <a:ext cx="498792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8" tIns="45375" rIns="90748" bIns="453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8" tIns="45375" rIns="90748" bIns="45375" numCol="1" anchor="b" anchorCtr="0" compatLnSpc="1">
            <a:prstTxWarp prst="textNoShape">
              <a:avLst/>
            </a:prstTxWarp>
          </a:bodyPr>
          <a:lstStyle>
            <a:lvl1pPr defTabSz="903288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2975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8" tIns="45375" rIns="90748" bIns="45375" numCol="1" anchor="b" anchorCtr="0" compatLnSpc="1">
            <a:prstTxWarp prst="textNoShape">
              <a:avLst/>
            </a:prstTxWarp>
          </a:bodyPr>
          <a:lstStyle>
            <a:lvl1pPr algn="r" defTabSz="903288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07E63F7-E17F-48DB-8236-DB227515A65C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336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E63F7-E17F-48DB-8236-DB227515A65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42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E63F7-E17F-48DB-8236-DB227515A65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E63F7-E17F-48DB-8236-DB227515A65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E63F7-E17F-48DB-8236-DB227515A65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E63F7-E17F-48DB-8236-DB227515A65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181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noProof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E63F7-E17F-48DB-8236-DB227515A65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635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564" indent="-228564"/>
            <a:endParaRPr lang="en-GB" dirty="0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E63F7-E17F-48DB-8236-DB227515A65C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 defTabSz="885414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0E7D6-556F-453D-B572-871AC42C3C96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3288" eaLnBrk="0" hangingPunct="0"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3288" eaLnBrk="0" hangingPunct="0"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3288" eaLnBrk="0" hangingPunct="0"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3288" eaLnBrk="0" hangingPunct="0"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D97C7A9-1CED-4C24-A498-3641FB52FBF1}" type="slidenum">
              <a:rPr lang="fr-FR" b="0" smtClean="0">
                <a:solidFill>
                  <a:schemeClr val="tx1"/>
                </a:solidFill>
                <a:latin typeface="Times New Roman" pitchFamily="18" charset="0"/>
              </a:rPr>
              <a:pPr/>
              <a:t>17</a:t>
            </a:fld>
            <a:endParaRPr lang="fr-FR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>
              <a:latin typeface="Times New Roman" pitchFamily="18" charset="0"/>
            </a:endParaRPr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3288" eaLnBrk="0" hangingPunct="0"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3288" eaLnBrk="0" hangingPunct="0"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3288" eaLnBrk="0" hangingPunct="0"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3288" eaLnBrk="0" hangingPunct="0"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D97C7A9-1CED-4C24-A498-3641FB52FBF1}" type="slidenum">
              <a:rPr lang="fr-FR" b="0" smtClean="0">
                <a:solidFill>
                  <a:schemeClr val="tx1"/>
                </a:solidFill>
                <a:latin typeface="Times New Roman" pitchFamily="18" charset="0"/>
              </a:rPr>
              <a:pPr/>
              <a:t>18</a:t>
            </a:fld>
            <a:endParaRPr lang="fr-FR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>
              <a:latin typeface="Times New Roman" pitchFamily="18" charset="0"/>
            </a:endParaRPr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3288" eaLnBrk="0" hangingPunct="0"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3288" eaLnBrk="0" hangingPunct="0"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3288" eaLnBrk="0" hangingPunct="0"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3288" eaLnBrk="0" hangingPunct="0"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D97C7A9-1CED-4C24-A498-3641FB52FBF1}" type="slidenum">
              <a:rPr lang="fr-FR" b="0" smtClean="0">
                <a:solidFill>
                  <a:schemeClr val="tx1"/>
                </a:solidFill>
                <a:latin typeface="Times New Roman" pitchFamily="18" charset="0"/>
              </a:rPr>
              <a:pPr/>
              <a:t>19</a:t>
            </a:fld>
            <a:endParaRPr lang="fr-FR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noProof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E63F7-E17F-48DB-8236-DB227515A65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635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>
              <a:latin typeface="Times New Roman" pitchFamily="18" charset="0"/>
            </a:endParaRPr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3288" eaLnBrk="0" hangingPunct="0"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3288" eaLnBrk="0" hangingPunct="0"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3288" eaLnBrk="0" hangingPunct="0"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3288" eaLnBrk="0" hangingPunct="0"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D97C7A9-1CED-4C24-A498-3641FB52FBF1}" type="slidenum">
              <a:rPr lang="fr-FR" b="0" smtClean="0">
                <a:solidFill>
                  <a:schemeClr val="tx1"/>
                </a:solidFill>
                <a:latin typeface="Times New Roman" pitchFamily="18" charset="0"/>
              </a:rPr>
              <a:pPr/>
              <a:t>20</a:t>
            </a:fld>
            <a:endParaRPr lang="fr-FR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E63F7-E17F-48DB-8236-DB227515A65C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9734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noProof="0" dirty="0" smtClean="0">
              <a:latin typeface="Times New Roman" pitchFamily="18" charset="0"/>
            </a:endParaRPr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3288" eaLnBrk="0" hangingPunct="0"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3288" eaLnBrk="0" hangingPunct="0"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3288" eaLnBrk="0" hangingPunct="0"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3288" eaLnBrk="0" hangingPunct="0"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D97C7A9-1CED-4C24-A498-3641FB52FBF1}" type="slidenum">
              <a:rPr lang="fr-FR" b="0" smtClean="0">
                <a:solidFill>
                  <a:schemeClr val="tx1"/>
                </a:solidFill>
                <a:latin typeface="Times New Roman" pitchFamily="18" charset="0"/>
              </a:rPr>
              <a:pPr/>
              <a:t>22</a:t>
            </a:fld>
            <a:endParaRPr lang="fr-FR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E63F7-E17F-48DB-8236-DB227515A65C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9734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E63F7-E17F-48DB-8236-DB227515A65C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3674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E63F7-E17F-48DB-8236-DB227515A65C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418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E63F7-E17F-48DB-8236-DB227515A65C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0521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E63F7-E17F-48DB-8236-DB227515A65C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8874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E63F7-E17F-48DB-8236-DB227515A65C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369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3288" eaLnBrk="0" hangingPunct="0"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3288" eaLnBrk="0" hangingPunct="0"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3288" eaLnBrk="0" hangingPunct="0"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3288" eaLnBrk="0" hangingPunct="0"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D97C7A9-1CED-4C24-A498-3641FB52FBF1}" type="slidenum">
              <a:rPr lang="fr-FR" b="0" smtClean="0">
                <a:solidFill>
                  <a:schemeClr val="tx1"/>
                </a:solidFill>
                <a:latin typeface="Times New Roman" pitchFamily="18" charset="0"/>
              </a:rPr>
              <a:pPr/>
              <a:t>31</a:t>
            </a:fld>
            <a:endParaRPr lang="fr-FR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noProof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E63F7-E17F-48DB-8236-DB227515A65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6355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E63F7-E17F-48DB-8236-DB227515A65C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700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E63F7-E17F-48DB-8236-DB227515A65C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1034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noProof="0" dirty="0" smtClean="0">
              <a:latin typeface="Times New Roman" pitchFamily="18" charset="0"/>
            </a:endParaRPr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5B31A8-A744-4C24-ACA0-158A4B386A56}" type="slidenum">
              <a:rPr lang="it-IT" smtClean="0">
                <a:solidFill>
                  <a:srgbClr val="000000"/>
                </a:solidFill>
              </a:rPr>
              <a:pPr/>
              <a:t>34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noProof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E63F7-E17F-48DB-8236-DB227515A65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635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noProof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E63F7-E17F-48DB-8236-DB227515A65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635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noProof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E63F7-E17F-48DB-8236-DB227515A65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635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noProof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E63F7-E17F-48DB-8236-DB227515A65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635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564" indent="-228564"/>
            <a:endParaRPr lang="en-GB" dirty="0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E63F7-E17F-48DB-8236-DB227515A65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E63F7-E17F-48DB-8236-DB227515A65C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T0007879\W\025-Choreos @ FP7\4- F2F\6.JPG"/>
          <p:cNvPicPr>
            <a:picLocks noChangeAspect="1" noChangeArrowheads="1"/>
          </p:cNvPicPr>
          <p:nvPr userDrawn="1"/>
        </p:nvPicPr>
        <p:blipFill>
          <a:blip r:embed="rId2" cstate="print"/>
          <a:srcRect t="31638" b="1720"/>
          <a:stretch>
            <a:fillRect/>
          </a:stretch>
        </p:blipFill>
        <p:spPr bwMode="auto">
          <a:xfrm>
            <a:off x="0" y="0"/>
            <a:ext cx="91440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8"/>
          <p:cNvSpPr txBox="1"/>
          <p:nvPr userDrawn="1"/>
        </p:nvSpPr>
        <p:spPr>
          <a:xfrm rot="16200000">
            <a:off x="8765381" y="6496845"/>
            <a:ext cx="587375" cy="1698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00" dirty="0">
                <a:solidFill>
                  <a:srgbClr val="777777"/>
                </a:solidFill>
              </a:rPr>
              <a:t>Template v10</a:t>
            </a:r>
          </a:p>
        </p:txBody>
      </p:sp>
      <p:sp>
        <p:nvSpPr>
          <p:cNvPr id="7" name="ZoneTexte 11"/>
          <p:cNvSpPr txBox="1"/>
          <p:nvPr userDrawn="1"/>
        </p:nvSpPr>
        <p:spPr>
          <a:xfrm rot="16200000">
            <a:off x="7744619" y="2653507"/>
            <a:ext cx="2628900" cy="1698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00" dirty="0">
                <a:solidFill>
                  <a:schemeClr val="bg1">
                    <a:lumMod val="65000"/>
                  </a:schemeClr>
                </a:solidFill>
              </a:rPr>
              <a:t>Vanessa </a:t>
            </a:r>
            <a:r>
              <a:rPr lang="en-US" sz="500" dirty="0" err="1">
                <a:solidFill>
                  <a:schemeClr val="bg1">
                    <a:lumMod val="65000"/>
                  </a:schemeClr>
                </a:solidFill>
              </a:rPr>
              <a:t>Zahorian</a:t>
            </a:r>
            <a:r>
              <a:rPr lang="en-US" sz="500" dirty="0">
                <a:solidFill>
                  <a:schemeClr val="bg1">
                    <a:lumMod val="65000"/>
                  </a:schemeClr>
                </a:solidFill>
              </a:rPr>
              <a:t> &amp; Kristin Long in Divertimento N°15 - Photo (c) Erik </a:t>
            </a:r>
            <a:r>
              <a:rPr lang="en-US" sz="500" dirty="0" err="1">
                <a:solidFill>
                  <a:schemeClr val="bg1">
                    <a:lumMod val="65000"/>
                  </a:schemeClr>
                </a:solidFill>
              </a:rPr>
              <a:t>Tomasson</a:t>
            </a:r>
            <a:endParaRPr lang="en-US" sz="5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3" descr="D:\Users\T0007879\W\025-CHOReOS @ FP7\0-TO SYNC ----------------------------\Logo CHOReOS\CHLogoAndTitle-BlockSmall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550" y="6113463"/>
            <a:ext cx="23749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Users\T0007879\W\025-CHOReOS @ FP7\INRIA-SCIENTIFIQUE-UK-RVB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1938" y="4575175"/>
            <a:ext cx="10128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Users\T0007879\Téléchargements\MLS LOGO_CS2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8713" y="5067300"/>
            <a:ext cx="7699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Users\T0007879\Docs\6- Slideware\Z - Model\Officials\fp7-logo.gif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86500"/>
            <a:ext cx="7032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D:\Users\T0007879\W\025-CHOReOS @ FP7\logos\UoI_logo.gif"/>
          <p:cNvPicPr>
            <a:picLocks noChangeAspect="1" noChangeArrowheads="1"/>
          </p:cNvPicPr>
          <p:nvPr userDrawn="1"/>
        </p:nvPicPr>
        <p:blipFill>
          <a:blip r:embed="rId7" cstate="print"/>
          <a:srcRect l="25693" r="25542" b="34137"/>
          <a:stretch>
            <a:fillRect/>
          </a:stretch>
        </p:blipFill>
        <p:spPr bwMode="auto">
          <a:xfrm>
            <a:off x="592138" y="6005513"/>
            <a:ext cx="4826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8" cstate="print"/>
          <a:srcRect l="6511" t="19380" r="7230" b="21855"/>
          <a:stretch>
            <a:fillRect/>
          </a:stretch>
        </p:blipFill>
        <p:spPr bwMode="auto">
          <a:xfrm>
            <a:off x="101600" y="4500563"/>
            <a:ext cx="1314450" cy="188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575" y="5626100"/>
            <a:ext cx="352425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2900" y="5888038"/>
            <a:ext cx="696913" cy="325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 userDrawn="1"/>
        </p:nvPicPr>
        <p:blipFill>
          <a:blip r:embed="rId11" cstate="print"/>
          <a:srcRect t="9016" b="1387"/>
          <a:stretch>
            <a:fillRect/>
          </a:stretch>
        </p:blipFill>
        <p:spPr bwMode="auto">
          <a:xfrm>
            <a:off x="1525588" y="5443538"/>
            <a:ext cx="946150" cy="26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2625" y="5445125"/>
            <a:ext cx="614363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46325" y="5748338"/>
            <a:ext cx="563563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" name="Picture 1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66813" y="5837238"/>
            <a:ext cx="271462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" name="Picture 16"/>
          <p:cNvPicPr>
            <a:picLocks noChangeAspect="1" noChangeArrowheads="1"/>
          </p:cNvPicPr>
          <p:nvPr userDrawn="1"/>
        </p:nvPicPr>
        <p:blipFill>
          <a:blip r:embed="rId15" cstate="print"/>
          <a:srcRect l="11479"/>
          <a:stretch>
            <a:fillRect/>
          </a:stretch>
        </p:blipFill>
        <p:spPr bwMode="auto">
          <a:xfrm>
            <a:off x="2955925" y="5403850"/>
            <a:ext cx="457200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" name="Picture 2" descr="D:\Users\T0007879\W\025-CHOReOS @ FP7\logos\CEFRIEL.bmp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03300" y="6438900"/>
            <a:ext cx="87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\\Oggy\sc2\NC\025-CHOReOS @  FP7\03-WP11 Management\05-Templates\logos\NoMagic_Europe_logo-01.png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96" t="4475" r="3506" b="13548"/>
          <a:stretch>
            <a:fillRect/>
          </a:stretch>
        </p:blipFill>
        <p:spPr bwMode="auto">
          <a:xfrm>
            <a:off x="642938" y="4743450"/>
            <a:ext cx="452437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8" descr="C:\Documents and Settings\T0048451\Mes documents\Downloads\cnrLogo.pn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33350" y="5106988"/>
            <a:ext cx="434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D:\Users\T0007879\W\025-CHOReOS\A-TO SYNC\Logo_linagora.pn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219200" y="5114925"/>
            <a:ext cx="10953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 descr="D:\Users\T0007879\W\025-CHOReOS\A-TO SYNC\LogoCONSELColore-270x77.gif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981200" y="6305550"/>
            <a:ext cx="1312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Sous-titre 2"/>
          <p:cNvSpPr>
            <a:spLocks noGrp="1"/>
          </p:cNvSpPr>
          <p:nvPr>
            <p:ph type="subTitle" idx="1"/>
          </p:nvPr>
        </p:nvSpPr>
        <p:spPr>
          <a:xfrm>
            <a:off x="4210050" y="5048250"/>
            <a:ext cx="4714874" cy="707886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0"/>
          </p:nvPr>
        </p:nvSpPr>
        <p:spPr>
          <a:xfrm>
            <a:off x="6495691" y="6512944"/>
            <a:ext cx="2493393" cy="226044"/>
          </a:xfrm>
          <a:prstGeom prst="rect">
            <a:avLst/>
          </a:prstGeom>
          <a:noFill/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defRPr>
            </a:lvl1pPr>
            <a:lvl2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defRPr>
            </a:lvl2pPr>
            <a:lvl3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defRPr>
            </a:lvl3pPr>
            <a:lvl4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defRPr>
            </a:lvl4pPr>
            <a:lvl5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0416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31975" y="4105275"/>
            <a:ext cx="8792950" cy="885825"/>
          </a:xfrm>
        </p:spPr>
        <p:txBody>
          <a:bodyPr anchor="t"/>
          <a:lstStyle>
            <a:lvl1pPr algn="r">
              <a:def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 bwMode="auto">
          <a:xfrm>
            <a:off x="284163" y="750888"/>
            <a:ext cx="8575675" cy="5468937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284163" y="750617"/>
            <a:ext cx="8583792" cy="2428357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  <a:lvl2pPr>
              <a:spcBef>
                <a:spcPts val="600"/>
              </a:spcBef>
              <a:buClr>
                <a:srgbClr val="001864"/>
              </a:buClr>
              <a:defRPr sz="2400" b="1"/>
            </a:lvl2pPr>
            <a:lvl3pPr>
              <a:spcBef>
                <a:spcPts val="500"/>
              </a:spcBef>
              <a:buClr>
                <a:srgbClr val="001864"/>
              </a:buCl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 bwMode="auto">
          <a:xfrm>
            <a:off x="4706938" y="747713"/>
            <a:ext cx="4140200" cy="5468937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 bwMode="auto">
          <a:xfrm>
            <a:off x="284163" y="750888"/>
            <a:ext cx="4141787" cy="5468937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284162" y="750617"/>
            <a:ext cx="4140000" cy="2893100"/>
          </a:xfrm>
          <a:prstGeom prst="rect">
            <a:avLst/>
          </a:prstGeom>
        </p:spPr>
        <p:txBody>
          <a:bodyPr/>
          <a:lstStyle>
            <a:lvl1pPr marL="0" indent="0">
              <a:defRPr lang="fr-FR" sz="2800" b="1" kern="1200" dirty="0" smtClean="0">
                <a:solidFill>
                  <a:srgbClr val="4D4D4D"/>
                </a:solidFill>
                <a:latin typeface="Arial" charset="0"/>
                <a:ea typeface="+mn-ea"/>
                <a:cs typeface="Arial" charset="0"/>
              </a:defRPr>
            </a:lvl1pPr>
            <a:lvl2pPr>
              <a:spcBef>
                <a:spcPts val="600"/>
              </a:spcBef>
              <a:buClr>
                <a:srgbClr val="001864"/>
              </a:buClr>
              <a:defRPr lang="fr-FR" sz="2400" b="1" kern="1200" dirty="0" smtClean="0">
                <a:solidFill>
                  <a:srgbClr val="001864"/>
                </a:solidFill>
                <a:latin typeface="Arial" charset="0"/>
                <a:ea typeface="+mn-ea"/>
                <a:cs typeface="Arial" charset="0"/>
              </a:defRPr>
            </a:lvl2pPr>
            <a:lvl3pPr>
              <a:spcBef>
                <a:spcPts val="500"/>
              </a:spcBef>
              <a:buClr>
                <a:srgbClr val="001864"/>
              </a:buClr>
              <a:defRPr lang="fr-FR" sz="2000" b="1" kern="1200" dirty="0" smtClean="0">
                <a:solidFill>
                  <a:srgbClr val="4D4D4D"/>
                </a:solidFill>
                <a:latin typeface="Arial" charset="0"/>
                <a:ea typeface="+mn-ea"/>
                <a:cs typeface="Arial" charset="0"/>
              </a:defRPr>
            </a:lvl3pPr>
            <a:lvl4pPr>
              <a:defRPr lang="fr-FR" sz="1800" b="1" kern="1200" dirty="0" smtClean="0">
                <a:solidFill>
                  <a:srgbClr val="4D4D4D"/>
                </a:solidFill>
                <a:latin typeface="Arial" charset="0"/>
                <a:ea typeface="+mn-ea"/>
                <a:cs typeface="Arial" charset="0"/>
              </a:defRPr>
            </a:lvl4pPr>
            <a:lvl5pPr>
              <a:defRPr lang="en-US" sz="1600" b="1" kern="1200" dirty="0">
                <a:solidFill>
                  <a:srgbClr val="4D4D4D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710021" y="750617"/>
            <a:ext cx="4140000" cy="2893100"/>
          </a:xfrm>
          <a:prstGeom prst="rect">
            <a:avLst/>
          </a:prstGeom>
        </p:spPr>
        <p:txBody>
          <a:bodyPr/>
          <a:lstStyle>
            <a:lvl1pPr marL="0" indent="0">
              <a:defRPr lang="fr-FR" sz="2800" b="1" kern="1200" dirty="0" smtClean="0">
                <a:solidFill>
                  <a:srgbClr val="4D4D4D"/>
                </a:solidFill>
                <a:latin typeface="Arial" charset="0"/>
                <a:ea typeface="+mn-ea"/>
                <a:cs typeface="Arial" charset="0"/>
              </a:defRPr>
            </a:lvl1pPr>
            <a:lvl2pPr>
              <a:spcBef>
                <a:spcPts val="600"/>
              </a:spcBef>
              <a:buClr>
                <a:srgbClr val="001864"/>
              </a:buClr>
              <a:defRPr lang="fr-FR" sz="2400" b="1" kern="1200" dirty="0" smtClean="0">
                <a:solidFill>
                  <a:srgbClr val="001864"/>
                </a:solidFill>
                <a:latin typeface="Arial" charset="0"/>
                <a:ea typeface="+mn-ea"/>
                <a:cs typeface="Arial" charset="0"/>
              </a:defRPr>
            </a:lvl2pPr>
            <a:lvl3pPr>
              <a:spcBef>
                <a:spcPts val="500"/>
              </a:spcBef>
              <a:buClr>
                <a:srgbClr val="001864"/>
              </a:buClr>
              <a:defRPr lang="fr-FR" sz="2000" b="1" kern="1200" dirty="0" smtClean="0">
                <a:solidFill>
                  <a:srgbClr val="4D4D4D"/>
                </a:solidFill>
                <a:latin typeface="Arial" charset="0"/>
                <a:ea typeface="+mn-ea"/>
                <a:cs typeface="Arial" charset="0"/>
              </a:defRPr>
            </a:lvl3pPr>
            <a:lvl4pPr>
              <a:defRPr lang="fr-FR" sz="1800" b="1" kern="1200" dirty="0" smtClean="0">
                <a:solidFill>
                  <a:srgbClr val="4D4D4D"/>
                </a:solidFill>
                <a:latin typeface="Arial" charset="0"/>
                <a:ea typeface="+mn-ea"/>
                <a:cs typeface="Arial" charset="0"/>
              </a:defRPr>
            </a:lvl4pPr>
            <a:lvl5pPr>
              <a:defRPr lang="en-US" sz="1600" b="1" kern="1200" dirty="0">
                <a:solidFill>
                  <a:srgbClr val="4D4D4D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84163" y="750888"/>
            <a:ext cx="8575675" cy="5468937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8650288" y="6486525"/>
            <a:ext cx="403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fld id="{F2890710-3266-4971-8F28-36EC758F657B}" type="slidenum">
              <a:rPr lang="fr-FR" sz="800" b="0">
                <a:solidFill>
                  <a:srgbClr val="4D4D4D"/>
                </a:solidFill>
              </a:rPr>
              <a:pPr algn="ctr">
                <a:spcBef>
                  <a:spcPct val="0"/>
                </a:spcBef>
                <a:defRPr/>
              </a:pPr>
              <a:t>‹N›</a:t>
            </a:fld>
            <a:endParaRPr lang="fr-FR" sz="800" b="0">
              <a:solidFill>
                <a:srgbClr val="4D4D4D"/>
              </a:solidFill>
            </a:endParaRPr>
          </a:p>
        </p:txBody>
      </p:sp>
      <p:sp>
        <p:nvSpPr>
          <p:cNvPr id="3" name="Oval 11"/>
          <p:cNvSpPr>
            <a:spLocks noChangeAspect="1" noChangeArrowheads="1"/>
          </p:cNvSpPr>
          <p:nvPr userDrawn="1"/>
        </p:nvSpPr>
        <p:spPr bwMode="auto">
          <a:xfrm>
            <a:off x="8740775" y="6483350"/>
            <a:ext cx="228600" cy="209550"/>
          </a:xfrm>
          <a:prstGeom prst="ellips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4D4D4D"/>
              </a:solidFill>
            </a:endParaRPr>
          </a:p>
        </p:txBody>
      </p:sp>
      <p:pic>
        <p:nvPicPr>
          <p:cNvPr id="4" name="Picture 13" descr="logo2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0550" y="6318250"/>
            <a:ext cx="28829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/>
          <p:nvPr userDrawn="1"/>
        </p:nvSpPr>
        <p:spPr bwMode="auto">
          <a:xfrm>
            <a:off x="284163" y="301625"/>
            <a:ext cx="8575675" cy="5918200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4150" y="120650"/>
            <a:ext cx="8775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8650288" y="6486525"/>
            <a:ext cx="403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fld id="{0467CBC5-0E89-451E-BCF8-4B0A502ECA02}" type="slidenum">
              <a:rPr lang="fr-FR" sz="800" b="0">
                <a:solidFill>
                  <a:srgbClr val="4D4D4D"/>
                </a:solidFill>
              </a:rPr>
              <a:pPr algn="ctr">
                <a:spcBef>
                  <a:spcPct val="0"/>
                </a:spcBef>
                <a:defRPr/>
              </a:pPr>
              <a:t>‹N›</a:t>
            </a:fld>
            <a:endParaRPr lang="fr-FR" sz="800" b="0">
              <a:solidFill>
                <a:srgbClr val="4D4D4D"/>
              </a:solidFill>
            </a:endParaRPr>
          </a:p>
        </p:txBody>
      </p:sp>
      <p:sp>
        <p:nvSpPr>
          <p:cNvPr id="11" name="Oval 11"/>
          <p:cNvSpPr>
            <a:spLocks noChangeAspect="1" noChangeArrowheads="1"/>
          </p:cNvSpPr>
          <p:nvPr userDrawn="1"/>
        </p:nvSpPr>
        <p:spPr bwMode="auto">
          <a:xfrm>
            <a:off x="8740775" y="6483350"/>
            <a:ext cx="228600" cy="209550"/>
          </a:xfrm>
          <a:prstGeom prst="ellips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4D4D4D"/>
              </a:solidFill>
            </a:endParaRPr>
          </a:p>
        </p:txBody>
      </p:sp>
      <p:sp>
        <p:nvSpPr>
          <p:cNvPr id="7" name="Espace réservé du texte 5"/>
          <p:cNvSpPr txBox="1">
            <a:spLocks/>
          </p:cNvSpPr>
          <p:nvPr userDrawn="1"/>
        </p:nvSpPr>
        <p:spPr>
          <a:xfrm>
            <a:off x="284163" y="750888"/>
            <a:ext cx="8583612" cy="2428875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  <a:lvl2pPr>
              <a:spcBef>
                <a:spcPts val="600"/>
              </a:spcBef>
              <a:buClr>
                <a:srgbClr val="001864"/>
              </a:buClr>
              <a:defRPr sz="2400" b="1"/>
            </a:lvl2pPr>
            <a:lvl3pPr>
              <a:spcBef>
                <a:spcPts val="500"/>
              </a:spcBef>
              <a:buClr>
                <a:srgbClr val="001864"/>
              </a:buCl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>
              <a:defRPr/>
            </a:pPr>
            <a:r>
              <a:rPr lang="fr-FR" sz="2800" smtClean="0">
                <a:solidFill>
                  <a:srgbClr val="4D4D4D"/>
                </a:solidFill>
              </a:rPr>
              <a:t>Cliquez pour modifier les styles du texte du masque</a:t>
            </a:r>
          </a:p>
          <a:p>
            <a:pPr marL="379413" lvl="1" indent="-377825">
              <a:buSzPct val="120000"/>
              <a:buFont typeface="Webdings" pitchFamily="18" charset="2"/>
              <a:buChar char="4"/>
              <a:defRPr/>
            </a:pPr>
            <a:r>
              <a:rPr lang="fr-FR" smtClean="0">
                <a:solidFill>
                  <a:srgbClr val="001864"/>
                </a:solidFill>
              </a:rPr>
              <a:t>Deuxième niveau</a:t>
            </a:r>
          </a:p>
          <a:p>
            <a:pPr marL="671513" lvl="2" indent="-290513">
              <a:buSzPct val="90000"/>
              <a:buFont typeface="Webdings" pitchFamily="18" charset="2"/>
              <a:buChar char="4"/>
              <a:defRPr/>
            </a:pPr>
            <a:r>
              <a:rPr lang="fr-FR" smtClean="0">
                <a:solidFill>
                  <a:srgbClr val="4D4D4D"/>
                </a:solidFill>
              </a:rPr>
              <a:t>Troisième niveau</a:t>
            </a:r>
          </a:p>
          <a:p>
            <a:pPr marL="950913" lvl="3" indent="-277813">
              <a:buSzPct val="60000"/>
              <a:buFont typeface="Wingdings" pitchFamily="2" charset="2"/>
              <a:buChar char="n"/>
              <a:defRPr/>
            </a:pPr>
            <a:r>
              <a:rPr lang="fr-FR" smtClean="0">
                <a:solidFill>
                  <a:srgbClr val="4D4D4D"/>
                </a:solidFill>
              </a:rPr>
              <a:t>Quatrième niveau</a:t>
            </a:r>
          </a:p>
          <a:p>
            <a:pPr marL="1243013" lvl="4" indent="-290513">
              <a:buClr>
                <a:srgbClr val="777777"/>
              </a:buClr>
              <a:buSzPct val="45000"/>
              <a:buFont typeface="Wingdings" pitchFamily="2" charset="2"/>
              <a:buChar char="l"/>
              <a:defRPr/>
            </a:pPr>
            <a:r>
              <a:rPr lang="fr-FR" smtClean="0">
                <a:solidFill>
                  <a:srgbClr val="4D4D4D"/>
                </a:solidFill>
              </a:rPr>
              <a:t>Cinquième niveau</a:t>
            </a:r>
            <a:endParaRPr lang="en-US" dirty="0">
              <a:solidFill>
                <a:srgbClr val="4D4D4D"/>
              </a:solidFill>
            </a:endParaRPr>
          </a:p>
        </p:txBody>
      </p:sp>
      <p:pic>
        <p:nvPicPr>
          <p:cNvPr id="1030" name="Picture 8" descr="D:\Users\T0007879\W\025-CHOReOS @ FP7\0-TO SYNC ----------------------------\Logo CHOReOS\CHLogo-SmallRGB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4425" y="6281738"/>
            <a:ext cx="18351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20000"/>
        </a:spcBef>
        <a:spcAft>
          <a:spcPct val="0"/>
        </a:spcAft>
        <a:tabLst>
          <a:tab pos="190500" algn="l"/>
        </a:tabLst>
        <a:defRPr lang="fr-FR" sz="3600" b="1" dirty="0">
          <a:solidFill>
            <a:srgbClr val="00186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20000"/>
        </a:spcBef>
        <a:spcAft>
          <a:spcPct val="0"/>
        </a:spcAft>
        <a:tabLst>
          <a:tab pos="190500" algn="l"/>
        </a:tabLst>
        <a:defRPr sz="3600" b="1">
          <a:solidFill>
            <a:srgbClr val="001864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20000"/>
        </a:spcBef>
        <a:spcAft>
          <a:spcPct val="0"/>
        </a:spcAft>
        <a:tabLst>
          <a:tab pos="190500" algn="l"/>
        </a:tabLst>
        <a:defRPr sz="3600" b="1">
          <a:solidFill>
            <a:srgbClr val="001864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20000"/>
        </a:spcBef>
        <a:spcAft>
          <a:spcPct val="0"/>
        </a:spcAft>
        <a:tabLst>
          <a:tab pos="190500" algn="l"/>
        </a:tabLst>
        <a:defRPr sz="3600" b="1">
          <a:solidFill>
            <a:srgbClr val="001864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20000"/>
        </a:spcBef>
        <a:spcAft>
          <a:spcPct val="0"/>
        </a:spcAft>
        <a:tabLst>
          <a:tab pos="190500" algn="l"/>
        </a:tabLst>
        <a:defRPr sz="3600" b="1">
          <a:solidFill>
            <a:srgbClr val="001864"/>
          </a:solidFill>
          <a:latin typeface="Arial" charset="0"/>
          <a:cs typeface="Arial" charset="0"/>
        </a:defRPr>
      </a:lvl5pPr>
      <a:lvl6pPr marL="457200" algn="r" rtl="0" eaLnBrk="1" fontAlgn="base" hangingPunct="1">
        <a:spcBef>
          <a:spcPct val="20000"/>
        </a:spcBef>
        <a:spcAft>
          <a:spcPct val="0"/>
        </a:spcAft>
        <a:tabLst>
          <a:tab pos="190500" algn="l"/>
        </a:tabLst>
        <a:defRPr sz="2600" b="1">
          <a:solidFill>
            <a:srgbClr val="336699"/>
          </a:solidFill>
          <a:latin typeface="Arial" charset="0"/>
          <a:cs typeface="Arial" charset="0"/>
        </a:defRPr>
      </a:lvl6pPr>
      <a:lvl7pPr marL="914400" algn="r" rtl="0" eaLnBrk="1" fontAlgn="base" hangingPunct="1">
        <a:spcBef>
          <a:spcPct val="20000"/>
        </a:spcBef>
        <a:spcAft>
          <a:spcPct val="0"/>
        </a:spcAft>
        <a:tabLst>
          <a:tab pos="190500" algn="l"/>
        </a:tabLst>
        <a:defRPr sz="2600" b="1">
          <a:solidFill>
            <a:srgbClr val="336699"/>
          </a:solidFill>
          <a:latin typeface="Arial" charset="0"/>
          <a:cs typeface="Arial" charset="0"/>
        </a:defRPr>
      </a:lvl7pPr>
      <a:lvl8pPr marL="1371600" algn="r" rtl="0" eaLnBrk="1" fontAlgn="base" hangingPunct="1">
        <a:spcBef>
          <a:spcPct val="20000"/>
        </a:spcBef>
        <a:spcAft>
          <a:spcPct val="0"/>
        </a:spcAft>
        <a:tabLst>
          <a:tab pos="190500" algn="l"/>
        </a:tabLst>
        <a:defRPr sz="2600" b="1">
          <a:solidFill>
            <a:srgbClr val="336699"/>
          </a:solidFill>
          <a:latin typeface="Arial" charset="0"/>
          <a:cs typeface="Arial" charset="0"/>
        </a:defRPr>
      </a:lvl8pPr>
      <a:lvl9pPr marL="1828800" algn="r" rtl="0" eaLnBrk="1" fontAlgn="base" hangingPunct="1">
        <a:spcBef>
          <a:spcPct val="20000"/>
        </a:spcBef>
        <a:spcAft>
          <a:spcPct val="0"/>
        </a:spcAft>
        <a:tabLst>
          <a:tab pos="190500" algn="l"/>
        </a:tabLst>
        <a:defRPr sz="2600" b="1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fr-FR" sz="2800" b="1" kern="1200" dirty="0">
          <a:solidFill>
            <a:srgbClr val="4D4D4D"/>
          </a:solidFill>
          <a:latin typeface="Arial" charset="0"/>
          <a:ea typeface="+mn-ea"/>
          <a:cs typeface="Arial" charset="0"/>
        </a:defRPr>
      </a:lvl1pPr>
      <a:lvl2pPr marL="379413" indent="-377825" algn="l" rtl="0" eaLnBrk="0" fontAlgn="base" hangingPunct="0">
        <a:spcBef>
          <a:spcPct val="30000"/>
        </a:spcBef>
        <a:spcAft>
          <a:spcPct val="0"/>
        </a:spcAft>
        <a:buClr>
          <a:srgbClr val="993366"/>
        </a:buClr>
        <a:buSzPct val="120000"/>
        <a:buFont typeface="Webdings" pitchFamily="18" charset="2"/>
        <a:buChar char="4"/>
        <a:defRPr lang="fr-FR" sz="2400" b="1" kern="1200" dirty="0">
          <a:solidFill>
            <a:srgbClr val="001864"/>
          </a:solidFill>
          <a:latin typeface="Arial" charset="0"/>
          <a:ea typeface="+mn-ea"/>
          <a:cs typeface="Arial" charset="0"/>
        </a:defRPr>
      </a:lvl2pPr>
      <a:lvl3pPr marL="671513" indent="-290513" algn="l" rtl="0" eaLnBrk="0" fontAlgn="base" hangingPunct="0">
        <a:spcBef>
          <a:spcPct val="30000"/>
        </a:spcBef>
        <a:spcAft>
          <a:spcPct val="0"/>
        </a:spcAft>
        <a:buClr>
          <a:srgbClr val="993366"/>
        </a:buClr>
        <a:buSzPct val="90000"/>
        <a:buFont typeface="Webdings" pitchFamily="18" charset="2"/>
        <a:buChar char="4"/>
        <a:defRPr lang="fr-FR" sz="2000" b="1" kern="1200" dirty="0">
          <a:solidFill>
            <a:srgbClr val="4D4D4D"/>
          </a:solidFill>
          <a:latin typeface="Arial" charset="0"/>
          <a:ea typeface="+mn-ea"/>
          <a:cs typeface="Arial" charset="0"/>
        </a:defRPr>
      </a:lvl3pPr>
      <a:lvl4pPr marL="950913" indent="-277813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lang="fr-FR" b="1" kern="1200" dirty="0">
          <a:solidFill>
            <a:srgbClr val="4D4D4D"/>
          </a:solidFill>
          <a:latin typeface="Arial" charset="0"/>
          <a:ea typeface="+mn-ea"/>
          <a:cs typeface="Arial" charset="0"/>
        </a:defRPr>
      </a:lvl4pPr>
      <a:lvl5pPr marL="1243013" indent="-290513" algn="l" rtl="0" eaLnBrk="0" fontAlgn="base" hangingPunct="0">
        <a:spcBef>
          <a:spcPct val="20000"/>
        </a:spcBef>
        <a:spcAft>
          <a:spcPct val="0"/>
        </a:spcAft>
        <a:buClr>
          <a:srgbClr val="777777"/>
        </a:buClr>
        <a:buSzPct val="45000"/>
        <a:buFont typeface="Wingdings" pitchFamily="2" charset="2"/>
        <a:buChar char="l"/>
        <a:defRPr lang="fr-FR" sz="1600" b="1" kern="1200" dirty="0">
          <a:solidFill>
            <a:srgbClr val="4D4D4D"/>
          </a:solidFill>
          <a:latin typeface="Arial" charset="0"/>
          <a:ea typeface="+mn-ea"/>
          <a:cs typeface="Arial" charset="0"/>
        </a:defRPr>
      </a:lvl5pPr>
      <a:lvl6pPr marL="1700213" indent="-290513" algn="l" rtl="0" eaLnBrk="1" fontAlgn="base" hangingPunct="1">
        <a:spcBef>
          <a:spcPct val="20000"/>
        </a:spcBef>
        <a:spcAft>
          <a:spcPct val="0"/>
        </a:spcAft>
        <a:buClr>
          <a:srgbClr val="5DBFD4"/>
        </a:buClr>
        <a:buSzPct val="45000"/>
        <a:buFont typeface="Wingdings" pitchFamily="2" charset="2"/>
        <a:buChar char="l"/>
        <a:defRPr sz="1400">
          <a:solidFill>
            <a:srgbClr val="336699"/>
          </a:solidFill>
          <a:latin typeface="+mn-lt"/>
          <a:cs typeface="+mn-cs"/>
        </a:defRPr>
      </a:lvl6pPr>
      <a:lvl7pPr marL="2157413" indent="-290513" algn="l" rtl="0" eaLnBrk="1" fontAlgn="base" hangingPunct="1">
        <a:spcBef>
          <a:spcPct val="20000"/>
        </a:spcBef>
        <a:spcAft>
          <a:spcPct val="0"/>
        </a:spcAft>
        <a:buClr>
          <a:srgbClr val="5DBFD4"/>
        </a:buClr>
        <a:buSzPct val="45000"/>
        <a:buFont typeface="Wingdings" pitchFamily="2" charset="2"/>
        <a:buChar char="l"/>
        <a:defRPr sz="1400">
          <a:solidFill>
            <a:srgbClr val="336699"/>
          </a:solidFill>
          <a:latin typeface="+mn-lt"/>
          <a:cs typeface="+mn-cs"/>
        </a:defRPr>
      </a:lvl7pPr>
      <a:lvl8pPr marL="2614613" indent="-290513" algn="l" rtl="0" eaLnBrk="1" fontAlgn="base" hangingPunct="1">
        <a:spcBef>
          <a:spcPct val="20000"/>
        </a:spcBef>
        <a:spcAft>
          <a:spcPct val="0"/>
        </a:spcAft>
        <a:buClr>
          <a:srgbClr val="5DBFD4"/>
        </a:buClr>
        <a:buSzPct val="45000"/>
        <a:buFont typeface="Wingdings" pitchFamily="2" charset="2"/>
        <a:buChar char="l"/>
        <a:defRPr sz="1400">
          <a:solidFill>
            <a:srgbClr val="336699"/>
          </a:solidFill>
          <a:latin typeface="+mn-lt"/>
          <a:cs typeface="+mn-cs"/>
        </a:defRPr>
      </a:lvl8pPr>
      <a:lvl9pPr marL="3071813" indent="-290513" algn="l" rtl="0" eaLnBrk="1" fontAlgn="base" hangingPunct="1">
        <a:spcBef>
          <a:spcPct val="20000"/>
        </a:spcBef>
        <a:spcAft>
          <a:spcPct val="0"/>
        </a:spcAft>
        <a:buClr>
          <a:srgbClr val="5DBFD4"/>
        </a:buClr>
        <a:buSzPct val="45000"/>
        <a:buFont typeface="Wingdings" pitchFamily="2" charset="2"/>
        <a:buChar char="l"/>
        <a:defRPr sz="1400">
          <a:solidFill>
            <a:srgbClr val="3366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wmf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wmf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3.jpe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3.jpe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3.jpe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1"/>
          <p:cNvSpPr>
            <a:spLocks noGrp="1"/>
          </p:cNvSpPr>
          <p:nvPr>
            <p:ph type="subTitle" idx="1"/>
          </p:nvPr>
        </p:nvSpPr>
        <p:spPr bwMode="auto">
          <a:xfrm>
            <a:off x="5745892" y="5745894"/>
            <a:ext cx="3207454" cy="74140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1800" i="1" dirty="0"/>
              <a:t>Marco </a:t>
            </a:r>
            <a:r>
              <a:rPr lang="it-IT" sz="1800" i="1" dirty="0" smtClean="0"/>
              <a:t>Autili</a:t>
            </a:r>
          </a:p>
          <a:p>
            <a:r>
              <a:rPr lang="it-IT" sz="1800" b="0" i="1" dirty="0" err="1" smtClean="0"/>
              <a:t>University</a:t>
            </a:r>
            <a:r>
              <a:rPr lang="it-IT" sz="1800" b="0" i="1" dirty="0" smtClean="0"/>
              <a:t> of L’Aquila - ITALY</a:t>
            </a:r>
            <a:endParaRPr lang="it-IT" sz="1800" b="0" dirty="0" smtClean="0"/>
          </a:p>
        </p:txBody>
      </p:sp>
      <p:sp>
        <p:nvSpPr>
          <p:cNvPr id="9" name="Titre 2"/>
          <p:cNvSpPr>
            <a:spLocks noGrp="1"/>
          </p:cNvSpPr>
          <p:nvPr>
            <p:ph type="ctrTitle" sz="quarter"/>
          </p:nvPr>
        </p:nvSpPr>
        <p:spPr>
          <a:xfrm>
            <a:off x="131763" y="4105275"/>
            <a:ext cx="8793162" cy="1232535"/>
          </a:xfrm>
        </p:spPr>
        <p:txBody>
          <a:bodyPr/>
          <a:lstStyle/>
          <a:p>
            <a:r>
              <a:rPr lang="en-US" sz="2400" dirty="0"/>
              <a:t>From domain-centric </a:t>
            </a:r>
            <a:r>
              <a:rPr lang="en-US" sz="2400" dirty="0" smtClean="0"/>
              <a:t>requirements </a:t>
            </a:r>
            <a:r>
              <a:rPr lang="en-US" sz="2400" dirty="0"/>
              <a:t>specification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to </a:t>
            </a:r>
            <a:r>
              <a:rPr lang="en-US" sz="2400" dirty="0"/>
              <a:t>choreography synthesis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0" dirty="0" smtClean="0"/>
              <a:t>(</a:t>
            </a:r>
            <a:r>
              <a:rPr lang="en-US" sz="2400" b="0" i="1" dirty="0"/>
              <a:t>FP7 </a:t>
            </a:r>
            <a:r>
              <a:rPr lang="en-US" sz="2400" b="0" i="1" dirty="0" err="1"/>
              <a:t>CHOReOS</a:t>
            </a:r>
            <a:r>
              <a:rPr lang="en-US" sz="2400" b="0" i="1" dirty="0"/>
              <a:t> presentation</a:t>
            </a:r>
            <a:r>
              <a:rPr lang="en-US" sz="2400" b="0" dirty="0"/>
              <a:t>)</a:t>
            </a:r>
            <a:endParaRPr lang="en-US" sz="2400" b="0" dirty="0" smtClean="0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6495691" y="6512944"/>
            <a:ext cx="2493393" cy="226044"/>
          </a:xfrm>
        </p:spPr>
        <p:txBody>
          <a:bodyPr/>
          <a:lstStyle/>
          <a:p>
            <a:r>
              <a:rPr lang="en-US" smtClean="0"/>
              <a:t>Dublin 2013 – May 07th 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Clustering Requirements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301110" y="745942"/>
            <a:ext cx="7993529" cy="4752475"/>
            <a:chOff x="445169" y="1118934"/>
            <a:chExt cx="7993529" cy="4752475"/>
          </a:xfrm>
        </p:grpSpPr>
        <p:pic>
          <p:nvPicPr>
            <p:cNvPr id="5" name="Picture 4" descr="REQT_TOOL_Cluster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169" y="1118934"/>
              <a:ext cx="6644664" cy="4752475"/>
            </a:xfrm>
            <a:prstGeom prst="rect">
              <a:avLst/>
            </a:prstGeom>
          </p:spPr>
        </p:pic>
        <p:sp>
          <p:nvSpPr>
            <p:cNvPr id="8" name="Curved Right Arrow 7"/>
            <p:cNvSpPr/>
            <p:nvPr/>
          </p:nvSpPr>
          <p:spPr bwMode="auto">
            <a:xfrm rot="10800000">
              <a:off x="6490642" y="2925299"/>
              <a:ext cx="1948056" cy="2390783"/>
            </a:xfrm>
            <a:prstGeom prst="curvedRightArrow">
              <a:avLst>
                <a:gd name="adj1" fmla="val 7518"/>
                <a:gd name="adj2" fmla="val 31946"/>
                <a:gd name="adj3" fmla="val 2500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Rettangolo 5"/>
            <p:cNvSpPr/>
            <p:nvPr/>
          </p:nvSpPr>
          <p:spPr bwMode="auto">
            <a:xfrm>
              <a:off x="1717569" y="2791326"/>
              <a:ext cx="4654295" cy="72189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2000" dirty="0" smtClean="0">
                  <a:solidFill>
                    <a:srgbClr val="4D4D4D"/>
                  </a:solidFill>
                </a:rPr>
                <a:t>Create cluster of requirements that will map on a single choreography</a:t>
              </a:r>
              <a:endParaRPr lang="it-IT" sz="2000" dirty="0">
                <a:solidFill>
                  <a:srgbClr val="4D4D4D"/>
                </a:solidFill>
              </a:endParaRPr>
            </a:p>
          </p:txBody>
        </p:sp>
      </p:grpSp>
      <p:sp>
        <p:nvSpPr>
          <p:cNvPr id="11" name="Rettangolo 5"/>
          <p:cNvSpPr/>
          <p:nvPr/>
        </p:nvSpPr>
        <p:spPr bwMode="auto">
          <a:xfrm>
            <a:off x="288753" y="5566599"/>
            <a:ext cx="8590552" cy="7018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4D4D4D"/>
                </a:solidFill>
              </a:rPr>
              <a:t>S</a:t>
            </a:r>
            <a:r>
              <a:rPr lang="en-US" dirty="0" smtClean="0">
                <a:solidFill>
                  <a:srgbClr val="4D4D4D"/>
                </a:solidFill>
              </a:rPr>
              <a:t>imilarity </a:t>
            </a:r>
            <a:r>
              <a:rPr lang="en-US" dirty="0">
                <a:solidFill>
                  <a:srgbClr val="4D4D4D"/>
                </a:solidFill>
              </a:rPr>
              <a:t>algorithm which generates a measure of semantic </a:t>
            </a:r>
            <a:r>
              <a:rPr lang="en-US" dirty="0" smtClean="0">
                <a:solidFill>
                  <a:srgbClr val="4D4D4D"/>
                </a:solidFill>
              </a:rPr>
              <a:t>similarity and </a:t>
            </a:r>
            <a:r>
              <a:rPr lang="en-US" sz="2000" dirty="0">
                <a:solidFill>
                  <a:srgbClr val="4D4D4D"/>
                </a:solidFill>
              </a:rPr>
              <a:t>f</a:t>
            </a:r>
            <a:r>
              <a:rPr lang="en-US" sz="2000" dirty="0" smtClean="0">
                <a:solidFill>
                  <a:srgbClr val="4D4D4D"/>
                </a:solidFill>
              </a:rPr>
              <a:t>ind </a:t>
            </a:r>
            <a:r>
              <a:rPr lang="en-US" sz="2000" dirty="0">
                <a:solidFill>
                  <a:srgbClr val="4D4D4D"/>
                </a:solidFill>
              </a:rPr>
              <a:t>similar requirements to the selected requirement</a:t>
            </a:r>
            <a:endParaRPr lang="it-IT" sz="20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957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Retrieving User Task Models</a:t>
            </a:r>
            <a:endParaRPr lang="en-GB" dirty="0"/>
          </a:p>
        </p:txBody>
      </p:sp>
      <p:sp>
        <p:nvSpPr>
          <p:cNvPr id="5" name="Espace réservé du texte 1"/>
          <p:cNvSpPr txBox="1">
            <a:spLocks/>
          </p:cNvSpPr>
          <p:nvPr/>
        </p:nvSpPr>
        <p:spPr bwMode="auto">
          <a:xfrm>
            <a:off x="284163" y="762000"/>
            <a:ext cx="8583612" cy="1495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79413" marR="0" lvl="1" indent="-37782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1864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cluster of requirements is matched to a catalogue of CTT models using a service called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TEDDiE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001864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79413" marR="0" lvl="1" indent="-37782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1864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retrieved CTT models are returned with the matched requirements</a:t>
            </a:r>
          </a:p>
          <a:p>
            <a:pPr marL="379413" marR="0" lvl="1" indent="-37782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1864"/>
              </a:buClr>
              <a:buSzPct val="120000"/>
              <a:buFont typeface="Webdings" pitchFamily="18" charset="2"/>
              <a:buChar char="4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1864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758721" y="2371280"/>
            <a:ext cx="2548455" cy="13284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err="1" smtClean="0">
                <a:ln>
                  <a:noFill/>
                </a:ln>
                <a:solidFill>
                  <a:srgbClr val="336699"/>
                </a:solidFill>
                <a:effectLst/>
                <a:latin typeface="Arial" charset="0"/>
                <a:cs typeface="Arial" charset="0"/>
              </a:rPr>
              <a:t>TEDDiE</a:t>
            </a:r>
            <a:r>
              <a:rPr lang="en-GB" dirty="0"/>
              <a:t> </a:t>
            </a:r>
            <a:r>
              <a:rPr lang="en-GB" dirty="0" smtClean="0"/>
              <a:t>Matching</a:t>
            </a:r>
          </a:p>
          <a:p>
            <a:pPr algn="ctr"/>
            <a:r>
              <a:rPr lang="en-GB" b="0" dirty="0"/>
              <a:t>(sophisticated information retrieval techniques)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rgbClr val="336699"/>
              </a:solidFill>
              <a:effectLst/>
            </a:endParaRPr>
          </a:p>
        </p:txBody>
      </p:sp>
      <p:grpSp>
        <p:nvGrpSpPr>
          <p:cNvPr id="7" name="Group 25"/>
          <p:cNvGrpSpPr/>
          <p:nvPr/>
        </p:nvGrpSpPr>
        <p:grpSpPr>
          <a:xfrm>
            <a:off x="345086" y="2309445"/>
            <a:ext cx="1851660" cy="1466455"/>
            <a:chOff x="548640" y="2800745"/>
            <a:chExt cx="1851660" cy="1466455"/>
          </a:xfrm>
        </p:grpSpPr>
        <p:sp>
          <p:nvSpPr>
            <p:cNvPr id="8" name="Rectangle 7"/>
            <p:cNvSpPr/>
            <p:nvPr/>
          </p:nvSpPr>
          <p:spPr bwMode="auto">
            <a:xfrm>
              <a:off x="548640" y="2800745"/>
              <a:ext cx="1851660" cy="146645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Cluster of requirements</a:t>
              </a:r>
            </a:p>
            <a:p>
              <a:pPr algn="ctr"/>
              <a:r>
                <a:rPr lang="en-GB" dirty="0" smtClean="0"/>
                <a:t>(XML request)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9" name="Picture 2" descr="http://png-4.findicons.com/files/icons/1861/xml_docs_x_tended/128/crystal_xm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65917" y="3742191"/>
              <a:ext cx="448809" cy="448809"/>
            </a:xfrm>
            <a:prstGeom prst="rect">
              <a:avLst/>
            </a:prstGeom>
            <a:noFill/>
          </p:spPr>
        </p:pic>
      </p:grpSp>
      <p:grpSp>
        <p:nvGrpSpPr>
          <p:cNvPr id="10" name="Group 22"/>
          <p:cNvGrpSpPr/>
          <p:nvPr/>
        </p:nvGrpSpPr>
        <p:grpSpPr>
          <a:xfrm>
            <a:off x="2927550" y="4073475"/>
            <a:ext cx="2295524" cy="2167634"/>
            <a:chOff x="3058160" y="4281804"/>
            <a:chExt cx="1432560" cy="1737996"/>
          </a:xfrm>
        </p:grpSpPr>
        <p:sp>
          <p:nvSpPr>
            <p:cNvPr id="11" name="Flowchart: Magnetic Disk 10"/>
            <p:cNvSpPr/>
            <p:nvPr/>
          </p:nvSpPr>
          <p:spPr bwMode="auto">
            <a:xfrm>
              <a:off x="3058160" y="4281804"/>
              <a:ext cx="1432560" cy="1737996"/>
            </a:xfrm>
            <a:prstGeom prst="flowChartMagneticDisk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/>
                <a:t>ConcurTaskTrees</a:t>
              </a:r>
              <a:endParaRPr lang="en-GB" dirty="0"/>
            </a:p>
            <a:p>
              <a:pPr algn="ctr"/>
              <a:r>
                <a: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Arial" charset="0"/>
                  <a:cs typeface="Arial" charset="0"/>
                </a:rPr>
                <a:t>(CTT)</a:t>
              </a:r>
              <a:r>
                <a:rPr kumimoji="0" lang="en-GB" sz="1800" b="1" i="0" u="none" strike="noStrike" cap="none" normalizeH="0" dirty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Arial" charset="0"/>
                  <a:cs typeface="Arial" charset="0"/>
                </a:rPr>
                <a:t> </a:t>
              </a:r>
              <a:r>
                <a:rPr lang="en-GB" dirty="0"/>
                <a:t>library</a:t>
              </a:r>
              <a:endPara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2" name="Picture 2" descr="http://png-4.findicons.com/files/icons/1861/xml_docs_x_tended/128/crystal_xm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1013" y="5542907"/>
              <a:ext cx="448809" cy="448809"/>
            </a:xfrm>
            <a:prstGeom prst="rect">
              <a:avLst/>
            </a:prstGeom>
            <a:noFill/>
          </p:spPr>
        </p:pic>
      </p:grpSp>
      <p:grpSp>
        <p:nvGrpSpPr>
          <p:cNvPr id="13" name="Group 26"/>
          <p:cNvGrpSpPr/>
          <p:nvPr/>
        </p:nvGrpSpPr>
        <p:grpSpPr>
          <a:xfrm>
            <a:off x="5949422" y="2371280"/>
            <a:ext cx="2875280" cy="1442720"/>
            <a:chOff x="5394960" y="3062605"/>
            <a:chExt cx="2875280" cy="144272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5394960" y="3062605"/>
              <a:ext cx="2875280" cy="14427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Relevant CTT models and matched requirements</a:t>
              </a:r>
            </a:p>
            <a:p>
              <a:pPr algn="ctr"/>
              <a:r>
                <a:rPr lang="en-GB" dirty="0" smtClean="0"/>
                <a:t>(XML results)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5" name="Picture 2" descr="http://png-4.findicons.com/files/icons/1861/xml_docs_x_tended/128/crystal_xm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14382" y="4008891"/>
              <a:ext cx="448809" cy="448809"/>
            </a:xfrm>
            <a:prstGeom prst="rect">
              <a:avLst/>
            </a:prstGeom>
            <a:noFill/>
          </p:spPr>
        </p:pic>
      </p:grpSp>
      <p:sp>
        <p:nvSpPr>
          <p:cNvPr id="16" name="Right Arrow 15"/>
          <p:cNvSpPr/>
          <p:nvPr/>
        </p:nvSpPr>
        <p:spPr bwMode="auto">
          <a:xfrm>
            <a:off x="2246375" y="2899600"/>
            <a:ext cx="476250" cy="28575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00228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5408204" y="2956750"/>
            <a:ext cx="476250" cy="28575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00228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Up-Down Arrow 17"/>
          <p:cNvSpPr/>
          <p:nvPr/>
        </p:nvSpPr>
        <p:spPr bwMode="auto">
          <a:xfrm>
            <a:off x="3911810" y="3703127"/>
            <a:ext cx="304799" cy="422557"/>
          </a:xfrm>
          <a:prstGeom prst="upDownArrow">
            <a:avLst/>
          </a:prstGeom>
          <a:solidFill>
            <a:srgbClr val="FFC000"/>
          </a:solidFill>
          <a:ln w="9525" cap="flat" cmpd="sng" algn="ctr">
            <a:solidFill>
              <a:srgbClr val="00228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93966" y="4820494"/>
            <a:ext cx="278712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0" dirty="0" smtClean="0"/>
              <a:t>Domain-independent </a:t>
            </a:r>
            <a:r>
              <a:rPr lang="en-GB" sz="1600" b="0" dirty="0"/>
              <a:t>models</a:t>
            </a:r>
          </a:p>
          <a:p>
            <a:pPr algn="r"/>
            <a:r>
              <a:rPr lang="en-GB" sz="1600" b="0" dirty="0"/>
              <a:t>d</a:t>
            </a:r>
            <a:r>
              <a:rPr lang="en-GB" sz="1600" b="0" dirty="0" smtClean="0"/>
              <a:t>eveloped </a:t>
            </a:r>
            <a:r>
              <a:rPr lang="en-GB" sz="1600" b="0" dirty="0"/>
              <a:t>in </a:t>
            </a:r>
            <a:r>
              <a:rPr lang="en-GB" sz="1600" b="0" dirty="0" smtClean="0"/>
              <a:t>S-Cube</a:t>
            </a:r>
          </a:p>
          <a:p>
            <a:pPr algn="r"/>
            <a:r>
              <a:rPr lang="en-GB" sz="1600" b="0" dirty="0"/>
              <a:t>(</a:t>
            </a:r>
            <a:r>
              <a:rPr lang="en-GB" sz="1600" b="0" dirty="0" smtClean="0"/>
              <a:t>EU-funded </a:t>
            </a:r>
            <a:r>
              <a:rPr lang="en-GB" sz="1600" b="0" dirty="0"/>
              <a:t>Network of Excellence </a:t>
            </a:r>
            <a:br>
              <a:rPr lang="en-GB" sz="1600" b="0" dirty="0"/>
            </a:br>
            <a:r>
              <a:rPr lang="en-GB" sz="1600" b="0" dirty="0" smtClean="0"/>
              <a:t>for </a:t>
            </a:r>
            <a:r>
              <a:rPr lang="en-GB" sz="1600" b="0" dirty="0"/>
              <a:t>Software </a:t>
            </a:r>
            <a:r>
              <a:rPr lang="en-GB" sz="1600" b="0" dirty="0" smtClean="0"/>
              <a:t>Services)</a:t>
            </a:r>
            <a:endParaRPr lang="it-IT" sz="1600" b="0" dirty="0"/>
          </a:p>
        </p:txBody>
      </p:sp>
      <p:grpSp>
        <p:nvGrpSpPr>
          <p:cNvPr id="19" name="Group 26"/>
          <p:cNvGrpSpPr/>
          <p:nvPr/>
        </p:nvGrpSpPr>
        <p:grpSpPr>
          <a:xfrm>
            <a:off x="5522495" y="4327643"/>
            <a:ext cx="3297433" cy="1854375"/>
            <a:chOff x="5394960" y="3062605"/>
            <a:chExt cx="2875280" cy="1442720"/>
          </a:xfrm>
        </p:grpSpPr>
        <p:sp>
          <p:nvSpPr>
            <p:cNvPr id="20" name="Rectangle 13"/>
            <p:cNvSpPr/>
            <p:nvPr/>
          </p:nvSpPr>
          <p:spPr bwMode="auto">
            <a:xfrm>
              <a:off x="5394960" y="3062605"/>
              <a:ext cx="2875280" cy="14427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/>
                <a:t>CTT-based choreography </a:t>
              </a:r>
              <a:r>
                <a:rPr lang="en-GB" dirty="0" smtClean="0"/>
                <a:t>specification</a:t>
              </a:r>
            </a:p>
            <a:p>
              <a:pPr algn="ctr"/>
              <a:r>
                <a:rPr lang="en-GB" dirty="0" smtClean="0"/>
                <a:t>+</a:t>
              </a:r>
            </a:p>
            <a:p>
              <a:pPr algn="ctr"/>
              <a:r>
                <a:rPr lang="en-US" dirty="0"/>
                <a:t>Associated requirements </a:t>
              </a:r>
              <a:br>
                <a:rPr lang="en-US" dirty="0"/>
              </a:br>
              <a:r>
                <a:rPr lang="en-US" dirty="0"/>
                <a:t>and </a:t>
              </a:r>
              <a:r>
                <a:rPr lang="en-US" dirty="0" smtClean="0"/>
                <a:t>Attributes</a:t>
              </a:r>
              <a:endParaRPr lang="en-GB" dirty="0" smtClean="0"/>
            </a:p>
            <a:p>
              <a:pPr algn="ctr"/>
              <a:r>
                <a:rPr lang="en-GB" dirty="0" smtClean="0"/>
                <a:t>(</a:t>
              </a:r>
              <a:r>
                <a:rPr lang="en-GB" dirty="0" err="1" smtClean="0"/>
                <a:t>MagicDraw</a:t>
              </a:r>
              <a:r>
                <a:rPr lang="en-GB" dirty="0" smtClean="0"/>
                <a:t> tool) </a:t>
              </a:r>
              <a:endPara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21" name="Picture 2" descr="http://png-4.findicons.com/files/icons/1861/xml_docs_x_tended/128/crystal_xm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7678" y="4049110"/>
              <a:ext cx="448809" cy="438010"/>
            </a:xfrm>
            <a:prstGeom prst="rect">
              <a:avLst/>
            </a:prstGeom>
            <a:noFill/>
          </p:spPr>
        </p:pic>
      </p:grpSp>
      <p:sp>
        <p:nvSpPr>
          <p:cNvPr id="22" name="Right Arrow 16"/>
          <p:cNvSpPr/>
          <p:nvPr/>
        </p:nvSpPr>
        <p:spPr bwMode="auto">
          <a:xfrm rot="5400000">
            <a:off x="7108067" y="3934681"/>
            <a:ext cx="476250" cy="28575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00228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0939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BPMN2 Choreography Model</a:t>
            </a:r>
            <a:endParaRPr lang="en-GB" dirty="0"/>
          </a:p>
        </p:txBody>
      </p:sp>
      <p:pic>
        <p:nvPicPr>
          <p:cNvPr id="6" name="Picture 5" descr="MagicDraw_Model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757" y="680491"/>
            <a:ext cx="5306983" cy="4612392"/>
          </a:xfrm>
          <a:prstGeom prst="rect">
            <a:avLst/>
          </a:prstGeom>
        </p:spPr>
      </p:pic>
      <p:pic>
        <p:nvPicPr>
          <p:cNvPr id="7" name="Picture 6" descr="MagicDraw_Matrix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5926" y="2771145"/>
            <a:ext cx="3585182" cy="3454473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690935" y="2160910"/>
            <a:ext cx="3248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Associated </a:t>
            </a:r>
            <a:r>
              <a:rPr lang="en-US" dirty="0"/>
              <a:t>requirements </a:t>
            </a:r>
            <a:br>
              <a:rPr lang="en-US" dirty="0"/>
            </a:br>
            <a:r>
              <a:rPr lang="en-US" dirty="0" smtClean="0"/>
              <a:t>and attributes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33147" y="5280851"/>
            <a:ext cx="492091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Dependency </a:t>
            </a:r>
            <a:r>
              <a:rPr lang="en-US" dirty="0"/>
              <a:t>M</a:t>
            </a:r>
            <a:r>
              <a:rPr lang="en-US" dirty="0" smtClean="0"/>
              <a:t>atrix</a:t>
            </a:r>
          </a:p>
          <a:p>
            <a:pPr algn="r"/>
            <a:r>
              <a:rPr lang="en-US" b="0" dirty="0" smtClean="0"/>
              <a:t>(links </a:t>
            </a:r>
            <a:r>
              <a:rPr lang="en-US" b="0" dirty="0"/>
              <a:t>between requirements and choreography </a:t>
            </a:r>
            <a:r>
              <a:rPr lang="en-US" b="0" dirty="0" smtClean="0"/>
              <a:t>tasks)</a:t>
            </a: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1257675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DATI\MARCO\PROGETTI\CHOREOS\svn-di-univaq-it_choreos\deliverables\wp1\D1.4b-postponed_M30_31-Mar-2013\Latex\figs\Scenario2-Choreography-c-ArrivalHandling-refin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-12022" y="4079534"/>
            <a:ext cx="5065810" cy="26499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00" dirty="0">
                <a:solidFill>
                  <a:srgbClr val="001864"/>
                </a:solidFill>
                <a:latin typeface="+mj-lt"/>
                <a:ea typeface="+mj-ea"/>
                <a:cs typeface="+mj-cs"/>
              </a:rPr>
              <a:t>Final BPMN2 Choreography of the </a:t>
            </a:r>
          </a:p>
          <a:p>
            <a:pPr algn="ctr"/>
            <a:r>
              <a:rPr lang="en-US" sz="2300" dirty="0">
                <a:solidFill>
                  <a:srgbClr val="001864"/>
                </a:solidFill>
                <a:latin typeface="+mj-lt"/>
                <a:ea typeface="+mj-ea"/>
                <a:cs typeface="+mj-cs"/>
              </a:rPr>
              <a:t>Airport </a:t>
            </a:r>
            <a:r>
              <a:rPr lang="en-US" sz="2300" dirty="0">
                <a:solidFill>
                  <a:srgbClr val="001864"/>
                </a:solidFill>
              </a:rPr>
              <a:t>use case </a:t>
            </a:r>
            <a:endParaRPr lang="en-US" sz="2300" dirty="0" smtClean="0">
              <a:solidFill>
                <a:srgbClr val="001864"/>
              </a:solidFill>
            </a:endParaRPr>
          </a:p>
          <a:p>
            <a:pPr algn="ctr"/>
            <a:r>
              <a:rPr lang="en-US" sz="2300" b="0" dirty="0" smtClean="0">
                <a:solidFill>
                  <a:srgbClr val="001864"/>
                </a:solidFill>
              </a:rPr>
              <a:t>(</a:t>
            </a:r>
            <a:r>
              <a:rPr lang="en-US" sz="2300" b="0" dirty="0" smtClean="0">
                <a:solidFill>
                  <a:srgbClr val="001864"/>
                </a:solidFill>
                <a:latin typeface="+mj-lt"/>
                <a:ea typeface="+mj-ea"/>
                <a:cs typeface="+mj-cs"/>
              </a:rPr>
              <a:t>Arrival Handling scenario)</a:t>
            </a:r>
            <a:endParaRPr lang="en-US" sz="2000" b="0" dirty="0" smtClean="0">
              <a:solidFill>
                <a:srgbClr val="4D4D4D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4D4D4D"/>
                </a:solidFill>
              </a:rPr>
              <a:t>Standard </a:t>
            </a:r>
            <a:r>
              <a:rPr lang="en-US" sz="2000" dirty="0">
                <a:solidFill>
                  <a:srgbClr val="4D4D4D"/>
                </a:solidFill>
              </a:rPr>
              <a:t>de facto </a:t>
            </a:r>
            <a:br>
              <a:rPr lang="en-US" sz="2000" dirty="0">
                <a:solidFill>
                  <a:srgbClr val="4D4D4D"/>
                </a:solidFill>
              </a:rPr>
            </a:br>
            <a:r>
              <a:rPr lang="en-US" sz="2000" dirty="0" smtClean="0">
                <a:solidFill>
                  <a:srgbClr val="4D4D4D"/>
                </a:solidFill>
              </a:rPr>
              <a:t>for </a:t>
            </a:r>
            <a:r>
              <a:rPr lang="en-US" sz="2000" dirty="0">
                <a:solidFill>
                  <a:srgbClr val="4D4D4D"/>
                </a:solidFill>
              </a:rPr>
              <a:t>specifying choreographies </a:t>
            </a:r>
            <a:endParaRPr lang="en-US" sz="2000" dirty="0" smtClean="0">
              <a:solidFill>
                <a:srgbClr val="4D4D4D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4D4D4D"/>
                </a:solidFill>
              </a:rPr>
              <a:t>Dedicated notation called </a:t>
            </a:r>
            <a:br>
              <a:rPr lang="en-US" sz="2000" dirty="0" smtClean="0">
                <a:solidFill>
                  <a:srgbClr val="4D4D4D"/>
                </a:solidFill>
              </a:rPr>
            </a:br>
            <a:r>
              <a:rPr lang="en-US" sz="2000" i="1" dirty="0" smtClean="0">
                <a:solidFill>
                  <a:srgbClr val="4D4D4D"/>
                </a:solidFill>
              </a:rPr>
              <a:t>Choreography </a:t>
            </a:r>
            <a:r>
              <a:rPr lang="en-US" sz="2000" i="1" dirty="0">
                <a:solidFill>
                  <a:srgbClr val="4D4D4D"/>
                </a:solidFill>
              </a:rPr>
              <a:t>Diagrams</a:t>
            </a:r>
            <a:endParaRPr lang="it-IT" sz="2000" i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049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 bwMode="auto">
          <a:xfrm>
            <a:off x="0" y="0"/>
            <a:ext cx="905479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800" kern="0" dirty="0" smtClean="0">
              <a:solidFill>
                <a:srgbClr val="001864"/>
              </a:solidFill>
              <a:latin typeface="Arial"/>
              <a:ea typeface="+mj-ea"/>
              <a:cs typeface="Arial"/>
            </a:endParaRPr>
          </a:p>
          <a:p>
            <a:endParaRPr lang="en-US" sz="2800" kern="0" dirty="0">
              <a:solidFill>
                <a:srgbClr val="001864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75463" y="1027100"/>
            <a:ext cx="6732215" cy="48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arrotondato 7"/>
          <p:cNvSpPr/>
          <p:nvPr/>
        </p:nvSpPr>
        <p:spPr bwMode="auto">
          <a:xfrm>
            <a:off x="3885661" y="2965621"/>
            <a:ext cx="5111818" cy="3807198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3" descr="D:\Users\T0007879\W\025-CHOReOS @ FP7\0-TO SYNC ----------------------------\Logo CHOReOS\CHLogoAndTitle-BlockSmall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817" y="347156"/>
            <a:ext cx="23749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 bwMode="auto">
          <a:xfrm>
            <a:off x="3366" y="1129789"/>
            <a:ext cx="4261336" cy="15067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000" b="0" i="1" dirty="0">
                <a:solidFill>
                  <a:srgbClr val="4D4D4D"/>
                </a:solidFill>
              </a:rPr>
              <a:t>Development of </a:t>
            </a:r>
            <a:endParaRPr lang="en-US" sz="2000" b="0" i="1" dirty="0" smtClean="0">
              <a:solidFill>
                <a:srgbClr val="4D4D4D"/>
              </a:solidFill>
            </a:endParaRPr>
          </a:p>
          <a:p>
            <a:pPr algn="r"/>
            <a:r>
              <a:rPr lang="en-US" sz="2000" b="0" i="1" dirty="0" smtClean="0">
                <a:solidFill>
                  <a:srgbClr val="4D4D4D"/>
                </a:solidFill>
              </a:rPr>
              <a:t>choreography-based </a:t>
            </a:r>
            <a:r>
              <a:rPr lang="en-US" sz="2000" b="0" i="1" dirty="0">
                <a:solidFill>
                  <a:srgbClr val="4D4D4D"/>
                </a:solidFill>
              </a:rPr>
              <a:t/>
            </a:r>
            <a:br>
              <a:rPr lang="en-US" sz="2000" b="0" i="1" dirty="0">
                <a:solidFill>
                  <a:srgbClr val="4D4D4D"/>
                </a:solidFill>
              </a:rPr>
            </a:br>
            <a:r>
              <a:rPr lang="en-US" sz="2000" b="0" i="1" dirty="0">
                <a:solidFill>
                  <a:srgbClr val="4D4D4D"/>
                </a:solidFill>
              </a:rPr>
              <a:t>service-oriented </a:t>
            </a:r>
            <a:r>
              <a:rPr lang="en-US" sz="2000" b="0" i="1" dirty="0" smtClean="0">
                <a:solidFill>
                  <a:srgbClr val="4D4D4D"/>
                </a:solidFill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20190913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Domain expert specification of requirements and initial service choreography design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err="1" smtClean="0"/>
              <a:t>Discovery</a:t>
            </a:r>
            <a:r>
              <a:rPr lang="it-IT" sz="2800" dirty="0" smtClean="0"/>
              <a:t>, </a:t>
            </a:r>
            <a:r>
              <a:rPr lang="it-IT" sz="2800" dirty="0" err="1" smtClean="0"/>
              <a:t>quality</a:t>
            </a:r>
            <a:r>
              <a:rPr lang="it-IT" sz="2800" dirty="0" smtClean="0"/>
              <a:t> </a:t>
            </a:r>
            <a:r>
              <a:rPr lang="it-IT" sz="2800" dirty="0" err="1" smtClean="0"/>
              <a:t>assessment</a:t>
            </a:r>
            <a:r>
              <a:rPr lang="it-IT" sz="2800" dirty="0" smtClean="0"/>
              <a:t> and </a:t>
            </a:r>
            <a:r>
              <a:rPr lang="it-IT" sz="2800" dirty="0" err="1" smtClean="0"/>
              <a:t>synthesis</a:t>
            </a:r>
            <a:endParaRPr lang="it-IT" sz="2800" dirty="0"/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 bwMode="auto">
          <a:xfrm>
            <a:off x="150318" y="1988333"/>
            <a:ext cx="4313397" cy="411168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lvl="1" indent="-361950">
              <a:spcBef>
                <a:spcPts val="600"/>
              </a:spcBef>
              <a:buClr>
                <a:srgbClr val="001864"/>
              </a:buClr>
              <a:buSzPct val="120000"/>
              <a:buFont typeface="Webdings" pitchFamily="18" charset="2"/>
              <a:buChar char="4"/>
              <a:defRPr/>
            </a:pPr>
            <a:r>
              <a:rPr lang="en-GB" sz="1600" dirty="0" smtClean="0">
                <a:solidFill>
                  <a:srgbClr val="001864"/>
                </a:solidFill>
              </a:rPr>
              <a:t>Discovering services</a:t>
            </a:r>
          </a:p>
          <a:p>
            <a:pPr marL="819150" lvl="2" indent="-361950">
              <a:spcBef>
                <a:spcPts val="600"/>
              </a:spcBef>
              <a:buClr>
                <a:srgbClr val="001864"/>
              </a:buClr>
              <a:buSzPct val="120000"/>
              <a:buFont typeface="Webdings" pitchFamily="18" charset="2"/>
              <a:buChar char="4"/>
              <a:defRPr/>
            </a:pPr>
            <a:r>
              <a:rPr lang="en-US" sz="1600" b="0" dirty="0">
                <a:solidFill>
                  <a:srgbClr val="001864"/>
                </a:solidFill>
              </a:rPr>
              <a:t>to find services suitable to play the roles of the choreography</a:t>
            </a:r>
            <a:endParaRPr lang="en-GB" sz="1600" b="0" dirty="0" smtClean="0">
              <a:solidFill>
                <a:srgbClr val="001864"/>
              </a:solidFill>
            </a:endParaRPr>
          </a:p>
          <a:p>
            <a:pPr marL="361950" lvl="1" indent="-361950">
              <a:spcBef>
                <a:spcPts val="600"/>
              </a:spcBef>
              <a:buClr>
                <a:srgbClr val="001864"/>
              </a:buClr>
              <a:buSzPct val="120000"/>
              <a:buFont typeface="Webdings" pitchFamily="18" charset="2"/>
              <a:buChar char="4"/>
              <a:defRPr/>
            </a:pPr>
            <a:r>
              <a:rPr lang="en-GB" sz="1600" dirty="0" smtClean="0">
                <a:solidFill>
                  <a:srgbClr val="001864"/>
                </a:solidFill>
              </a:rPr>
              <a:t>Assessing quality</a:t>
            </a:r>
          </a:p>
          <a:p>
            <a:pPr marL="819150" lvl="2" indent="-361950">
              <a:spcBef>
                <a:spcPts val="600"/>
              </a:spcBef>
              <a:buClr>
                <a:srgbClr val="001864"/>
              </a:buClr>
              <a:buSzPct val="120000"/>
              <a:buFont typeface="Webdings" pitchFamily="18" charset="2"/>
              <a:buChar char="4"/>
              <a:defRPr/>
            </a:pPr>
            <a:r>
              <a:rPr lang="en-US" sz="1600" b="0" dirty="0">
                <a:solidFill>
                  <a:srgbClr val="001864"/>
                </a:solidFill>
              </a:rPr>
              <a:t>to evaluate the performance of the choreography </a:t>
            </a:r>
            <a:r>
              <a:rPr lang="en-US" sz="1600" b="0" dirty="0" smtClean="0">
                <a:solidFill>
                  <a:srgbClr val="001864"/>
                </a:solidFill>
              </a:rPr>
              <a:t>that </a:t>
            </a:r>
            <a:r>
              <a:rPr lang="en-US" sz="1600" b="0" dirty="0">
                <a:solidFill>
                  <a:srgbClr val="001864"/>
                </a:solidFill>
              </a:rPr>
              <a:t>might be affected by various </a:t>
            </a:r>
            <a:r>
              <a:rPr lang="en-US" sz="1600" b="0" dirty="0" smtClean="0">
                <a:solidFill>
                  <a:srgbClr val="001864"/>
                </a:solidFill>
              </a:rPr>
              <a:t>factors </a:t>
            </a:r>
            <a:br>
              <a:rPr lang="en-US" sz="1600" b="0" dirty="0" smtClean="0">
                <a:solidFill>
                  <a:srgbClr val="001864"/>
                </a:solidFill>
              </a:rPr>
            </a:br>
            <a:r>
              <a:rPr lang="en-US" sz="1600" b="0" dirty="0" smtClean="0">
                <a:solidFill>
                  <a:srgbClr val="001864"/>
                </a:solidFill>
              </a:rPr>
              <a:t>(e.g., response </a:t>
            </a:r>
            <a:r>
              <a:rPr lang="en-US" sz="1600" b="0" dirty="0">
                <a:solidFill>
                  <a:srgbClr val="001864"/>
                </a:solidFill>
              </a:rPr>
              <a:t>time, slow services, </a:t>
            </a:r>
            <a:r>
              <a:rPr lang="en-US" sz="1600" b="0" dirty="0" err="1">
                <a:solidFill>
                  <a:srgbClr val="001864"/>
                </a:solidFill>
              </a:rPr>
              <a:t>unoptimised</a:t>
            </a:r>
            <a:r>
              <a:rPr lang="en-US" sz="1600" b="0" dirty="0">
                <a:solidFill>
                  <a:srgbClr val="001864"/>
                </a:solidFill>
              </a:rPr>
              <a:t> data </a:t>
            </a:r>
            <a:r>
              <a:rPr lang="en-US" sz="1600" b="0" dirty="0" smtClean="0">
                <a:solidFill>
                  <a:srgbClr val="001864"/>
                </a:solidFill>
              </a:rPr>
              <a:t>flow</a:t>
            </a:r>
            <a:r>
              <a:rPr lang="en-US" sz="1600" b="0" dirty="0">
                <a:solidFill>
                  <a:srgbClr val="001864"/>
                </a:solidFill>
              </a:rPr>
              <a:t>)</a:t>
            </a:r>
            <a:endParaRPr lang="en-GB" sz="1600" b="0" dirty="0" smtClean="0">
              <a:solidFill>
                <a:srgbClr val="001864"/>
              </a:solidFill>
            </a:endParaRPr>
          </a:p>
          <a:p>
            <a:pPr marL="361950" lvl="1" indent="-361950">
              <a:spcBef>
                <a:spcPts val="600"/>
              </a:spcBef>
              <a:buClr>
                <a:srgbClr val="001864"/>
              </a:buClr>
              <a:buSzPct val="120000"/>
              <a:buFont typeface="Webdings" pitchFamily="18" charset="2"/>
              <a:buChar char="4"/>
              <a:defRPr/>
            </a:pPr>
            <a:r>
              <a:rPr lang="en-GB" sz="1600" dirty="0" smtClean="0">
                <a:solidFill>
                  <a:srgbClr val="001864"/>
                </a:solidFill>
              </a:rPr>
              <a:t>Synthesizing coordination delegates</a:t>
            </a:r>
          </a:p>
          <a:p>
            <a:pPr marL="819150" lvl="2" indent="-361950">
              <a:spcBef>
                <a:spcPts val="600"/>
              </a:spcBef>
              <a:buClr>
                <a:srgbClr val="001864"/>
              </a:buClr>
              <a:buSzPct val="120000"/>
              <a:buFont typeface="Webdings" pitchFamily="18" charset="2"/>
              <a:buChar char="4"/>
              <a:defRPr/>
            </a:pPr>
            <a:r>
              <a:rPr lang="en-US" sz="1600" b="0" dirty="0">
                <a:solidFill>
                  <a:srgbClr val="001864"/>
                </a:solidFill>
              </a:rPr>
              <a:t>to automatically synthesize a distributed choreographer to be then used to enact the specified choreography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1864"/>
              </a:solidFill>
              <a:effectLst/>
              <a:uLnTx/>
              <a:uFillTx/>
            </a:endParaRPr>
          </a:p>
          <a:p>
            <a:pPr marL="361950" marR="0" lvl="1" indent="-3619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1864"/>
              </a:buClr>
              <a:buSzPct val="120000"/>
              <a:buFont typeface="Webdings" pitchFamily="18" charset="2"/>
              <a:buChar char="4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1864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1864"/>
              </a:buClr>
              <a:buSzPct val="120000"/>
              <a:buFont typeface="Webdings" pitchFamily="18" charset="2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1864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48"/>
          <a:stretch/>
        </p:blipFill>
        <p:spPr bwMode="auto">
          <a:xfrm rot="16200000">
            <a:off x="4810103" y="1709774"/>
            <a:ext cx="3557930" cy="4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1588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167" y="202535"/>
            <a:ext cx="8695615" cy="419100"/>
          </a:xfrm>
        </p:spPr>
        <p:txBody>
          <a:bodyPr/>
          <a:lstStyle/>
          <a:p>
            <a:r>
              <a:rPr lang="en-US" sz="3000" dirty="0" smtClean="0"/>
              <a:t>Service Discovery (and Synthesis </a:t>
            </a:r>
            <a:r>
              <a:rPr lang="en-US" sz="3000" dirty="0"/>
              <a:t>P</a:t>
            </a:r>
            <a:r>
              <a:rPr lang="en-US" sz="3000" dirty="0" smtClean="0"/>
              <a:t>rocessor)</a:t>
            </a:r>
            <a:endParaRPr lang="el-GR" sz="3000" dirty="0"/>
          </a:p>
        </p:txBody>
      </p:sp>
      <p:pic>
        <p:nvPicPr>
          <p:cNvPr id="18" name="Picture 3" descr="C:\Users\zarras\Documents\zarras-home\doc\publications\accepted\ICSE-11-NIER\slides\figs\gold-min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3282" y="746157"/>
            <a:ext cx="887201" cy="137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1118112" y="814132"/>
            <a:ext cx="1210588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Synthesis 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Process</a:t>
            </a:r>
          </a:p>
        </p:txBody>
      </p:sp>
      <p:sp>
        <p:nvSpPr>
          <p:cNvPr id="33" name="Rectangle 23"/>
          <p:cNvSpPr/>
          <p:nvPr/>
        </p:nvSpPr>
        <p:spPr>
          <a:xfrm>
            <a:off x="6763356" y="814132"/>
            <a:ext cx="1164101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Service 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Discovery</a:t>
            </a:r>
          </a:p>
        </p:txBody>
      </p:sp>
      <p:pic>
        <p:nvPicPr>
          <p:cNvPr id="53" name="Picture 2" descr="C:\DATI\MARCO\PROGETTI\CHOREOS\svn-di-univaq-it_choreos\deliverables\wp1\D1.4b-postponed_M30_31-Mar-2013\Latex\figs\Scenario2-Choreography-c-ArrivalHandling-refin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56" y="2582762"/>
            <a:ext cx="2111216" cy="19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ATI\MARCO\PROGETTI\CHOREOS\svn-di-univaq-it_choreos\DOCs-SLIDEs\PRESENTATIONs\img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3803">
            <a:off x="3403769" y="3023182"/>
            <a:ext cx="1642245" cy="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C:\DATI\MARCO\PROGETTI\CHOREOS\svn-di-univaq-it_choreos\DOCs-SLIDEs\PRESENTATIONs\img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594">
            <a:off x="3421409" y="4244012"/>
            <a:ext cx="1694573" cy="83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ATI\MARCO\PROGETTI\CHOREOS\svn-di-univaq-it_choreos\DOCs-SLIDEs\PRESENTATIONs\img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296" y="3684696"/>
            <a:ext cx="1017308" cy="78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C:\DATI\MARCO\PROGETTI\CHOREOS\svn-di-univaq-it_choreos\DOCs-SLIDEs\PRESENTATIONs\img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81" y="2341528"/>
            <a:ext cx="1017308" cy="78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C:\DATI\MARCO\PROGETTI\CHOREOS\svn-di-univaq-it_choreos\DOCs-SLIDEs\PRESENTATIONs\S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762" y="3057941"/>
            <a:ext cx="1167532" cy="74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ATI\MARCO\PROGETTI\CHOREOS\svn-di-univaq-it_choreos\DOCs-SLIDEs\PRESENTATIONs\S2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0"/>
          <a:stretch/>
        </p:blipFill>
        <p:spPr bwMode="auto">
          <a:xfrm>
            <a:off x="7144774" y="3684696"/>
            <a:ext cx="1655121" cy="74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ATI\MARCO\PROGETTI\CHOREOS\svn-di-univaq-it_choreos\DOCs-SLIDEs\PRESENTATIONs\S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410" y="2488045"/>
            <a:ext cx="1167531" cy="72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ATI\MARCO\PROGETTI\CHOREOS\svn-di-univaq-it_choreos\DOCs-SLIDEs\PRESENTATIONs\S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356" y="4219365"/>
            <a:ext cx="1589100" cy="93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4 4"/>
          <p:cNvCxnSpPr/>
          <p:nvPr/>
        </p:nvCxnSpPr>
        <p:spPr bwMode="auto">
          <a:xfrm>
            <a:off x="-1851949" y="2789499"/>
            <a:ext cx="914400" cy="914400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Rettangolo 108"/>
          <p:cNvSpPr/>
          <p:nvPr/>
        </p:nvSpPr>
        <p:spPr>
          <a:xfrm>
            <a:off x="5409310" y="2509428"/>
            <a:ext cx="1008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 smtClean="0">
                <a:solidFill>
                  <a:schemeClr val="accent2">
                    <a:lumMod val="75000"/>
                  </a:schemeClr>
                </a:solidFill>
              </a:rPr>
              <a:t>simulates</a:t>
            </a:r>
            <a:endParaRPr lang="it-IT" sz="1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Notched Right Arrow 20"/>
          <p:cNvSpPr/>
          <p:nvPr/>
        </p:nvSpPr>
        <p:spPr bwMode="auto">
          <a:xfrm rot="19388254">
            <a:off x="1965723" y="2144289"/>
            <a:ext cx="490220" cy="279400"/>
          </a:xfrm>
          <a:prstGeom prst="notched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0" name="Notched Right Arrow 20"/>
          <p:cNvSpPr/>
          <p:nvPr/>
        </p:nvSpPr>
        <p:spPr bwMode="auto">
          <a:xfrm rot="19392030">
            <a:off x="5143901" y="2155000"/>
            <a:ext cx="490220" cy="279400"/>
          </a:xfrm>
          <a:prstGeom prst="notched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1" name="Notched Right Arrow 20"/>
          <p:cNvSpPr/>
          <p:nvPr/>
        </p:nvSpPr>
        <p:spPr bwMode="auto">
          <a:xfrm rot="2637141">
            <a:off x="3583488" y="2132406"/>
            <a:ext cx="490220" cy="279400"/>
          </a:xfrm>
          <a:prstGeom prst="notched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2" name="Notched Right Arrow 20"/>
          <p:cNvSpPr/>
          <p:nvPr/>
        </p:nvSpPr>
        <p:spPr bwMode="auto">
          <a:xfrm rot="2526389">
            <a:off x="6733068" y="2099105"/>
            <a:ext cx="490220" cy="279400"/>
          </a:xfrm>
          <a:prstGeom prst="notched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3" name="Picture 2" descr="C:\Program Files\Microsoft Office\MEDIA\CAGCAT10\j0199549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64756" y="764275"/>
            <a:ext cx="1248357" cy="127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Freccia a destra con strisce 99"/>
          <p:cNvSpPr/>
          <p:nvPr/>
        </p:nvSpPr>
        <p:spPr bwMode="auto">
          <a:xfrm rot="10800000">
            <a:off x="5081290" y="2734702"/>
            <a:ext cx="1610012" cy="128708"/>
          </a:xfrm>
          <a:prstGeom prst="stripedRightArrow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8" name="Rettangolo 117"/>
          <p:cNvSpPr/>
          <p:nvPr/>
        </p:nvSpPr>
        <p:spPr>
          <a:xfrm>
            <a:off x="5228170" y="3030539"/>
            <a:ext cx="1008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 smtClean="0">
                <a:solidFill>
                  <a:schemeClr val="accent2">
                    <a:lumMod val="75000"/>
                  </a:schemeClr>
                </a:solidFill>
              </a:rPr>
              <a:t>simulates</a:t>
            </a:r>
            <a:endParaRPr lang="it-IT" sz="1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9" name="Freccia a destra con strisce 118"/>
          <p:cNvSpPr/>
          <p:nvPr/>
        </p:nvSpPr>
        <p:spPr bwMode="auto">
          <a:xfrm rot="10800000">
            <a:off x="4900150" y="3255813"/>
            <a:ext cx="1610012" cy="128708"/>
          </a:xfrm>
          <a:prstGeom prst="stripedRightArrow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0" name="Rettangolo 119"/>
          <p:cNvSpPr/>
          <p:nvPr/>
        </p:nvSpPr>
        <p:spPr>
          <a:xfrm>
            <a:off x="5732182" y="3706142"/>
            <a:ext cx="1008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 smtClean="0">
                <a:solidFill>
                  <a:schemeClr val="accent2">
                    <a:lumMod val="75000"/>
                  </a:schemeClr>
                </a:solidFill>
              </a:rPr>
              <a:t>simulates</a:t>
            </a:r>
            <a:endParaRPr lang="it-IT" sz="1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1" name="Freccia a destra con strisce 120"/>
          <p:cNvSpPr/>
          <p:nvPr/>
        </p:nvSpPr>
        <p:spPr bwMode="auto">
          <a:xfrm rot="10800000">
            <a:off x="5404162" y="3931416"/>
            <a:ext cx="1610012" cy="128708"/>
          </a:xfrm>
          <a:prstGeom prst="stripedRightArrow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2" name="Rettangolo 121"/>
          <p:cNvSpPr/>
          <p:nvPr/>
        </p:nvSpPr>
        <p:spPr>
          <a:xfrm>
            <a:off x="5409310" y="4456309"/>
            <a:ext cx="1008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 smtClean="0">
                <a:solidFill>
                  <a:schemeClr val="accent2">
                    <a:lumMod val="75000"/>
                  </a:schemeClr>
                </a:solidFill>
              </a:rPr>
              <a:t>simulates</a:t>
            </a:r>
            <a:endParaRPr lang="it-IT" sz="1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3" name="Freccia a destra con strisce 122"/>
          <p:cNvSpPr/>
          <p:nvPr/>
        </p:nvSpPr>
        <p:spPr bwMode="auto">
          <a:xfrm rot="10800000">
            <a:off x="5081290" y="4681583"/>
            <a:ext cx="1610012" cy="128708"/>
          </a:xfrm>
          <a:prstGeom prst="stripedRightArrow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9" name="Segnaposto testo 1"/>
          <p:cNvSpPr txBox="1">
            <a:spLocks/>
          </p:cNvSpPr>
          <p:nvPr/>
        </p:nvSpPr>
        <p:spPr bwMode="auto">
          <a:xfrm>
            <a:off x="309956" y="5668132"/>
            <a:ext cx="3228950" cy="44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lang="fr-FR" sz="2800" b="1" kern="1200" dirty="0">
                <a:solidFill>
                  <a:srgbClr val="4D4D4D"/>
                </a:solidFill>
                <a:latin typeface="Arial" charset="0"/>
                <a:ea typeface="+mn-ea"/>
                <a:cs typeface="Arial" charset="0"/>
              </a:defRPr>
            </a:lvl1pPr>
            <a:lvl2pPr marL="379413" indent="-37782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993366"/>
              </a:buClr>
              <a:buSzPct val="120000"/>
              <a:buFont typeface="Webdings" pitchFamily="18" charset="2"/>
              <a:buChar char="4"/>
              <a:defRPr lang="fr-FR" sz="2400" b="1" kern="1200" dirty="0">
                <a:solidFill>
                  <a:srgbClr val="001864"/>
                </a:solidFill>
                <a:latin typeface="Arial" charset="0"/>
                <a:ea typeface="+mn-ea"/>
                <a:cs typeface="Arial" charset="0"/>
              </a:defRPr>
            </a:lvl2pPr>
            <a:lvl3pPr marL="671513" indent="-2905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993366"/>
              </a:buClr>
              <a:buSzPct val="90000"/>
              <a:buFont typeface="Webdings" pitchFamily="18" charset="2"/>
              <a:buChar char="4"/>
              <a:defRPr lang="fr-FR" sz="2000" b="1" kern="1200" dirty="0">
                <a:solidFill>
                  <a:srgbClr val="4D4D4D"/>
                </a:solidFill>
                <a:latin typeface="Arial" charset="0"/>
                <a:ea typeface="+mn-ea"/>
                <a:cs typeface="Arial" charset="0"/>
              </a:defRPr>
            </a:lvl3pPr>
            <a:lvl4pPr marL="95091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lang="fr-FR" b="1" kern="1200" dirty="0">
                <a:solidFill>
                  <a:srgbClr val="4D4D4D"/>
                </a:solidFill>
                <a:latin typeface="Arial" charset="0"/>
                <a:ea typeface="+mn-ea"/>
                <a:cs typeface="Arial" charset="0"/>
              </a:defRPr>
            </a:lvl4pPr>
            <a:lvl5pPr marL="1243013" indent="-290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7777"/>
              </a:buClr>
              <a:buSzPct val="45000"/>
              <a:buFont typeface="Wingdings" pitchFamily="2" charset="2"/>
              <a:buChar char="l"/>
              <a:defRPr lang="fr-FR" sz="1600" b="1" kern="1200" dirty="0">
                <a:solidFill>
                  <a:srgbClr val="4D4D4D"/>
                </a:solidFill>
                <a:latin typeface="Arial" charset="0"/>
                <a:ea typeface="+mn-ea"/>
                <a:cs typeface="Arial" charset="0"/>
              </a:defRPr>
            </a:lvl5pPr>
            <a:lvl6pPr marL="1700213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DBFD4"/>
              </a:buClr>
              <a:buSzPct val="45000"/>
              <a:buFont typeface="Wingdings" pitchFamily="2" charset="2"/>
              <a:buChar char="l"/>
              <a:defRPr sz="1400">
                <a:solidFill>
                  <a:srgbClr val="336699"/>
                </a:solidFill>
                <a:latin typeface="+mn-lt"/>
                <a:cs typeface="+mn-cs"/>
              </a:defRPr>
            </a:lvl6pPr>
            <a:lvl7pPr marL="2157413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DBFD4"/>
              </a:buClr>
              <a:buSzPct val="45000"/>
              <a:buFont typeface="Wingdings" pitchFamily="2" charset="2"/>
              <a:buChar char="l"/>
              <a:defRPr sz="1400">
                <a:solidFill>
                  <a:srgbClr val="336699"/>
                </a:solidFill>
                <a:latin typeface="+mn-lt"/>
                <a:cs typeface="+mn-cs"/>
              </a:defRPr>
            </a:lvl7pPr>
            <a:lvl8pPr marL="2614613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DBFD4"/>
              </a:buClr>
              <a:buSzPct val="45000"/>
              <a:buFont typeface="Wingdings" pitchFamily="2" charset="2"/>
              <a:buChar char="l"/>
              <a:defRPr sz="1400">
                <a:solidFill>
                  <a:srgbClr val="336699"/>
                </a:solidFill>
                <a:latin typeface="+mn-lt"/>
                <a:cs typeface="+mn-cs"/>
              </a:defRPr>
            </a:lvl8pPr>
            <a:lvl9pPr marL="3071813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DBFD4"/>
              </a:buClr>
              <a:buSzPct val="45000"/>
              <a:buFont typeface="Wingdings" pitchFamily="2" charset="2"/>
              <a:buChar char="l"/>
              <a:defRPr sz="1400">
                <a:solidFill>
                  <a:srgbClr val="336699"/>
                </a:solidFill>
                <a:latin typeface="+mn-lt"/>
                <a:cs typeface="+mn-cs"/>
              </a:defRPr>
            </a:lvl9pPr>
          </a:lstStyle>
          <a:p>
            <a:r>
              <a:rPr lang="en-US" sz="1800" i="1" dirty="0" smtClean="0"/>
              <a:t>Undesired interactions </a:t>
            </a:r>
            <a:endParaRPr lang="it-IT" sz="1800" dirty="0"/>
          </a:p>
        </p:txBody>
      </p:sp>
      <p:pic>
        <p:nvPicPr>
          <p:cNvPr id="1027" name="Picture 3" descr="C:\Users\Marco A\AppData\Local\Microsoft\Windows\Temporary Internet Files\Content.IE5\TA4SGU9W\MC900346299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934" y="5516964"/>
            <a:ext cx="685111" cy="68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7427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00" grpId="0" animBg="1"/>
      <p:bldP spid="118" grpId="0"/>
      <p:bldP spid="119" grpId="0" animBg="1"/>
      <p:bldP spid="120" grpId="0"/>
      <p:bldP spid="121" grpId="0" animBg="1"/>
      <p:bldP spid="122" grpId="0"/>
      <p:bldP spid="123" grpId="0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à coins arrondis 20"/>
          <p:cNvSpPr/>
          <p:nvPr/>
        </p:nvSpPr>
        <p:spPr bwMode="auto">
          <a:xfrm>
            <a:off x="290429" y="2668575"/>
            <a:ext cx="2706781" cy="1701011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kern="0" dirty="0" smtClean="0">
                <a:solidFill>
                  <a:prstClr val="black"/>
                </a:solidFill>
                <a:latin typeface="Calibri"/>
                <a:cs typeface="+mn-cs"/>
              </a:rPr>
              <a:t>p1</a:t>
            </a:r>
            <a:r>
              <a:rPr lang="fr-FR" sz="2800" b="0" kern="0" dirty="0" smtClean="0">
                <a:solidFill>
                  <a:prstClr val="black"/>
                </a:solidFill>
                <a:latin typeface="Calibri"/>
                <a:cs typeface="+mn-cs"/>
              </a:rPr>
              <a:t>:S1</a:t>
            </a:r>
            <a:endParaRPr lang="fr-FR" sz="2800" b="0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173038" y="152400"/>
            <a:ext cx="8775700" cy="4191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Undesired interactions</a:t>
            </a:r>
            <a:endParaRPr lang="it-IT" sz="2800" b="0" dirty="0"/>
          </a:p>
        </p:txBody>
      </p:sp>
      <p:sp>
        <p:nvSpPr>
          <p:cNvPr id="125" name="Rectangle à coins arrondis 20"/>
          <p:cNvSpPr/>
          <p:nvPr/>
        </p:nvSpPr>
        <p:spPr bwMode="auto">
          <a:xfrm>
            <a:off x="6148880" y="2668575"/>
            <a:ext cx="2710413" cy="1701007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kern="0" dirty="0">
                <a:solidFill>
                  <a:prstClr val="black"/>
                </a:solidFill>
                <a:latin typeface="Calibri"/>
                <a:cs typeface="+mn-cs"/>
              </a:rPr>
              <a:t>p</a:t>
            </a:r>
            <a:r>
              <a:rPr lang="fr-FR" sz="2800" kern="0" dirty="0" smtClean="0">
                <a:solidFill>
                  <a:prstClr val="black"/>
                </a:solidFill>
                <a:latin typeface="Calibri"/>
                <a:cs typeface="+mn-cs"/>
              </a:rPr>
              <a:t>2</a:t>
            </a:r>
            <a:r>
              <a:rPr lang="fr-FR" sz="2800" b="0" kern="0" dirty="0" smtClean="0">
                <a:solidFill>
                  <a:prstClr val="black"/>
                </a:solidFill>
                <a:latin typeface="Calibri"/>
                <a:cs typeface="+mn-cs"/>
              </a:rPr>
              <a:t>:S2</a:t>
            </a:r>
            <a:endParaRPr lang="fr-FR" sz="2800" b="0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63" name="Connettore 1 62"/>
          <p:cNvCxnSpPr>
            <a:stCxn id="105" idx="3"/>
            <a:endCxn id="125" idx="1"/>
          </p:cNvCxnSpPr>
          <p:nvPr/>
        </p:nvCxnSpPr>
        <p:spPr>
          <a:xfrm flipV="1">
            <a:off x="2997210" y="3519079"/>
            <a:ext cx="3151670" cy="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testo 1"/>
          <p:cNvSpPr txBox="1">
            <a:spLocks/>
          </p:cNvSpPr>
          <p:nvPr/>
        </p:nvSpPr>
        <p:spPr bwMode="auto">
          <a:xfrm>
            <a:off x="284163" y="750889"/>
            <a:ext cx="8583612" cy="149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lang="fr-FR" sz="2800" b="1" kern="1200" dirty="0">
                <a:solidFill>
                  <a:srgbClr val="4D4D4D"/>
                </a:solidFill>
                <a:latin typeface="Arial" charset="0"/>
                <a:ea typeface="+mn-ea"/>
                <a:cs typeface="Arial" charset="0"/>
              </a:defRPr>
            </a:lvl1pPr>
            <a:lvl2pPr marL="379413" indent="-37782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993366"/>
              </a:buClr>
              <a:buSzPct val="120000"/>
              <a:buFont typeface="Webdings" pitchFamily="18" charset="2"/>
              <a:buChar char="4"/>
              <a:defRPr lang="fr-FR" sz="2400" b="1" kern="1200" dirty="0">
                <a:solidFill>
                  <a:srgbClr val="001864"/>
                </a:solidFill>
                <a:latin typeface="Arial" charset="0"/>
                <a:ea typeface="+mn-ea"/>
                <a:cs typeface="Arial" charset="0"/>
              </a:defRPr>
            </a:lvl2pPr>
            <a:lvl3pPr marL="671513" indent="-2905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993366"/>
              </a:buClr>
              <a:buSzPct val="90000"/>
              <a:buFont typeface="Webdings" pitchFamily="18" charset="2"/>
              <a:buChar char="4"/>
              <a:defRPr lang="fr-FR" sz="2000" b="1" kern="1200" dirty="0">
                <a:solidFill>
                  <a:srgbClr val="4D4D4D"/>
                </a:solidFill>
                <a:latin typeface="Arial" charset="0"/>
                <a:ea typeface="+mn-ea"/>
                <a:cs typeface="Arial" charset="0"/>
              </a:defRPr>
            </a:lvl3pPr>
            <a:lvl4pPr marL="95091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lang="fr-FR" b="1" kern="1200" dirty="0">
                <a:solidFill>
                  <a:srgbClr val="4D4D4D"/>
                </a:solidFill>
                <a:latin typeface="Arial" charset="0"/>
                <a:ea typeface="+mn-ea"/>
                <a:cs typeface="Arial" charset="0"/>
              </a:defRPr>
            </a:lvl4pPr>
            <a:lvl5pPr marL="1243013" indent="-290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7777"/>
              </a:buClr>
              <a:buSzPct val="45000"/>
              <a:buFont typeface="Wingdings" pitchFamily="2" charset="2"/>
              <a:buChar char="l"/>
              <a:defRPr lang="fr-FR" sz="1600" b="1" kern="1200" dirty="0">
                <a:solidFill>
                  <a:srgbClr val="4D4D4D"/>
                </a:solidFill>
                <a:latin typeface="Arial" charset="0"/>
                <a:ea typeface="+mn-ea"/>
                <a:cs typeface="Arial" charset="0"/>
              </a:defRPr>
            </a:lvl5pPr>
            <a:lvl6pPr marL="1700213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DBFD4"/>
              </a:buClr>
              <a:buSzPct val="45000"/>
              <a:buFont typeface="Wingdings" pitchFamily="2" charset="2"/>
              <a:buChar char="l"/>
              <a:defRPr sz="1400">
                <a:solidFill>
                  <a:srgbClr val="336699"/>
                </a:solidFill>
                <a:latin typeface="+mn-lt"/>
                <a:cs typeface="+mn-cs"/>
              </a:defRPr>
            </a:lvl6pPr>
            <a:lvl7pPr marL="2157413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DBFD4"/>
              </a:buClr>
              <a:buSzPct val="45000"/>
              <a:buFont typeface="Wingdings" pitchFamily="2" charset="2"/>
              <a:buChar char="l"/>
              <a:defRPr sz="1400">
                <a:solidFill>
                  <a:srgbClr val="336699"/>
                </a:solidFill>
                <a:latin typeface="+mn-lt"/>
                <a:cs typeface="+mn-cs"/>
              </a:defRPr>
            </a:lvl7pPr>
            <a:lvl8pPr marL="2614613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DBFD4"/>
              </a:buClr>
              <a:buSzPct val="45000"/>
              <a:buFont typeface="Wingdings" pitchFamily="2" charset="2"/>
              <a:buChar char="l"/>
              <a:defRPr sz="1400">
                <a:solidFill>
                  <a:srgbClr val="336699"/>
                </a:solidFill>
                <a:latin typeface="+mn-lt"/>
                <a:cs typeface="+mn-cs"/>
              </a:defRPr>
            </a:lvl8pPr>
            <a:lvl9pPr marL="3071813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DBFD4"/>
              </a:buClr>
              <a:buSzPct val="45000"/>
              <a:buFont typeface="Wingdings" pitchFamily="2" charset="2"/>
              <a:buChar char="l"/>
              <a:defRPr sz="1400">
                <a:solidFill>
                  <a:srgbClr val="336699"/>
                </a:solidFill>
                <a:latin typeface="+mn-lt"/>
                <a:cs typeface="+mn-cs"/>
              </a:defRPr>
            </a:lvl9pPr>
          </a:lstStyle>
          <a:p>
            <a:r>
              <a:rPr lang="en-US" sz="2000" i="1" dirty="0" smtClean="0"/>
              <a:t>	Undesired interactions</a:t>
            </a:r>
            <a:r>
              <a:rPr lang="en-US" sz="2000" dirty="0" smtClean="0"/>
              <a:t> are </a:t>
            </a:r>
            <a:r>
              <a:rPr lang="en-US" sz="2000" dirty="0"/>
              <a:t>those </a:t>
            </a:r>
            <a:r>
              <a:rPr lang="en-US" sz="2000" dirty="0" smtClean="0"/>
              <a:t>interactions that </a:t>
            </a:r>
            <a:r>
              <a:rPr lang="en-US" sz="2000" dirty="0"/>
              <a:t>do not belong to the set of interactions </a:t>
            </a:r>
            <a:r>
              <a:rPr lang="en-US" sz="2000" dirty="0" smtClean="0"/>
              <a:t>modeled </a:t>
            </a:r>
            <a:r>
              <a:rPr lang="en-US" sz="2000" dirty="0"/>
              <a:t>by </a:t>
            </a:r>
            <a:r>
              <a:rPr lang="en-US" sz="2000" dirty="0" smtClean="0"/>
              <a:t>the given choreography and </a:t>
            </a:r>
            <a:r>
              <a:rPr lang="en-US" sz="2000" dirty="0"/>
              <a:t>that can happen by letting </a:t>
            </a:r>
            <a:r>
              <a:rPr lang="en-US" sz="2000" dirty="0" smtClean="0"/>
              <a:t>the discovered services to collaborate in </a:t>
            </a:r>
            <a:r>
              <a:rPr lang="en-US" sz="2000" dirty="0"/>
              <a:t>an uncontrolled </a:t>
            </a:r>
            <a:r>
              <a:rPr lang="en-US" sz="2000" dirty="0" smtClean="0"/>
              <a:t>way</a:t>
            </a:r>
            <a:endParaRPr lang="it-IT" sz="20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5915536" y="2284491"/>
            <a:ext cx="3116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PROVIDER</a:t>
            </a:r>
            <a:r>
              <a:rPr lang="en-US" b="0" dirty="0" smtClean="0">
                <a:solidFill>
                  <a:prstClr val="black"/>
                </a:solidFill>
                <a:latin typeface="Calibri"/>
                <a:cs typeface="+mn-cs"/>
              </a:rPr>
              <a:t> (playing </a:t>
            </a:r>
            <a:r>
              <a:rPr lang="en-US" b="0" dirty="0">
                <a:solidFill>
                  <a:prstClr val="black"/>
                </a:solidFill>
                <a:latin typeface="Calibri"/>
                <a:cs typeface="+mn-cs"/>
              </a:rPr>
              <a:t>the role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p2</a:t>
            </a:r>
            <a:r>
              <a:rPr lang="en-US" b="0" dirty="0" smtClean="0">
                <a:solidFill>
                  <a:prstClr val="black"/>
                </a:solidFill>
                <a:latin typeface="Calibri"/>
                <a:cs typeface="+mn-cs"/>
              </a:rPr>
              <a:t>)</a:t>
            </a:r>
            <a:endParaRPr lang="en-US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266834" y="2299242"/>
            <a:ext cx="323793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CONSUMER</a:t>
            </a:r>
            <a:r>
              <a:rPr lang="en-US" b="0" dirty="0" smtClean="0">
                <a:solidFill>
                  <a:prstClr val="black"/>
                </a:solidFill>
                <a:latin typeface="Calibri"/>
                <a:cs typeface="+mn-cs"/>
              </a:rPr>
              <a:t> (playing </a:t>
            </a:r>
            <a:r>
              <a:rPr lang="en-US" b="0" dirty="0">
                <a:solidFill>
                  <a:prstClr val="black"/>
                </a:solidFill>
                <a:latin typeface="Calibri"/>
                <a:cs typeface="+mn-cs"/>
              </a:rPr>
              <a:t>the role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p1</a:t>
            </a:r>
            <a:r>
              <a:rPr lang="en-US" b="0" dirty="0" smtClean="0">
                <a:solidFill>
                  <a:prstClr val="black"/>
                </a:solidFill>
                <a:latin typeface="Calibri"/>
                <a:cs typeface="+mn-cs"/>
              </a:rPr>
              <a:t>)</a:t>
            </a:r>
            <a:endParaRPr lang="en-US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6293893" y="3172607"/>
            <a:ext cx="2565400" cy="1196975"/>
            <a:chOff x="6125935" y="3247255"/>
            <a:chExt cx="2565400" cy="1196975"/>
          </a:xfrm>
        </p:grpSpPr>
        <p:sp>
          <p:nvSpPr>
            <p:cNvPr id="40" name="Ovale 39"/>
            <p:cNvSpPr/>
            <p:nvPr/>
          </p:nvSpPr>
          <p:spPr>
            <a:xfrm>
              <a:off x="6324373" y="3545705"/>
              <a:ext cx="144462" cy="14446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41" name="Ovale 12"/>
            <p:cNvSpPr/>
            <p:nvPr/>
          </p:nvSpPr>
          <p:spPr>
            <a:xfrm>
              <a:off x="7332435" y="3528242"/>
              <a:ext cx="144463" cy="14287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cxnSp>
          <p:nvCxnSpPr>
            <p:cNvPr id="42" name="Connettore 2 41"/>
            <p:cNvCxnSpPr/>
            <p:nvPr/>
          </p:nvCxnSpPr>
          <p:spPr>
            <a:xfrm flipV="1">
              <a:off x="6125935" y="3617142"/>
              <a:ext cx="198438" cy="95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CasellaDiTesto 42"/>
            <p:cNvSpPr txBox="1"/>
            <p:nvPr/>
          </p:nvSpPr>
          <p:spPr>
            <a:xfrm>
              <a:off x="6171973" y="3599680"/>
              <a:ext cx="301625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0</a:t>
              </a: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7354660" y="3563167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1</a:t>
              </a:r>
            </a:p>
          </p:txBody>
        </p:sp>
        <p:sp>
          <p:nvSpPr>
            <p:cNvPr id="45" name="Ovale 12"/>
            <p:cNvSpPr/>
            <p:nvPr/>
          </p:nvSpPr>
          <p:spPr>
            <a:xfrm>
              <a:off x="8367485" y="3545705"/>
              <a:ext cx="144463" cy="14446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8389710" y="3582217"/>
              <a:ext cx="301625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2</a:t>
              </a:r>
            </a:p>
          </p:txBody>
        </p:sp>
        <p:cxnSp>
          <p:nvCxnSpPr>
            <p:cNvPr id="47" name="Connettore 2 46"/>
            <p:cNvCxnSpPr>
              <a:endCxn id="41" idx="2"/>
            </p:cNvCxnSpPr>
            <p:nvPr/>
          </p:nvCxnSpPr>
          <p:spPr>
            <a:xfrm>
              <a:off x="6459310" y="3599680"/>
              <a:ext cx="87312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ttore 2 47"/>
            <p:cNvCxnSpPr/>
            <p:nvPr/>
          </p:nvCxnSpPr>
          <p:spPr>
            <a:xfrm>
              <a:off x="7494360" y="3599680"/>
              <a:ext cx="87312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CasellaDiTesto 48"/>
            <p:cNvSpPr txBox="1"/>
            <p:nvPr/>
          </p:nvSpPr>
          <p:spPr>
            <a:xfrm>
              <a:off x="6540273" y="3247255"/>
              <a:ext cx="652462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op1?</a:t>
              </a: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7584848" y="3256780"/>
              <a:ext cx="652462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op2?</a:t>
              </a:r>
            </a:p>
          </p:txBody>
        </p:sp>
        <p:sp>
          <p:nvSpPr>
            <p:cNvPr id="51" name="Ovale 12"/>
            <p:cNvSpPr/>
            <p:nvPr/>
          </p:nvSpPr>
          <p:spPr>
            <a:xfrm>
              <a:off x="7359423" y="4039417"/>
              <a:ext cx="144462" cy="1444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7381648" y="4075930"/>
              <a:ext cx="301625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3</a:t>
              </a:r>
            </a:p>
          </p:txBody>
        </p:sp>
        <p:sp>
          <p:nvSpPr>
            <p:cNvPr id="53" name="Figura a mano libera 52"/>
            <p:cNvSpPr/>
            <p:nvPr/>
          </p:nvSpPr>
          <p:spPr>
            <a:xfrm>
              <a:off x="6422798" y="3660005"/>
              <a:ext cx="938212" cy="463550"/>
            </a:xfrm>
            <a:custGeom>
              <a:avLst/>
              <a:gdLst>
                <a:gd name="connsiteX0" fmla="*/ 0 w 937549"/>
                <a:gd name="connsiteY0" fmla="*/ 0 h 462987"/>
                <a:gd name="connsiteX1" fmla="*/ 266218 w 937549"/>
                <a:gd name="connsiteY1" fmla="*/ 243068 h 462987"/>
                <a:gd name="connsiteX2" fmla="*/ 937549 w 937549"/>
                <a:gd name="connsiteY2" fmla="*/ 462987 h 46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7549" h="462987">
                  <a:moveTo>
                    <a:pt x="0" y="0"/>
                  </a:moveTo>
                  <a:cubicBezTo>
                    <a:pt x="54980" y="82952"/>
                    <a:pt x="109960" y="165904"/>
                    <a:pt x="266218" y="243068"/>
                  </a:cubicBezTo>
                  <a:cubicBezTo>
                    <a:pt x="422476" y="320233"/>
                    <a:pt x="680012" y="391610"/>
                    <a:pt x="937549" y="462987"/>
                  </a:cubicBezTo>
                </a:path>
              </a:pathLst>
            </a:cu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54" name="Figura a mano libera 53"/>
            <p:cNvSpPr/>
            <p:nvPr/>
          </p:nvSpPr>
          <p:spPr>
            <a:xfrm>
              <a:off x="7511823" y="3694930"/>
              <a:ext cx="901700" cy="428625"/>
            </a:xfrm>
            <a:custGeom>
              <a:avLst/>
              <a:gdLst>
                <a:gd name="connsiteX0" fmla="*/ 0 w 902826"/>
                <a:gd name="connsiteY0" fmla="*/ 416688 h 428263"/>
                <a:gd name="connsiteX1" fmla="*/ 416689 w 902826"/>
                <a:gd name="connsiteY1" fmla="*/ 358815 h 428263"/>
                <a:gd name="connsiteX2" fmla="*/ 902826 w 902826"/>
                <a:gd name="connsiteY2" fmla="*/ 0 h 42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2826" h="428263">
                  <a:moveTo>
                    <a:pt x="0" y="416688"/>
                  </a:moveTo>
                  <a:cubicBezTo>
                    <a:pt x="133109" y="422475"/>
                    <a:pt x="266218" y="428263"/>
                    <a:pt x="416689" y="358815"/>
                  </a:cubicBezTo>
                  <a:cubicBezTo>
                    <a:pt x="567160" y="289367"/>
                    <a:pt x="734993" y="144683"/>
                    <a:pt x="902826" y="0"/>
                  </a:cubicBezTo>
                </a:path>
              </a:pathLst>
            </a:cu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55" name="CasellaDiTesto 54"/>
            <p:cNvSpPr txBox="1"/>
            <p:nvPr/>
          </p:nvSpPr>
          <p:spPr>
            <a:xfrm>
              <a:off x="6387873" y="3967980"/>
              <a:ext cx="652462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op2?</a:t>
              </a:r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7827735" y="3967980"/>
              <a:ext cx="652463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op1?</a:t>
              </a: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400684" y="3268628"/>
            <a:ext cx="2565400" cy="1192212"/>
            <a:chOff x="736600" y="3343276"/>
            <a:chExt cx="2565400" cy="1192212"/>
          </a:xfrm>
        </p:grpSpPr>
        <p:sp>
          <p:nvSpPr>
            <p:cNvPr id="67" name="Ovale 66"/>
            <p:cNvSpPr/>
            <p:nvPr/>
          </p:nvSpPr>
          <p:spPr>
            <a:xfrm>
              <a:off x="935038" y="3641726"/>
              <a:ext cx="142875" cy="14287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68" name="Ovale 12"/>
            <p:cNvSpPr/>
            <p:nvPr/>
          </p:nvSpPr>
          <p:spPr>
            <a:xfrm>
              <a:off x="1943100" y="3622676"/>
              <a:ext cx="142875" cy="14446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cxnSp>
          <p:nvCxnSpPr>
            <p:cNvPr id="69" name="Connettore 2 68"/>
            <p:cNvCxnSpPr/>
            <p:nvPr/>
          </p:nvCxnSpPr>
          <p:spPr>
            <a:xfrm flipV="1">
              <a:off x="736600" y="3713163"/>
              <a:ext cx="198438" cy="79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CasellaDiTesto 69"/>
            <p:cNvSpPr txBox="1"/>
            <p:nvPr/>
          </p:nvSpPr>
          <p:spPr>
            <a:xfrm>
              <a:off x="781050" y="3695701"/>
              <a:ext cx="301625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0</a:t>
              </a:r>
            </a:p>
          </p:txBody>
        </p:sp>
        <p:sp>
          <p:nvSpPr>
            <p:cNvPr id="71" name="CasellaDiTesto 70"/>
            <p:cNvSpPr txBox="1"/>
            <p:nvPr/>
          </p:nvSpPr>
          <p:spPr>
            <a:xfrm>
              <a:off x="1965325" y="3659188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1</a:t>
              </a:r>
            </a:p>
          </p:txBody>
        </p:sp>
        <p:sp>
          <p:nvSpPr>
            <p:cNvPr id="72" name="Ovale 12"/>
            <p:cNvSpPr/>
            <p:nvPr/>
          </p:nvSpPr>
          <p:spPr>
            <a:xfrm>
              <a:off x="2978150" y="3641726"/>
              <a:ext cx="142875" cy="14287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73" name="CasellaDiTesto 72"/>
            <p:cNvSpPr txBox="1"/>
            <p:nvPr/>
          </p:nvSpPr>
          <p:spPr>
            <a:xfrm>
              <a:off x="3000375" y="3676651"/>
              <a:ext cx="301625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2</a:t>
              </a:r>
            </a:p>
          </p:txBody>
        </p:sp>
        <p:cxnSp>
          <p:nvCxnSpPr>
            <p:cNvPr id="74" name="Connettore 2 73"/>
            <p:cNvCxnSpPr>
              <a:endCxn id="68" idx="2"/>
            </p:cNvCxnSpPr>
            <p:nvPr/>
          </p:nvCxnSpPr>
          <p:spPr>
            <a:xfrm>
              <a:off x="1069975" y="3695701"/>
              <a:ext cx="87312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Connettore 2 74"/>
            <p:cNvCxnSpPr/>
            <p:nvPr/>
          </p:nvCxnSpPr>
          <p:spPr>
            <a:xfrm>
              <a:off x="2105025" y="3695701"/>
              <a:ext cx="87312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CasellaDiTesto 75"/>
            <p:cNvSpPr txBox="1"/>
            <p:nvPr/>
          </p:nvSpPr>
          <p:spPr>
            <a:xfrm>
              <a:off x="1150938" y="3343276"/>
              <a:ext cx="620712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op1!</a:t>
              </a:r>
            </a:p>
          </p:txBody>
        </p:sp>
        <p:sp>
          <p:nvSpPr>
            <p:cNvPr id="77" name="CasellaDiTesto 76"/>
            <p:cNvSpPr txBox="1"/>
            <p:nvPr/>
          </p:nvSpPr>
          <p:spPr>
            <a:xfrm>
              <a:off x="2195513" y="3352801"/>
              <a:ext cx="620712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op2!</a:t>
              </a:r>
            </a:p>
          </p:txBody>
        </p:sp>
        <p:sp>
          <p:nvSpPr>
            <p:cNvPr id="78" name="Ovale 12"/>
            <p:cNvSpPr/>
            <p:nvPr/>
          </p:nvSpPr>
          <p:spPr>
            <a:xfrm>
              <a:off x="1971675" y="4130676"/>
              <a:ext cx="144463" cy="14446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81" name="CasellaDiTesto 80"/>
            <p:cNvSpPr txBox="1"/>
            <p:nvPr/>
          </p:nvSpPr>
          <p:spPr>
            <a:xfrm>
              <a:off x="1995488" y="4167188"/>
              <a:ext cx="301625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3</a:t>
              </a:r>
            </a:p>
          </p:txBody>
        </p:sp>
        <p:sp>
          <p:nvSpPr>
            <p:cNvPr id="82" name="Figura a mano libera 81"/>
            <p:cNvSpPr/>
            <p:nvPr/>
          </p:nvSpPr>
          <p:spPr>
            <a:xfrm>
              <a:off x="1036638" y="3751263"/>
              <a:ext cx="936625" cy="463550"/>
            </a:xfrm>
            <a:custGeom>
              <a:avLst/>
              <a:gdLst>
                <a:gd name="connsiteX0" fmla="*/ 0 w 937549"/>
                <a:gd name="connsiteY0" fmla="*/ 0 h 462987"/>
                <a:gd name="connsiteX1" fmla="*/ 266218 w 937549"/>
                <a:gd name="connsiteY1" fmla="*/ 243068 h 462987"/>
                <a:gd name="connsiteX2" fmla="*/ 937549 w 937549"/>
                <a:gd name="connsiteY2" fmla="*/ 462987 h 46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7549" h="462987">
                  <a:moveTo>
                    <a:pt x="0" y="0"/>
                  </a:moveTo>
                  <a:cubicBezTo>
                    <a:pt x="54980" y="82952"/>
                    <a:pt x="109960" y="165904"/>
                    <a:pt x="266218" y="243068"/>
                  </a:cubicBezTo>
                  <a:cubicBezTo>
                    <a:pt x="422476" y="320233"/>
                    <a:pt x="680012" y="391610"/>
                    <a:pt x="937549" y="462987"/>
                  </a:cubicBezTo>
                </a:path>
              </a:pathLst>
            </a:cu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83" name="Figura a mano libera 82"/>
            <p:cNvSpPr/>
            <p:nvPr/>
          </p:nvSpPr>
          <p:spPr>
            <a:xfrm>
              <a:off x="2124075" y="3786188"/>
              <a:ext cx="903288" cy="428625"/>
            </a:xfrm>
            <a:custGeom>
              <a:avLst/>
              <a:gdLst>
                <a:gd name="connsiteX0" fmla="*/ 0 w 902826"/>
                <a:gd name="connsiteY0" fmla="*/ 416688 h 428263"/>
                <a:gd name="connsiteX1" fmla="*/ 416689 w 902826"/>
                <a:gd name="connsiteY1" fmla="*/ 358815 h 428263"/>
                <a:gd name="connsiteX2" fmla="*/ 902826 w 902826"/>
                <a:gd name="connsiteY2" fmla="*/ 0 h 42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2826" h="428263">
                  <a:moveTo>
                    <a:pt x="0" y="416688"/>
                  </a:moveTo>
                  <a:cubicBezTo>
                    <a:pt x="133109" y="422475"/>
                    <a:pt x="266218" y="428263"/>
                    <a:pt x="416689" y="358815"/>
                  </a:cubicBezTo>
                  <a:cubicBezTo>
                    <a:pt x="567160" y="289367"/>
                    <a:pt x="734993" y="144683"/>
                    <a:pt x="902826" y="0"/>
                  </a:cubicBezTo>
                </a:path>
              </a:pathLst>
            </a:cu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84" name="CasellaDiTesto 83"/>
            <p:cNvSpPr txBox="1"/>
            <p:nvPr/>
          </p:nvSpPr>
          <p:spPr>
            <a:xfrm>
              <a:off x="1023938" y="4062413"/>
              <a:ext cx="620712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op2!</a:t>
              </a:r>
            </a:p>
          </p:txBody>
        </p:sp>
        <p:sp>
          <p:nvSpPr>
            <p:cNvPr id="85" name="CasellaDiTesto 84"/>
            <p:cNvSpPr txBox="1"/>
            <p:nvPr/>
          </p:nvSpPr>
          <p:spPr>
            <a:xfrm>
              <a:off x="2465388" y="4062413"/>
              <a:ext cx="620712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op1!</a:t>
              </a:r>
            </a:p>
          </p:txBody>
        </p:sp>
      </p:grpSp>
      <p:sp>
        <p:nvSpPr>
          <p:cNvPr id="121" name="Ovale 120"/>
          <p:cNvSpPr/>
          <p:nvPr/>
        </p:nvSpPr>
        <p:spPr>
          <a:xfrm>
            <a:off x="4805026" y="5485326"/>
            <a:ext cx="144462" cy="1428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b="0">
              <a:solidFill>
                <a:prstClr val="black"/>
              </a:solidFill>
            </a:endParaRPr>
          </a:p>
        </p:txBody>
      </p:sp>
      <p:sp>
        <p:nvSpPr>
          <p:cNvPr id="122" name="Ovale 12"/>
          <p:cNvSpPr/>
          <p:nvPr/>
        </p:nvSpPr>
        <p:spPr>
          <a:xfrm>
            <a:off x="6522244" y="5484938"/>
            <a:ext cx="144463" cy="1444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b="0">
              <a:solidFill>
                <a:prstClr val="black"/>
              </a:solidFill>
            </a:endParaRPr>
          </a:p>
        </p:txBody>
      </p:sp>
      <p:cxnSp>
        <p:nvCxnSpPr>
          <p:cNvPr id="123" name="Connettore 2 122"/>
          <p:cNvCxnSpPr>
            <a:endCxn id="121" idx="2"/>
          </p:cNvCxnSpPr>
          <p:nvPr/>
        </p:nvCxnSpPr>
        <p:spPr>
          <a:xfrm flipV="1">
            <a:off x="4608176" y="5556764"/>
            <a:ext cx="196850" cy="7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4" name="CasellaDiTesto 123"/>
          <p:cNvSpPr txBox="1"/>
          <p:nvPr/>
        </p:nvSpPr>
        <p:spPr>
          <a:xfrm>
            <a:off x="4715932" y="5584647"/>
            <a:ext cx="3016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dirty="0">
                <a:solidFill>
                  <a:prstClr val="black"/>
                </a:solidFill>
                <a:latin typeface="Calibri"/>
                <a:cs typeface="+mn-cs"/>
              </a:rPr>
              <a:t>0</a:t>
            </a:r>
          </a:p>
        </p:txBody>
      </p:sp>
      <p:sp>
        <p:nvSpPr>
          <p:cNvPr id="126" name="CasellaDiTesto 125"/>
          <p:cNvSpPr txBox="1"/>
          <p:nvPr/>
        </p:nvSpPr>
        <p:spPr>
          <a:xfrm>
            <a:off x="6443662" y="5614582"/>
            <a:ext cx="3016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dirty="0">
                <a:solidFill>
                  <a:prstClr val="black"/>
                </a:solidFill>
                <a:latin typeface="Calibri"/>
                <a:cs typeface="+mn-cs"/>
              </a:rPr>
              <a:t>1</a:t>
            </a:r>
          </a:p>
        </p:txBody>
      </p:sp>
      <p:sp>
        <p:nvSpPr>
          <p:cNvPr id="127" name="Ovale 12"/>
          <p:cNvSpPr/>
          <p:nvPr/>
        </p:nvSpPr>
        <p:spPr>
          <a:xfrm>
            <a:off x="8639690" y="5466664"/>
            <a:ext cx="144463" cy="1428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b="0">
              <a:solidFill>
                <a:prstClr val="black"/>
              </a:solidFill>
            </a:endParaRPr>
          </a:p>
        </p:txBody>
      </p:sp>
      <p:sp>
        <p:nvSpPr>
          <p:cNvPr id="128" name="CasellaDiTesto 127"/>
          <p:cNvSpPr txBox="1"/>
          <p:nvPr/>
        </p:nvSpPr>
        <p:spPr>
          <a:xfrm>
            <a:off x="8537418" y="5607087"/>
            <a:ext cx="3032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dirty="0">
                <a:solidFill>
                  <a:prstClr val="black"/>
                </a:solidFill>
                <a:latin typeface="Calibri"/>
                <a:cs typeface="+mn-cs"/>
              </a:rPr>
              <a:t>2</a:t>
            </a:r>
          </a:p>
        </p:txBody>
      </p:sp>
      <p:cxnSp>
        <p:nvCxnSpPr>
          <p:cNvPr id="129" name="Connettore 2 128"/>
          <p:cNvCxnSpPr>
            <a:stCxn id="121" idx="6"/>
            <a:endCxn id="122" idx="2"/>
          </p:cNvCxnSpPr>
          <p:nvPr/>
        </p:nvCxnSpPr>
        <p:spPr>
          <a:xfrm>
            <a:off x="4949488" y="5556764"/>
            <a:ext cx="1572756" cy="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Connettore 2 130"/>
          <p:cNvCxnSpPr>
            <a:stCxn id="122" idx="6"/>
            <a:endCxn id="127" idx="2"/>
          </p:cNvCxnSpPr>
          <p:nvPr/>
        </p:nvCxnSpPr>
        <p:spPr>
          <a:xfrm flipV="1">
            <a:off x="6666707" y="5538102"/>
            <a:ext cx="1972983" cy="19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2" name="CasellaDiTesto 131"/>
          <p:cNvSpPr txBox="1"/>
          <p:nvPr/>
        </p:nvSpPr>
        <p:spPr>
          <a:xfrm>
            <a:off x="4892144" y="5210062"/>
            <a:ext cx="158408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p1</a:t>
            </a:r>
            <a:r>
              <a:rPr lang="it-IT" b="0" dirty="0" smtClean="0">
                <a:solidFill>
                  <a:prstClr val="black"/>
                </a:solidFill>
                <a:latin typeface="Calibri"/>
                <a:cs typeface="+mn-cs"/>
              </a:rPr>
              <a:t>.op1(m1).</a:t>
            </a: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p2</a:t>
            </a: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3" name="CasellaDiTesto 132"/>
          <p:cNvSpPr txBox="1"/>
          <p:nvPr/>
        </p:nvSpPr>
        <p:spPr>
          <a:xfrm>
            <a:off x="6596259" y="5180138"/>
            <a:ext cx="2323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p1</a:t>
            </a:r>
            <a:r>
              <a:rPr lang="it-IT" b="0" dirty="0" smtClean="0">
                <a:solidFill>
                  <a:prstClr val="black"/>
                </a:solidFill>
                <a:latin typeface="Calibri"/>
                <a:cs typeface="+mn-cs"/>
              </a:rPr>
              <a:t>.m4::op2(m3).</a:t>
            </a: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p2</a:t>
            </a: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4" name="CasellaDiTesto 133"/>
          <p:cNvSpPr txBox="1"/>
          <p:nvPr/>
        </p:nvSpPr>
        <p:spPr>
          <a:xfrm>
            <a:off x="1508531" y="4586182"/>
            <a:ext cx="3072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CHOREOGRAPHY    BPMN2</a:t>
            </a: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452" y="4879834"/>
            <a:ext cx="3057341" cy="134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CasellaDiTesto 134"/>
          <p:cNvSpPr txBox="1"/>
          <p:nvPr/>
        </p:nvSpPr>
        <p:spPr>
          <a:xfrm>
            <a:off x="5619351" y="4733008"/>
            <a:ext cx="2522338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CHOREOGRAPHY   LTS</a:t>
            </a: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Arrotonda angolo diagonale rettangolo 2"/>
          <p:cNvSpPr/>
          <p:nvPr/>
        </p:nvSpPr>
        <p:spPr bwMode="auto">
          <a:xfrm>
            <a:off x="1058133" y="4586182"/>
            <a:ext cx="7809642" cy="1637336"/>
          </a:xfrm>
          <a:prstGeom prst="round2Diag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0" name="Picture 2" descr="C:\Users\Marco A\AppData\Local\Microsoft\Windows\Temporary Internet Files\Content.IE5\TA4SGU9W\MC90034629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0" y="798864"/>
            <a:ext cx="375514" cy="37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54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à coins arrondis 20"/>
          <p:cNvSpPr/>
          <p:nvPr/>
        </p:nvSpPr>
        <p:spPr bwMode="auto">
          <a:xfrm>
            <a:off x="299760" y="2668575"/>
            <a:ext cx="2706781" cy="1712740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kern="0" dirty="0">
                <a:solidFill>
                  <a:prstClr val="black"/>
                </a:solidFill>
                <a:latin typeface="Calibri"/>
              </a:rPr>
              <a:t>p1</a:t>
            </a:r>
            <a:r>
              <a:rPr lang="fr-FR" sz="2800" b="0" kern="0" dirty="0">
                <a:solidFill>
                  <a:prstClr val="black"/>
                </a:solidFill>
                <a:latin typeface="Calibri"/>
              </a:rPr>
              <a:t>:S1</a:t>
            </a:r>
            <a:endParaRPr lang="fr-FR" sz="2800" b="0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173038" y="152400"/>
            <a:ext cx="8775700" cy="4191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Undesired interactions</a:t>
            </a:r>
            <a:endParaRPr lang="it-IT" sz="2800" b="0" dirty="0"/>
          </a:p>
        </p:txBody>
      </p:sp>
      <p:sp>
        <p:nvSpPr>
          <p:cNvPr id="125" name="Rectangle à coins arrondis 20"/>
          <p:cNvSpPr/>
          <p:nvPr/>
        </p:nvSpPr>
        <p:spPr bwMode="auto">
          <a:xfrm>
            <a:off x="6158211" y="2668575"/>
            <a:ext cx="2710413" cy="1712736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kern="0" dirty="0" smtClean="0">
                <a:solidFill>
                  <a:prstClr val="black"/>
                </a:solidFill>
                <a:latin typeface="Calibri"/>
              </a:rPr>
              <a:t>p2</a:t>
            </a:r>
            <a:r>
              <a:rPr lang="fr-FR" sz="2800" b="0" kern="0" dirty="0" smtClean="0">
                <a:solidFill>
                  <a:prstClr val="black"/>
                </a:solidFill>
                <a:latin typeface="Calibri"/>
              </a:rPr>
              <a:t>:S2</a:t>
            </a:r>
            <a:endParaRPr lang="fr-FR" sz="2800" b="0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63" name="Connettore 1 62"/>
          <p:cNvCxnSpPr>
            <a:stCxn id="105" idx="3"/>
            <a:endCxn id="125" idx="1"/>
          </p:cNvCxnSpPr>
          <p:nvPr/>
        </p:nvCxnSpPr>
        <p:spPr>
          <a:xfrm flipV="1">
            <a:off x="3006541" y="3524943"/>
            <a:ext cx="3151670" cy="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testo 1"/>
          <p:cNvSpPr txBox="1">
            <a:spLocks/>
          </p:cNvSpPr>
          <p:nvPr/>
        </p:nvSpPr>
        <p:spPr bwMode="auto">
          <a:xfrm>
            <a:off x="284163" y="750889"/>
            <a:ext cx="8583612" cy="149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lang="fr-FR" sz="2800" b="1" kern="1200" dirty="0">
                <a:solidFill>
                  <a:srgbClr val="4D4D4D"/>
                </a:solidFill>
                <a:latin typeface="Arial" charset="0"/>
                <a:ea typeface="+mn-ea"/>
                <a:cs typeface="Arial" charset="0"/>
              </a:defRPr>
            </a:lvl1pPr>
            <a:lvl2pPr marL="379413" indent="-37782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993366"/>
              </a:buClr>
              <a:buSzPct val="120000"/>
              <a:buFont typeface="Webdings" pitchFamily="18" charset="2"/>
              <a:buChar char="4"/>
              <a:defRPr lang="fr-FR" sz="2400" b="1" kern="1200" dirty="0">
                <a:solidFill>
                  <a:srgbClr val="001864"/>
                </a:solidFill>
                <a:latin typeface="Arial" charset="0"/>
                <a:ea typeface="+mn-ea"/>
                <a:cs typeface="Arial" charset="0"/>
              </a:defRPr>
            </a:lvl2pPr>
            <a:lvl3pPr marL="671513" indent="-2905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993366"/>
              </a:buClr>
              <a:buSzPct val="90000"/>
              <a:buFont typeface="Webdings" pitchFamily="18" charset="2"/>
              <a:buChar char="4"/>
              <a:defRPr lang="fr-FR" sz="2000" b="1" kern="1200" dirty="0">
                <a:solidFill>
                  <a:srgbClr val="4D4D4D"/>
                </a:solidFill>
                <a:latin typeface="Arial" charset="0"/>
                <a:ea typeface="+mn-ea"/>
                <a:cs typeface="Arial" charset="0"/>
              </a:defRPr>
            </a:lvl3pPr>
            <a:lvl4pPr marL="95091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lang="fr-FR" b="1" kern="1200" dirty="0">
                <a:solidFill>
                  <a:srgbClr val="4D4D4D"/>
                </a:solidFill>
                <a:latin typeface="Arial" charset="0"/>
                <a:ea typeface="+mn-ea"/>
                <a:cs typeface="Arial" charset="0"/>
              </a:defRPr>
            </a:lvl4pPr>
            <a:lvl5pPr marL="1243013" indent="-290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7777"/>
              </a:buClr>
              <a:buSzPct val="45000"/>
              <a:buFont typeface="Wingdings" pitchFamily="2" charset="2"/>
              <a:buChar char="l"/>
              <a:defRPr lang="fr-FR" sz="1600" b="1" kern="1200" dirty="0">
                <a:solidFill>
                  <a:srgbClr val="4D4D4D"/>
                </a:solidFill>
                <a:latin typeface="Arial" charset="0"/>
                <a:ea typeface="+mn-ea"/>
                <a:cs typeface="Arial" charset="0"/>
              </a:defRPr>
            </a:lvl5pPr>
            <a:lvl6pPr marL="1700213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DBFD4"/>
              </a:buClr>
              <a:buSzPct val="45000"/>
              <a:buFont typeface="Wingdings" pitchFamily="2" charset="2"/>
              <a:buChar char="l"/>
              <a:defRPr sz="1400">
                <a:solidFill>
                  <a:srgbClr val="336699"/>
                </a:solidFill>
                <a:latin typeface="+mn-lt"/>
                <a:cs typeface="+mn-cs"/>
              </a:defRPr>
            </a:lvl6pPr>
            <a:lvl7pPr marL="2157413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DBFD4"/>
              </a:buClr>
              <a:buSzPct val="45000"/>
              <a:buFont typeface="Wingdings" pitchFamily="2" charset="2"/>
              <a:buChar char="l"/>
              <a:defRPr sz="1400">
                <a:solidFill>
                  <a:srgbClr val="336699"/>
                </a:solidFill>
                <a:latin typeface="+mn-lt"/>
                <a:cs typeface="+mn-cs"/>
              </a:defRPr>
            </a:lvl7pPr>
            <a:lvl8pPr marL="2614613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DBFD4"/>
              </a:buClr>
              <a:buSzPct val="45000"/>
              <a:buFont typeface="Wingdings" pitchFamily="2" charset="2"/>
              <a:buChar char="l"/>
              <a:defRPr sz="1400">
                <a:solidFill>
                  <a:srgbClr val="336699"/>
                </a:solidFill>
                <a:latin typeface="+mn-lt"/>
                <a:cs typeface="+mn-cs"/>
              </a:defRPr>
            </a:lvl8pPr>
            <a:lvl9pPr marL="3071813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DBFD4"/>
              </a:buClr>
              <a:buSzPct val="45000"/>
              <a:buFont typeface="Wingdings" pitchFamily="2" charset="2"/>
              <a:buChar char="l"/>
              <a:defRPr sz="1400">
                <a:solidFill>
                  <a:srgbClr val="336699"/>
                </a:solidFill>
                <a:latin typeface="+mn-lt"/>
                <a:cs typeface="+mn-cs"/>
              </a:defRPr>
            </a:lvl9pPr>
          </a:lstStyle>
          <a:p>
            <a:r>
              <a:rPr lang="en-US" sz="2000" i="1" dirty="0" smtClean="0"/>
              <a:t>	Undesired interactions</a:t>
            </a:r>
            <a:r>
              <a:rPr lang="en-US" sz="2000" dirty="0" smtClean="0"/>
              <a:t> are </a:t>
            </a:r>
            <a:r>
              <a:rPr lang="en-US" sz="2000" dirty="0"/>
              <a:t>those </a:t>
            </a:r>
            <a:r>
              <a:rPr lang="en-US" sz="2000" dirty="0" smtClean="0"/>
              <a:t>interactions that </a:t>
            </a:r>
            <a:r>
              <a:rPr lang="en-US" sz="2000" dirty="0"/>
              <a:t>do not belong to the set of interactions </a:t>
            </a:r>
            <a:r>
              <a:rPr lang="en-US" sz="2000" dirty="0" smtClean="0"/>
              <a:t>modeled </a:t>
            </a:r>
            <a:r>
              <a:rPr lang="en-US" sz="2000" dirty="0"/>
              <a:t>by </a:t>
            </a:r>
            <a:r>
              <a:rPr lang="en-US" sz="2000" dirty="0" smtClean="0"/>
              <a:t>the given choreography and </a:t>
            </a:r>
            <a:r>
              <a:rPr lang="en-US" sz="2000" dirty="0"/>
              <a:t>that can happen by letting </a:t>
            </a:r>
            <a:r>
              <a:rPr lang="en-US" sz="2000" dirty="0" smtClean="0"/>
              <a:t>the discovered services to collaborate in </a:t>
            </a:r>
            <a:r>
              <a:rPr lang="en-US" sz="2000" dirty="0"/>
              <a:t>an uncontrolled </a:t>
            </a:r>
            <a:r>
              <a:rPr lang="en-US" sz="2000" dirty="0" smtClean="0"/>
              <a:t>way</a:t>
            </a:r>
            <a:endParaRPr lang="it-IT" sz="20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5924867" y="2284491"/>
            <a:ext cx="3116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PROVIDER</a:t>
            </a:r>
            <a:r>
              <a:rPr lang="en-US" b="0" dirty="0" smtClean="0">
                <a:solidFill>
                  <a:prstClr val="black"/>
                </a:solidFill>
                <a:latin typeface="Calibri"/>
                <a:cs typeface="+mn-cs"/>
              </a:rPr>
              <a:t> (playing </a:t>
            </a:r>
            <a:r>
              <a:rPr lang="en-US" b="0" dirty="0">
                <a:solidFill>
                  <a:prstClr val="black"/>
                </a:solidFill>
                <a:latin typeface="Calibri"/>
                <a:cs typeface="+mn-cs"/>
              </a:rPr>
              <a:t>the role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p2</a:t>
            </a:r>
            <a:r>
              <a:rPr lang="en-US" b="0" dirty="0" smtClean="0">
                <a:solidFill>
                  <a:prstClr val="black"/>
                </a:solidFill>
                <a:latin typeface="Calibri"/>
                <a:cs typeface="+mn-cs"/>
              </a:rPr>
              <a:t>)</a:t>
            </a:r>
            <a:endParaRPr lang="en-US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257503" y="2299242"/>
            <a:ext cx="323793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CONSUMER</a:t>
            </a:r>
            <a:r>
              <a:rPr lang="en-US" b="0" dirty="0" smtClean="0">
                <a:solidFill>
                  <a:prstClr val="black"/>
                </a:solidFill>
                <a:latin typeface="Calibri"/>
                <a:cs typeface="+mn-cs"/>
              </a:rPr>
              <a:t> (playing </a:t>
            </a:r>
            <a:r>
              <a:rPr lang="en-US" b="0" dirty="0">
                <a:solidFill>
                  <a:prstClr val="black"/>
                </a:solidFill>
                <a:latin typeface="Calibri"/>
                <a:cs typeface="+mn-cs"/>
              </a:rPr>
              <a:t>the role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p1</a:t>
            </a:r>
            <a:r>
              <a:rPr lang="en-US" b="0" dirty="0" smtClean="0">
                <a:solidFill>
                  <a:prstClr val="black"/>
                </a:solidFill>
                <a:latin typeface="Calibri"/>
                <a:cs typeface="+mn-cs"/>
              </a:rPr>
              <a:t>)</a:t>
            </a:r>
            <a:endParaRPr lang="en-US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299062" y="3184335"/>
            <a:ext cx="2565400" cy="1196975"/>
            <a:chOff x="2109788" y="1955800"/>
            <a:chExt cx="2565400" cy="1196975"/>
          </a:xfrm>
        </p:grpSpPr>
        <p:sp>
          <p:nvSpPr>
            <p:cNvPr id="101" name="Ovale 100"/>
            <p:cNvSpPr/>
            <p:nvPr/>
          </p:nvSpPr>
          <p:spPr>
            <a:xfrm>
              <a:off x="2308225" y="2254250"/>
              <a:ext cx="144463" cy="1444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102" name="Ovale 12"/>
            <p:cNvSpPr/>
            <p:nvPr/>
          </p:nvSpPr>
          <p:spPr>
            <a:xfrm>
              <a:off x="3316288" y="2236788"/>
              <a:ext cx="144462" cy="14287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cxnSp>
          <p:nvCxnSpPr>
            <p:cNvPr id="103" name="Connettore 2 102"/>
            <p:cNvCxnSpPr/>
            <p:nvPr/>
          </p:nvCxnSpPr>
          <p:spPr>
            <a:xfrm flipV="1">
              <a:off x="2109788" y="2325688"/>
              <a:ext cx="198437" cy="95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CasellaDiTesto 103"/>
            <p:cNvSpPr txBox="1"/>
            <p:nvPr/>
          </p:nvSpPr>
          <p:spPr>
            <a:xfrm>
              <a:off x="2155825" y="2308225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0</a:t>
              </a:r>
            </a:p>
          </p:txBody>
        </p:sp>
        <p:sp>
          <p:nvSpPr>
            <p:cNvPr id="106" name="CasellaDiTesto 105"/>
            <p:cNvSpPr txBox="1"/>
            <p:nvPr/>
          </p:nvSpPr>
          <p:spPr>
            <a:xfrm>
              <a:off x="3338513" y="2271713"/>
              <a:ext cx="301625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1</a:t>
              </a:r>
            </a:p>
          </p:txBody>
        </p:sp>
        <p:sp>
          <p:nvSpPr>
            <p:cNvPr id="107" name="Ovale 12"/>
            <p:cNvSpPr/>
            <p:nvPr/>
          </p:nvSpPr>
          <p:spPr>
            <a:xfrm>
              <a:off x="4351338" y="2254250"/>
              <a:ext cx="144462" cy="1444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108" name="CasellaDiTesto 107"/>
            <p:cNvSpPr txBox="1"/>
            <p:nvPr/>
          </p:nvSpPr>
          <p:spPr>
            <a:xfrm>
              <a:off x="4373563" y="2290763"/>
              <a:ext cx="301625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2</a:t>
              </a:r>
            </a:p>
          </p:txBody>
        </p:sp>
        <p:cxnSp>
          <p:nvCxnSpPr>
            <p:cNvPr id="109" name="Connettore 2 108"/>
            <p:cNvCxnSpPr>
              <a:endCxn id="102" idx="2"/>
            </p:cNvCxnSpPr>
            <p:nvPr/>
          </p:nvCxnSpPr>
          <p:spPr>
            <a:xfrm>
              <a:off x="2443163" y="2308225"/>
              <a:ext cx="873125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Connettore 2 109"/>
            <p:cNvCxnSpPr/>
            <p:nvPr/>
          </p:nvCxnSpPr>
          <p:spPr>
            <a:xfrm>
              <a:off x="3478213" y="2308225"/>
              <a:ext cx="873125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CasellaDiTesto 110"/>
            <p:cNvSpPr txBox="1"/>
            <p:nvPr/>
          </p:nvSpPr>
          <p:spPr>
            <a:xfrm>
              <a:off x="2524125" y="1955800"/>
              <a:ext cx="652463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+mn-cs"/>
                </a:rPr>
                <a:t>op1?</a:t>
              </a:r>
            </a:p>
          </p:txBody>
        </p:sp>
        <p:sp>
          <p:nvSpPr>
            <p:cNvPr id="112" name="CasellaDiTesto 111"/>
            <p:cNvSpPr txBox="1"/>
            <p:nvPr/>
          </p:nvSpPr>
          <p:spPr>
            <a:xfrm>
              <a:off x="3568700" y="1965325"/>
              <a:ext cx="652463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+mn-cs"/>
                </a:rPr>
                <a:t>op2?</a:t>
              </a:r>
            </a:p>
          </p:txBody>
        </p:sp>
        <p:sp>
          <p:nvSpPr>
            <p:cNvPr id="113" name="Ovale 12"/>
            <p:cNvSpPr/>
            <p:nvPr/>
          </p:nvSpPr>
          <p:spPr>
            <a:xfrm>
              <a:off x="3343275" y="2747963"/>
              <a:ext cx="144463" cy="14446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114" name="CasellaDiTesto 113"/>
            <p:cNvSpPr txBox="1"/>
            <p:nvPr/>
          </p:nvSpPr>
          <p:spPr>
            <a:xfrm>
              <a:off x="3365500" y="2784475"/>
              <a:ext cx="301625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3</a:t>
              </a:r>
            </a:p>
          </p:txBody>
        </p:sp>
        <p:sp>
          <p:nvSpPr>
            <p:cNvPr id="115" name="Figura a mano libera 114"/>
            <p:cNvSpPr/>
            <p:nvPr/>
          </p:nvSpPr>
          <p:spPr>
            <a:xfrm>
              <a:off x="2406650" y="2368550"/>
              <a:ext cx="938213" cy="463550"/>
            </a:xfrm>
            <a:custGeom>
              <a:avLst/>
              <a:gdLst>
                <a:gd name="connsiteX0" fmla="*/ 0 w 937549"/>
                <a:gd name="connsiteY0" fmla="*/ 0 h 462987"/>
                <a:gd name="connsiteX1" fmla="*/ 266218 w 937549"/>
                <a:gd name="connsiteY1" fmla="*/ 243068 h 462987"/>
                <a:gd name="connsiteX2" fmla="*/ 937549 w 937549"/>
                <a:gd name="connsiteY2" fmla="*/ 462987 h 46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7549" h="462987">
                  <a:moveTo>
                    <a:pt x="0" y="0"/>
                  </a:moveTo>
                  <a:cubicBezTo>
                    <a:pt x="54980" y="82952"/>
                    <a:pt x="109960" y="165904"/>
                    <a:pt x="266218" y="243068"/>
                  </a:cubicBezTo>
                  <a:cubicBezTo>
                    <a:pt x="422476" y="320233"/>
                    <a:pt x="680012" y="391610"/>
                    <a:pt x="937549" y="462987"/>
                  </a:cubicBezTo>
                </a:path>
              </a:pathLst>
            </a:custGeom>
            <a:ln w="28575"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117" name="Figura a mano libera 116"/>
            <p:cNvSpPr/>
            <p:nvPr/>
          </p:nvSpPr>
          <p:spPr>
            <a:xfrm>
              <a:off x="3495675" y="2403475"/>
              <a:ext cx="901700" cy="428625"/>
            </a:xfrm>
            <a:custGeom>
              <a:avLst/>
              <a:gdLst>
                <a:gd name="connsiteX0" fmla="*/ 0 w 902826"/>
                <a:gd name="connsiteY0" fmla="*/ 416688 h 428263"/>
                <a:gd name="connsiteX1" fmla="*/ 416689 w 902826"/>
                <a:gd name="connsiteY1" fmla="*/ 358815 h 428263"/>
                <a:gd name="connsiteX2" fmla="*/ 902826 w 902826"/>
                <a:gd name="connsiteY2" fmla="*/ 0 h 42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2826" h="428263">
                  <a:moveTo>
                    <a:pt x="0" y="416688"/>
                  </a:moveTo>
                  <a:cubicBezTo>
                    <a:pt x="133109" y="422475"/>
                    <a:pt x="266218" y="428263"/>
                    <a:pt x="416689" y="358815"/>
                  </a:cubicBezTo>
                  <a:cubicBezTo>
                    <a:pt x="567160" y="289367"/>
                    <a:pt x="734993" y="144683"/>
                    <a:pt x="902826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118" name="CasellaDiTesto 117"/>
            <p:cNvSpPr txBox="1"/>
            <p:nvPr/>
          </p:nvSpPr>
          <p:spPr>
            <a:xfrm>
              <a:off x="2371725" y="2676525"/>
              <a:ext cx="652463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schemeClr val="tx1"/>
                  </a:solidFill>
                  <a:latin typeface="Calibri"/>
                  <a:cs typeface="+mn-cs"/>
                </a:rPr>
                <a:t>op2?</a:t>
              </a:r>
            </a:p>
          </p:txBody>
        </p:sp>
        <p:sp>
          <p:nvSpPr>
            <p:cNvPr id="119" name="CasellaDiTesto 118"/>
            <p:cNvSpPr txBox="1"/>
            <p:nvPr/>
          </p:nvSpPr>
          <p:spPr>
            <a:xfrm>
              <a:off x="3811588" y="2676525"/>
              <a:ext cx="652462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schemeClr val="tx1"/>
                  </a:solidFill>
                  <a:latin typeface="Calibri"/>
                  <a:cs typeface="+mn-cs"/>
                </a:rPr>
                <a:t>op1?</a:t>
              </a: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416483" y="3255708"/>
            <a:ext cx="2565400" cy="1192213"/>
            <a:chOff x="2011363" y="3108325"/>
            <a:chExt cx="2565400" cy="1192213"/>
          </a:xfrm>
        </p:grpSpPr>
        <p:sp>
          <p:nvSpPr>
            <p:cNvPr id="79" name="Ovale 78"/>
            <p:cNvSpPr/>
            <p:nvPr/>
          </p:nvSpPr>
          <p:spPr>
            <a:xfrm>
              <a:off x="2209800" y="3406775"/>
              <a:ext cx="142875" cy="14287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80" name="Ovale 12"/>
            <p:cNvSpPr/>
            <p:nvPr/>
          </p:nvSpPr>
          <p:spPr>
            <a:xfrm>
              <a:off x="3217863" y="3387725"/>
              <a:ext cx="142875" cy="1444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cxnSp>
          <p:nvCxnSpPr>
            <p:cNvPr id="87" name="Connettore 2 86"/>
            <p:cNvCxnSpPr/>
            <p:nvPr/>
          </p:nvCxnSpPr>
          <p:spPr>
            <a:xfrm flipV="1">
              <a:off x="2011363" y="3478213"/>
              <a:ext cx="198437" cy="79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CasellaDiTesto 87"/>
            <p:cNvSpPr txBox="1"/>
            <p:nvPr/>
          </p:nvSpPr>
          <p:spPr>
            <a:xfrm>
              <a:off x="2055813" y="3460750"/>
              <a:ext cx="301625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0</a:t>
              </a:r>
            </a:p>
          </p:txBody>
        </p:sp>
        <p:sp>
          <p:nvSpPr>
            <p:cNvPr id="91" name="CasellaDiTesto 90"/>
            <p:cNvSpPr txBox="1"/>
            <p:nvPr/>
          </p:nvSpPr>
          <p:spPr>
            <a:xfrm>
              <a:off x="3240088" y="3424238"/>
              <a:ext cx="301625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1</a:t>
              </a:r>
            </a:p>
          </p:txBody>
        </p:sp>
        <p:sp>
          <p:nvSpPr>
            <p:cNvPr id="116" name="Ovale 12"/>
            <p:cNvSpPr/>
            <p:nvPr/>
          </p:nvSpPr>
          <p:spPr>
            <a:xfrm>
              <a:off x="4252913" y="3406775"/>
              <a:ext cx="142875" cy="14287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120" name="CasellaDiTesto 119"/>
            <p:cNvSpPr txBox="1"/>
            <p:nvPr/>
          </p:nvSpPr>
          <p:spPr>
            <a:xfrm>
              <a:off x="4275138" y="3441700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2</a:t>
              </a:r>
            </a:p>
          </p:txBody>
        </p:sp>
        <p:cxnSp>
          <p:nvCxnSpPr>
            <p:cNvPr id="121" name="Connettore 2 120"/>
            <p:cNvCxnSpPr>
              <a:endCxn id="80" idx="2"/>
            </p:cNvCxnSpPr>
            <p:nvPr/>
          </p:nvCxnSpPr>
          <p:spPr>
            <a:xfrm>
              <a:off x="2344738" y="3460750"/>
              <a:ext cx="873125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Connettore 2 121"/>
            <p:cNvCxnSpPr/>
            <p:nvPr/>
          </p:nvCxnSpPr>
          <p:spPr>
            <a:xfrm>
              <a:off x="3379788" y="3460750"/>
              <a:ext cx="873125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CasellaDiTesto 122"/>
            <p:cNvSpPr txBox="1"/>
            <p:nvPr/>
          </p:nvSpPr>
          <p:spPr>
            <a:xfrm>
              <a:off x="2425700" y="3108325"/>
              <a:ext cx="620713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+mn-cs"/>
                </a:rPr>
                <a:t>op1!</a:t>
              </a:r>
            </a:p>
          </p:txBody>
        </p:sp>
        <p:sp>
          <p:nvSpPr>
            <p:cNvPr id="124" name="CasellaDiTesto 123"/>
            <p:cNvSpPr txBox="1"/>
            <p:nvPr/>
          </p:nvSpPr>
          <p:spPr>
            <a:xfrm>
              <a:off x="3470275" y="3117850"/>
              <a:ext cx="620713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+mn-cs"/>
                </a:rPr>
                <a:t>op2!</a:t>
              </a:r>
            </a:p>
          </p:txBody>
        </p:sp>
        <p:sp>
          <p:nvSpPr>
            <p:cNvPr id="126" name="Ovale 12"/>
            <p:cNvSpPr/>
            <p:nvPr/>
          </p:nvSpPr>
          <p:spPr>
            <a:xfrm>
              <a:off x="3246438" y="3895725"/>
              <a:ext cx="144462" cy="1444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127" name="CasellaDiTesto 126"/>
            <p:cNvSpPr txBox="1"/>
            <p:nvPr/>
          </p:nvSpPr>
          <p:spPr>
            <a:xfrm>
              <a:off x="3270250" y="3932238"/>
              <a:ext cx="301625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3</a:t>
              </a:r>
            </a:p>
          </p:txBody>
        </p:sp>
        <p:sp>
          <p:nvSpPr>
            <p:cNvPr id="128" name="Figura a mano libera 127"/>
            <p:cNvSpPr/>
            <p:nvPr/>
          </p:nvSpPr>
          <p:spPr>
            <a:xfrm>
              <a:off x="2311400" y="3516313"/>
              <a:ext cx="936625" cy="463550"/>
            </a:xfrm>
            <a:custGeom>
              <a:avLst/>
              <a:gdLst>
                <a:gd name="connsiteX0" fmla="*/ 0 w 937549"/>
                <a:gd name="connsiteY0" fmla="*/ 0 h 462987"/>
                <a:gd name="connsiteX1" fmla="*/ 266218 w 937549"/>
                <a:gd name="connsiteY1" fmla="*/ 243068 h 462987"/>
                <a:gd name="connsiteX2" fmla="*/ 937549 w 937549"/>
                <a:gd name="connsiteY2" fmla="*/ 462987 h 46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7549" h="462987">
                  <a:moveTo>
                    <a:pt x="0" y="0"/>
                  </a:moveTo>
                  <a:cubicBezTo>
                    <a:pt x="54980" y="82952"/>
                    <a:pt x="109960" y="165904"/>
                    <a:pt x="266218" y="243068"/>
                  </a:cubicBezTo>
                  <a:cubicBezTo>
                    <a:pt x="422476" y="320233"/>
                    <a:pt x="680012" y="391610"/>
                    <a:pt x="937549" y="462987"/>
                  </a:cubicBezTo>
                </a:path>
              </a:pathLst>
            </a:custGeom>
            <a:ln w="28575"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129" name="Figura a mano libera 128"/>
            <p:cNvSpPr/>
            <p:nvPr/>
          </p:nvSpPr>
          <p:spPr>
            <a:xfrm>
              <a:off x="3398838" y="3551238"/>
              <a:ext cx="903287" cy="428625"/>
            </a:xfrm>
            <a:custGeom>
              <a:avLst/>
              <a:gdLst>
                <a:gd name="connsiteX0" fmla="*/ 0 w 902826"/>
                <a:gd name="connsiteY0" fmla="*/ 416688 h 428263"/>
                <a:gd name="connsiteX1" fmla="*/ 416689 w 902826"/>
                <a:gd name="connsiteY1" fmla="*/ 358815 h 428263"/>
                <a:gd name="connsiteX2" fmla="*/ 902826 w 902826"/>
                <a:gd name="connsiteY2" fmla="*/ 0 h 42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2826" h="428263">
                  <a:moveTo>
                    <a:pt x="0" y="416688"/>
                  </a:moveTo>
                  <a:cubicBezTo>
                    <a:pt x="133109" y="422475"/>
                    <a:pt x="266218" y="428263"/>
                    <a:pt x="416689" y="358815"/>
                  </a:cubicBezTo>
                  <a:cubicBezTo>
                    <a:pt x="567160" y="289367"/>
                    <a:pt x="734993" y="144683"/>
                    <a:pt x="902826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130" name="CasellaDiTesto 129"/>
            <p:cNvSpPr txBox="1"/>
            <p:nvPr/>
          </p:nvSpPr>
          <p:spPr>
            <a:xfrm>
              <a:off x="2298700" y="3827463"/>
              <a:ext cx="620713" cy="369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schemeClr val="tx1"/>
                  </a:solidFill>
                  <a:latin typeface="Calibri"/>
                  <a:cs typeface="+mn-cs"/>
                </a:rPr>
                <a:t>op2!</a:t>
              </a:r>
            </a:p>
          </p:txBody>
        </p:sp>
        <p:sp>
          <p:nvSpPr>
            <p:cNvPr id="131" name="CasellaDiTesto 130"/>
            <p:cNvSpPr txBox="1"/>
            <p:nvPr/>
          </p:nvSpPr>
          <p:spPr>
            <a:xfrm>
              <a:off x="3740150" y="3827463"/>
              <a:ext cx="620713" cy="369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schemeClr val="tx1"/>
                  </a:solidFill>
                  <a:latin typeface="Calibri"/>
                  <a:cs typeface="+mn-cs"/>
                </a:rPr>
                <a:t>op1!</a:t>
              </a:r>
            </a:p>
          </p:txBody>
        </p:sp>
      </p:grpSp>
      <p:sp>
        <p:nvSpPr>
          <p:cNvPr id="132" name="Ovale 131"/>
          <p:cNvSpPr/>
          <p:nvPr/>
        </p:nvSpPr>
        <p:spPr>
          <a:xfrm>
            <a:off x="4805026" y="5485326"/>
            <a:ext cx="144462" cy="1428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b="0">
              <a:solidFill>
                <a:prstClr val="black"/>
              </a:solidFill>
            </a:endParaRPr>
          </a:p>
        </p:txBody>
      </p:sp>
      <p:sp>
        <p:nvSpPr>
          <p:cNvPr id="133" name="Ovale 12"/>
          <p:cNvSpPr/>
          <p:nvPr/>
        </p:nvSpPr>
        <p:spPr>
          <a:xfrm>
            <a:off x="6522244" y="5484938"/>
            <a:ext cx="144463" cy="1444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b="0">
              <a:solidFill>
                <a:prstClr val="black"/>
              </a:solidFill>
            </a:endParaRPr>
          </a:p>
        </p:txBody>
      </p:sp>
      <p:cxnSp>
        <p:nvCxnSpPr>
          <p:cNvPr id="134" name="Connettore 2 133"/>
          <p:cNvCxnSpPr>
            <a:endCxn id="132" idx="2"/>
          </p:cNvCxnSpPr>
          <p:nvPr/>
        </p:nvCxnSpPr>
        <p:spPr>
          <a:xfrm flipV="1">
            <a:off x="4608176" y="5556764"/>
            <a:ext cx="196850" cy="7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5" name="CasellaDiTesto 134"/>
          <p:cNvSpPr txBox="1"/>
          <p:nvPr/>
        </p:nvSpPr>
        <p:spPr>
          <a:xfrm>
            <a:off x="4715932" y="5584647"/>
            <a:ext cx="3016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dirty="0">
                <a:solidFill>
                  <a:prstClr val="black"/>
                </a:solidFill>
                <a:latin typeface="Calibri"/>
                <a:cs typeface="+mn-cs"/>
              </a:rPr>
              <a:t>0</a:t>
            </a:r>
          </a:p>
        </p:txBody>
      </p:sp>
      <p:sp>
        <p:nvSpPr>
          <p:cNvPr id="136" name="CasellaDiTesto 135"/>
          <p:cNvSpPr txBox="1"/>
          <p:nvPr/>
        </p:nvSpPr>
        <p:spPr>
          <a:xfrm>
            <a:off x="6443662" y="5614582"/>
            <a:ext cx="3016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dirty="0">
                <a:solidFill>
                  <a:prstClr val="black"/>
                </a:solidFill>
                <a:latin typeface="Calibri"/>
                <a:cs typeface="+mn-cs"/>
              </a:rPr>
              <a:t>1</a:t>
            </a:r>
          </a:p>
        </p:txBody>
      </p:sp>
      <p:sp>
        <p:nvSpPr>
          <p:cNvPr id="137" name="Ovale 12"/>
          <p:cNvSpPr/>
          <p:nvPr/>
        </p:nvSpPr>
        <p:spPr>
          <a:xfrm>
            <a:off x="8639690" y="5466664"/>
            <a:ext cx="144463" cy="1428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b="0">
              <a:solidFill>
                <a:prstClr val="black"/>
              </a:solidFill>
            </a:endParaRPr>
          </a:p>
        </p:txBody>
      </p:sp>
      <p:sp>
        <p:nvSpPr>
          <p:cNvPr id="138" name="CasellaDiTesto 137"/>
          <p:cNvSpPr txBox="1"/>
          <p:nvPr/>
        </p:nvSpPr>
        <p:spPr>
          <a:xfrm>
            <a:off x="8537418" y="5607087"/>
            <a:ext cx="3032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dirty="0">
                <a:solidFill>
                  <a:prstClr val="black"/>
                </a:solidFill>
                <a:latin typeface="Calibri"/>
                <a:cs typeface="+mn-cs"/>
              </a:rPr>
              <a:t>2</a:t>
            </a:r>
          </a:p>
        </p:txBody>
      </p:sp>
      <p:cxnSp>
        <p:nvCxnSpPr>
          <p:cNvPr id="139" name="Connettore 2 138"/>
          <p:cNvCxnSpPr>
            <a:stCxn id="132" idx="6"/>
            <a:endCxn id="133" idx="2"/>
          </p:cNvCxnSpPr>
          <p:nvPr/>
        </p:nvCxnSpPr>
        <p:spPr>
          <a:xfrm>
            <a:off x="4949488" y="5556764"/>
            <a:ext cx="1572756" cy="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Connettore 2 139"/>
          <p:cNvCxnSpPr>
            <a:stCxn id="133" idx="6"/>
            <a:endCxn id="137" idx="2"/>
          </p:cNvCxnSpPr>
          <p:nvPr/>
        </p:nvCxnSpPr>
        <p:spPr>
          <a:xfrm flipV="1">
            <a:off x="6666707" y="5538102"/>
            <a:ext cx="1972983" cy="19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1" name="CasellaDiTesto 140"/>
          <p:cNvSpPr txBox="1"/>
          <p:nvPr/>
        </p:nvSpPr>
        <p:spPr>
          <a:xfrm>
            <a:off x="4892144" y="5210062"/>
            <a:ext cx="158408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p1</a:t>
            </a:r>
            <a:r>
              <a:rPr lang="it-IT" b="0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  <a:r>
              <a:rPr lang="it-IT" dirty="0" smtClean="0">
                <a:solidFill>
                  <a:srgbClr val="00CC66"/>
                </a:solidFill>
                <a:latin typeface="Calibri"/>
                <a:cs typeface="+mn-cs"/>
              </a:rPr>
              <a:t>op1</a:t>
            </a:r>
            <a:r>
              <a:rPr lang="it-IT" b="0" dirty="0" smtClean="0">
                <a:solidFill>
                  <a:prstClr val="black"/>
                </a:solidFill>
                <a:latin typeface="Calibri"/>
                <a:cs typeface="+mn-cs"/>
              </a:rPr>
              <a:t>(m1).</a:t>
            </a: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p2</a:t>
            </a: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2" name="CasellaDiTesto 141"/>
          <p:cNvSpPr txBox="1"/>
          <p:nvPr/>
        </p:nvSpPr>
        <p:spPr>
          <a:xfrm>
            <a:off x="6596259" y="5180138"/>
            <a:ext cx="2323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p1</a:t>
            </a:r>
            <a:r>
              <a:rPr lang="it-IT" b="0" dirty="0" smtClean="0">
                <a:solidFill>
                  <a:prstClr val="black"/>
                </a:solidFill>
                <a:latin typeface="Calibri"/>
                <a:cs typeface="+mn-cs"/>
              </a:rPr>
              <a:t>.m4::</a:t>
            </a:r>
            <a:r>
              <a:rPr lang="it-IT" dirty="0" smtClean="0">
                <a:solidFill>
                  <a:srgbClr val="00CC66"/>
                </a:solidFill>
                <a:latin typeface="Calibri"/>
                <a:cs typeface="+mn-cs"/>
              </a:rPr>
              <a:t>op2</a:t>
            </a:r>
            <a:r>
              <a:rPr lang="it-IT" b="0" dirty="0" smtClean="0">
                <a:solidFill>
                  <a:prstClr val="black"/>
                </a:solidFill>
                <a:latin typeface="Calibri"/>
                <a:cs typeface="+mn-cs"/>
              </a:rPr>
              <a:t>(m3).</a:t>
            </a: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p2</a:t>
            </a: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3" name="CasellaDiTesto 142"/>
          <p:cNvSpPr txBox="1"/>
          <p:nvPr/>
        </p:nvSpPr>
        <p:spPr>
          <a:xfrm>
            <a:off x="1508531" y="4586182"/>
            <a:ext cx="3072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CHOREOGRAPHY    BPMN2</a:t>
            </a: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452" y="4879834"/>
            <a:ext cx="3057341" cy="134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CasellaDiTesto 144"/>
          <p:cNvSpPr txBox="1"/>
          <p:nvPr/>
        </p:nvSpPr>
        <p:spPr>
          <a:xfrm>
            <a:off x="5619351" y="4733008"/>
            <a:ext cx="2522338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CHOREOGRAPHY   LTS</a:t>
            </a: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" name="Arrotonda angolo diagonale rettangolo 58"/>
          <p:cNvSpPr/>
          <p:nvPr/>
        </p:nvSpPr>
        <p:spPr bwMode="auto">
          <a:xfrm>
            <a:off x="1058133" y="4586182"/>
            <a:ext cx="7809642" cy="1637336"/>
          </a:xfrm>
          <a:prstGeom prst="round2Diag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5193840" y="5567744"/>
            <a:ext cx="54854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00CC66"/>
                </a:solidFill>
                <a:latin typeface="Calibri"/>
                <a:cs typeface="+mn-cs"/>
              </a:rPr>
              <a:t>op1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7336513" y="5556482"/>
            <a:ext cx="585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00CC66"/>
                </a:solidFill>
                <a:latin typeface="Calibri"/>
                <a:cs typeface="+mn-cs"/>
              </a:rPr>
              <a:t>op2</a:t>
            </a:r>
          </a:p>
        </p:txBody>
      </p:sp>
      <p:pic>
        <p:nvPicPr>
          <p:cNvPr id="62" name="Picture 2" descr="C:\Users\Marco A\AppData\Local\Microsoft\Windows\Temporary Internet Files\Content.IE5\TA4SGU9W\MC90034629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0" y="798864"/>
            <a:ext cx="375514" cy="37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7980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à coins arrondis 20"/>
          <p:cNvSpPr/>
          <p:nvPr/>
        </p:nvSpPr>
        <p:spPr bwMode="auto">
          <a:xfrm>
            <a:off x="299760" y="2668575"/>
            <a:ext cx="2706781" cy="1712740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kern="0" dirty="0">
                <a:solidFill>
                  <a:prstClr val="black"/>
                </a:solidFill>
                <a:latin typeface="Calibri"/>
              </a:rPr>
              <a:t>p1</a:t>
            </a:r>
            <a:r>
              <a:rPr lang="fr-FR" sz="2800" b="0" kern="0" dirty="0">
                <a:solidFill>
                  <a:prstClr val="black"/>
                </a:solidFill>
                <a:latin typeface="Calibri"/>
              </a:rPr>
              <a:t>:S1</a:t>
            </a:r>
            <a:endParaRPr lang="fr-FR" sz="2800" b="0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173038" y="152400"/>
            <a:ext cx="8775700" cy="4191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Undesired interactions</a:t>
            </a:r>
            <a:endParaRPr lang="it-IT" sz="2800" b="0" dirty="0"/>
          </a:p>
        </p:txBody>
      </p:sp>
      <p:sp>
        <p:nvSpPr>
          <p:cNvPr id="125" name="Rectangle à coins arrondis 20"/>
          <p:cNvSpPr/>
          <p:nvPr/>
        </p:nvSpPr>
        <p:spPr bwMode="auto">
          <a:xfrm>
            <a:off x="6158211" y="2668575"/>
            <a:ext cx="2710413" cy="1712736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kern="0" dirty="0" smtClean="0">
                <a:solidFill>
                  <a:prstClr val="black"/>
                </a:solidFill>
                <a:latin typeface="Calibri"/>
              </a:rPr>
              <a:t>p2</a:t>
            </a:r>
            <a:r>
              <a:rPr lang="fr-FR" sz="2800" b="0" kern="0" dirty="0" smtClean="0">
                <a:solidFill>
                  <a:prstClr val="black"/>
                </a:solidFill>
                <a:latin typeface="Calibri"/>
              </a:rPr>
              <a:t>:S2</a:t>
            </a:r>
            <a:endParaRPr lang="fr-FR" sz="2800" b="0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63" name="Connettore 1 62"/>
          <p:cNvCxnSpPr>
            <a:stCxn id="105" idx="3"/>
            <a:endCxn id="125" idx="1"/>
          </p:cNvCxnSpPr>
          <p:nvPr/>
        </p:nvCxnSpPr>
        <p:spPr>
          <a:xfrm flipV="1">
            <a:off x="3006541" y="3524943"/>
            <a:ext cx="3151670" cy="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testo 1"/>
          <p:cNvSpPr txBox="1">
            <a:spLocks/>
          </p:cNvSpPr>
          <p:nvPr/>
        </p:nvSpPr>
        <p:spPr bwMode="auto">
          <a:xfrm>
            <a:off x="284163" y="750889"/>
            <a:ext cx="8583612" cy="149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lang="fr-FR" sz="2800" b="1" kern="1200" dirty="0">
                <a:solidFill>
                  <a:srgbClr val="4D4D4D"/>
                </a:solidFill>
                <a:latin typeface="Arial" charset="0"/>
                <a:ea typeface="+mn-ea"/>
                <a:cs typeface="Arial" charset="0"/>
              </a:defRPr>
            </a:lvl1pPr>
            <a:lvl2pPr marL="379413" indent="-37782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993366"/>
              </a:buClr>
              <a:buSzPct val="120000"/>
              <a:buFont typeface="Webdings" pitchFamily="18" charset="2"/>
              <a:buChar char="4"/>
              <a:defRPr lang="fr-FR" sz="2400" b="1" kern="1200" dirty="0">
                <a:solidFill>
                  <a:srgbClr val="001864"/>
                </a:solidFill>
                <a:latin typeface="Arial" charset="0"/>
                <a:ea typeface="+mn-ea"/>
                <a:cs typeface="Arial" charset="0"/>
              </a:defRPr>
            </a:lvl2pPr>
            <a:lvl3pPr marL="671513" indent="-2905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993366"/>
              </a:buClr>
              <a:buSzPct val="90000"/>
              <a:buFont typeface="Webdings" pitchFamily="18" charset="2"/>
              <a:buChar char="4"/>
              <a:defRPr lang="fr-FR" sz="2000" b="1" kern="1200" dirty="0">
                <a:solidFill>
                  <a:srgbClr val="4D4D4D"/>
                </a:solidFill>
                <a:latin typeface="Arial" charset="0"/>
                <a:ea typeface="+mn-ea"/>
                <a:cs typeface="Arial" charset="0"/>
              </a:defRPr>
            </a:lvl3pPr>
            <a:lvl4pPr marL="95091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lang="fr-FR" b="1" kern="1200" dirty="0">
                <a:solidFill>
                  <a:srgbClr val="4D4D4D"/>
                </a:solidFill>
                <a:latin typeface="Arial" charset="0"/>
                <a:ea typeface="+mn-ea"/>
                <a:cs typeface="Arial" charset="0"/>
              </a:defRPr>
            </a:lvl4pPr>
            <a:lvl5pPr marL="1243013" indent="-290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7777"/>
              </a:buClr>
              <a:buSzPct val="45000"/>
              <a:buFont typeface="Wingdings" pitchFamily="2" charset="2"/>
              <a:buChar char="l"/>
              <a:defRPr lang="fr-FR" sz="1600" b="1" kern="1200" dirty="0">
                <a:solidFill>
                  <a:srgbClr val="4D4D4D"/>
                </a:solidFill>
                <a:latin typeface="Arial" charset="0"/>
                <a:ea typeface="+mn-ea"/>
                <a:cs typeface="Arial" charset="0"/>
              </a:defRPr>
            </a:lvl5pPr>
            <a:lvl6pPr marL="1700213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DBFD4"/>
              </a:buClr>
              <a:buSzPct val="45000"/>
              <a:buFont typeface="Wingdings" pitchFamily="2" charset="2"/>
              <a:buChar char="l"/>
              <a:defRPr sz="1400">
                <a:solidFill>
                  <a:srgbClr val="336699"/>
                </a:solidFill>
                <a:latin typeface="+mn-lt"/>
                <a:cs typeface="+mn-cs"/>
              </a:defRPr>
            </a:lvl6pPr>
            <a:lvl7pPr marL="2157413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DBFD4"/>
              </a:buClr>
              <a:buSzPct val="45000"/>
              <a:buFont typeface="Wingdings" pitchFamily="2" charset="2"/>
              <a:buChar char="l"/>
              <a:defRPr sz="1400">
                <a:solidFill>
                  <a:srgbClr val="336699"/>
                </a:solidFill>
                <a:latin typeface="+mn-lt"/>
                <a:cs typeface="+mn-cs"/>
              </a:defRPr>
            </a:lvl7pPr>
            <a:lvl8pPr marL="2614613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DBFD4"/>
              </a:buClr>
              <a:buSzPct val="45000"/>
              <a:buFont typeface="Wingdings" pitchFamily="2" charset="2"/>
              <a:buChar char="l"/>
              <a:defRPr sz="1400">
                <a:solidFill>
                  <a:srgbClr val="336699"/>
                </a:solidFill>
                <a:latin typeface="+mn-lt"/>
                <a:cs typeface="+mn-cs"/>
              </a:defRPr>
            </a:lvl8pPr>
            <a:lvl9pPr marL="3071813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DBFD4"/>
              </a:buClr>
              <a:buSzPct val="45000"/>
              <a:buFont typeface="Wingdings" pitchFamily="2" charset="2"/>
              <a:buChar char="l"/>
              <a:defRPr sz="1400">
                <a:solidFill>
                  <a:srgbClr val="336699"/>
                </a:solidFill>
                <a:latin typeface="+mn-lt"/>
                <a:cs typeface="+mn-cs"/>
              </a:defRPr>
            </a:lvl9pPr>
          </a:lstStyle>
          <a:p>
            <a:r>
              <a:rPr lang="en-US" sz="2000" i="1" dirty="0" smtClean="0"/>
              <a:t>	Undesired interactions</a:t>
            </a:r>
            <a:r>
              <a:rPr lang="en-US" sz="2000" dirty="0" smtClean="0"/>
              <a:t> are </a:t>
            </a:r>
            <a:r>
              <a:rPr lang="en-US" sz="2000" dirty="0"/>
              <a:t>those </a:t>
            </a:r>
            <a:r>
              <a:rPr lang="en-US" sz="2000" dirty="0" smtClean="0"/>
              <a:t>interactions that </a:t>
            </a:r>
            <a:r>
              <a:rPr lang="en-US" sz="2000" dirty="0"/>
              <a:t>do not belong to the set of interactions </a:t>
            </a:r>
            <a:r>
              <a:rPr lang="en-US" sz="2000" dirty="0" smtClean="0"/>
              <a:t>modeled </a:t>
            </a:r>
            <a:r>
              <a:rPr lang="en-US" sz="2000" dirty="0"/>
              <a:t>by </a:t>
            </a:r>
            <a:r>
              <a:rPr lang="en-US" sz="2000" dirty="0" smtClean="0"/>
              <a:t>the given choreography and </a:t>
            </a:r>
            <a:r>
              <a:rPr lang="en-US" sz="2000" dirty="0"/>
              <a:t>that can happen by letting </a:t>
            </a:r>
            <a:r>
              <a:rPr lang="en-US" sz="2000" dirty="0" smtClean="0"/>
              <a:t>the discovered services to collaborate in </a:t>
            </a:r>
            <a:r>
              <a:rPr lang="en-US" sz="2000" dirty="0"/>
              <a:t>an uncontrolled </a:t>
            </a:r>
            <a:r>
              <a:rPr lang="en-US" sz="2000" dirty="0" smtClean="0"/>
              <a:t>way</a:t>
            </a:r>
            <a:endParaRPr lang="it-IT" sz="20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5924867" y="2284491"/>
            <a:ext cx="3116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PROVIDER</a:t>
            </a:r>
            <a:r>
              <a:rPr lang="en-US" b="0" dirty="0" smtClean="0">
                <a:solidFill>
                  <a:prstClr val="black"/>
                </a:solidFill>
                <a:latin typeface="Calibri"/>
                <a:cs typeface="+mn-cs"/>
              </a:rPr>
              <a:t> (playing </a:t>
            </a:r>
            <a:r>
              <a:rPr lang="en-US" b="0" dirty="0">
                <a:solidFill>
                  <a:prstClr val="black"/>
                </a:solidFill>
                <a:latin typeface="Calibri"/>
                <a:cs typeface="+mn-cs"/>
              </a:rPr>
              <a:t>the role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p2</a:t>
            </a:r>
            <a:r>
              <a:rPr lang="en-US" b="0" dirty="0" smtClean="0">
                <a:solidFill>
                  <a:prstClr val="black"/>
                </a:solidFill>
                <a:latin typeface="Calibri"/>
                <a:cs typeface="+mn-cs"/>
              </a:rPr>
              <a:t>)</a:t>
            </a:r>
            <a:endParaRPr lang="en-US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257503" y="2299242"/>
            <a:ext cx="323793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CONSUMER</a:t>
            </a:r>
            <a:r>
              <a:rPr lang="en-US" b="0" dirty="0" smtClean="0">
                <a:solidFill>
                  <a:prstClr val="black"/>
                </a:solidFill>
                <a:latin typeface="Calibri"/>
                <a:cs typeface="+mn-cs"/>
              </a:rPr>
              <a:t> (playing </a:t>
            </a:r>
            <a:r>
              <a:rPr lang="en-US" b="0" dirty="0">
                <a:solidFill>
                  <a:prstClr val="black"/>
                </a:solidFill>
                <a:latin typeface="Calibri"/>
                <a:cs typeface="+mn-cs"/>
              </a:rPr>
              <a:t>the role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p1</a:t>
            </a:r>
            <a:r>
              <a:rPr lang="en-US" b="0" dirty="0" smtClean="0">
                <a:solidFill>
                  <a:prstClr val="black"/>
                </a:solidFill>
                <a:latin typeface="Calibri"/>
                <a:cs typeface="+mn-cs"/>
              </a:rPr>
              <a:t>)</a:t>
            </a:r>
            <a:endParaRPr lang="en-US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299062" y="3184335"/>
            <a:ext cx="2565400" cy="1196975"/>
            <a:chOff x="2109788" y="1955800"/>
            <a:chExt cx="2565400" cy="1196975"/>
          </a:xfrm>
        </p:grpSpPr>
        <p:sp>
          <p:nvSpPr>
            <p:cNvPr id="101" name="Ovale 100"/>
            <p:cNvSpPr/>
            <p:nvPr/>
          </p:nvSpPr>
          <p:spPr>
            <a:xfrm>
              <a:off x="2308225" y="2254250"/>
              <a:ext cx="144463" cy="1444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102" name="Ovale 12"/>
            <p:cNvSpPr/>
            <p:nvPr/>
          </p:nvSpPr>
          <p:spPr>
            <a:xfrm>
              <a:off x="3316288" y="2236788"/>
              <a:ext cx="144462" cy="14287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cxnSp>
          <p:nvCxnSpPr>
            <p:cNvPr id="103" name="Connettore 2 102"/>
            <p:cNvCxnSpPr/>
            <p:nvPr/>
          </p:nvCxnSpPr>
          <p:spPr>
            <a:xfrm flipV="1">
              <a:off x="2109788" y="2325688"/>
              <a:ext cx="198437" cy="95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CasellaDiTesto 103"/>
            <p:cNvSpPr txBox="1"/>
            <p:nvPr/>
          </p:nvSpPr>
          <p:spPr>
            <a:xfrm>
              <a:off x="2155825" y="2308225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0</a:t>
              </a:r>
            </a:p>
          </p:txBody>
        </p:sp>
        <p:sp>
          <p:nvSpPr>
            <p:cNvPr id="106" name="CasellaDiTesto 105"/>
            <p:cNvSpPr txBox="1"/>
            <p:nvPr/>
          </p:nvSpPr>
          <p:spPr>
            <a:xfrm>
              <a:off x="3338513" y="2271713"/>
              <a:ext cx="301625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1</a:t>
              </a:r>
            </a:p>
          </p:txBody>
        </p:sp>
        <p:sp>
          <p:nvSpPr>
            <p:cNvPr id="107" name="Ovale 12"/>
            <p:cNvSpPr/>
            <p:nvPr/>
          </p:nvSpPr>
          <p:spPr>
            <a:xfrm>
              <a:off x="4351338" y="2254250"/>
              <a:ext cx="144462" cy="1444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108" name="CasellaDiTesto 107"/>
            <p:cNvSpPr txBox="1"/>
            <p:nvPr/>
          </p:nvSpPr>
          <p:spPr>
            <a:xfrm>
              <a:off x="4373563" y="2290763"/>
              <a:ext cx="301625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2</a:t>
              </a:r>
            </a:p>
          </p:txBody>
        </p:sp>
        <p:cxnSp>
          <p:nvCxnSpPr>
            <p:cNvPr id="109" name="Connettore 2 108"/>
            <p:cNvCxnSpPr>
              <a:endCxn id="102" idx="2"/>
            </p:cNvCxnSpPr>
            <p:nvPr/>
          </p:nvCxnSpPr>
          <p:spPr>
            <a:xfrm>
              <a:off x="2443163" y="2308225"/>
              <a:ext cx="873125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Connettore 2 109"/>
            <p:cNvCxnSpPr/>
            <p:nvPr/>
          </p:nvCxnSpPr>
          <p:spPr>
            <a:xfrm>
              <a:off x="3478213" y="2308225"/>
              <a:ext cx="873125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CasellaDiTesto 110"/>
            <p:cNvSpPr txBox="1"/>
            <p:nvPr/>
          </p:nvSpPr>
          <p:spPr>
            <a:xfrm>
              <a:off x="2524125" y="1955800"/>
              <a:ext cx="652463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+mn-cs"/>
                </a:rPr>
                <a:t>op1?</a:t>
              </a:r>
            </a:p>
          </p:txBody>
        </p:sp>
        <p:sp>
          <p:nvSpPr>
            <p:cNvPr id="112" name="CasellaDiTesto 111"/>
            <p:cNvSpPr txBox="1"/>
            <p:nvPr/>
          </p:nvSpPr>
          <p:spPr>
            <a:xfrm>
              <a:off x="3568700" y="1965325"/>
              <a:ext cx="652463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+mn-cs"/>
                </a:rPr>
                <a:t>op2?</a:t>
              </a:r>
            </a:p>
          </p:txBody>
        </p:sp>
        <p:sp>
          <p:nvSpPr>
            <p:cNvPr id="113" name="Ovale 12"/>
            <p:cNvSpPr/>
            <p:nvPr/>
          </p:nvSpPr>
          <p:spPr>
            <a:xfrm>
              <a:off x="3343275" y="2747963"/>
              <a:ext cx="144463" cy="14446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114" name="CasellaDiTesto 113"/>
            <p:cNvSpPr txBox="1"/>
            <p:nvPr/>
          </p:nvSpPr>
          <p:spPr>
            <a:xfrm>
              <a:off x="3365500" y="2784475"/>
              <a:ext cx="301625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3</a:t>
              </a:r>
            </a:p>
          </p:txBody>
        </p:sp>
        <p:sp>
          <p:nvSpPr>
            <p:cNvPr id="115" name="Figura a mano libera 114"/>
            <p:cNvSpPr/>
            <p:nvPr/>
          </p:nvSpPr>
          <p:spPr>
            <a:xfrm>
              <a:off x="2406650" y="2368550"/>
              <a:ext cx="938213" cy="463550"/>
            </a:xfrm>
            <a:custGeom>
              <a:avLst/>
              <a:gdLst>
                <a:gd name="connsiteX0" fmla="*/ 0 w 937549"/>
                <a:gd name="connsiteY0" fmla="*/ 0 h 462987"/>
                <a:gd name="connsiteX1" fmla="*/ 266218 w 937549"/>
                <a:gd name="connsiteY1" fmla="*/ 243068 h 462987"/>
                <a:gd name="connsiteX2" fmla="*/ 937549 w 937549"/>
                <a:gd name="connsiteY2" fmla="*/ 462987 h 46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7549" h="462987">
                  <a:moveTo>
                    <a:pt x="0" y="0"/>
                  </a:moveTo>
                  <a:cubicBezTo>
                    <a:pt x="54980" y="82952"/>
                    <a:pt x="109960" y="165904"/>
                    <a:pt x="266218" y="243068"/>
                  </a:cubicBezTo>
                  <a:cubicBezTo>
                    <a:pt x="422476" y="320233"/>
                    <a:pt x="680012" y="391610"/>
                    <a:pt x="937549" y="462987"/>
                  </a:cubicBezTo>
                </a:path>
              </a:pathLst>
            </a:cu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117" name="Figura a mano libera 116"/>
            <p:cNvSpPr/>
            <p:nvPr/>
          </p:nvSpPr>
          <p:spPr>
            <a:xfrm>
              <a:off x="3495675" y="2403475"/>
              <a:ext cx="901700" cy="428625"/>
            </a:xfrm>
            <a:custGeom>
              <a:avLst/>
              <a:gdLst>
                <a:gd name="connsiteX0" fmla="*/ 0 w 902826"/>
                <a:gd name="connsiteY0" fmla="*/ 416688 h 428263"/>
                <a:gd name="connsiteX1" fmla="*/ 416689 w 902826"/>
                <a:gd name="connsiteY1" fmla="*/ 358815 h 428263"/>
                <a:gd name="connsiteX2" fmla="*/ 902826 w 902826"/>
                <a:gd name="connsiteY2" fmla="*/ 0 h 42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2826" h="428263">
                  <a:moveTo>
                    <a:pt x="0" y="416688"/>
                  </a:moveTo>
                  <a:cubicBezTo>
                    <a:pt x="133109" y="422475"/>
                    <a:pt x="266218" y="428263"/>
                    <a:pt x="416689" y="358815"/>
                  </a:cubicBezTo>
                  <a:cubicBezTo>
                    <a:pt x="567160" y="289367"/>
                    <a:pt x="734993" y="144683"/>
                    <a:pt x="902826" y="0"/>
                  </a:cubicBezTo>
                </a:path>
              </a:pathLst>
            </a:cu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118" name="CasellaDiTesto 117"/>
            <p:cNvSpPr txBox="1"/>
            <p:nvPr/>
          </p:nvSpPr>
          <p:spPr>
            <a:xfrm>
              <a:off x="2371725" y="2676525"/>
              <a:ext cx="652463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srgbClr val="FF0000"/>
                  </a:solidFill>
                  <a:latin typeface="Calibri"/>
                  <a:cs typeface="+mn-cs"/>
                </a:rPr>
                <a:t>op2?</a:t>
              </a:r>
            </a:p>
          </p:txBody>
        </p:sp>
        <p:sp>
          <p:nvSpPr>
            <p:cNvPr id="119" name="CasellaDiTesto 118"/>
            <p:cNvSpPr txBox="1"/>
            <p:nvPr/>
          </p:nvSpPr>
          <p:spPr>
            <a:xfrm>
              <a:off x="3811588" y="2676525"/>
              <a:ext cx="652462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srgbClr val="FF0000"/>
                  </a:solidFill>
                  <a:latin typeface="Calibri"/>
                  <a:cs typeface="+mn-cs"/>
                </a:rPr>
                <a:t>op1?</a:t>
              </a: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416483" y="3255708"/>
            <a:ext cx="2565400" cy="1192213"/>
            <a:chOff x="2011363" y="3108325"/>
            <a:chExt cx="2565400" cy="1192213"/>
          </a:xfrm>
        </p:grpSpPr>
        <p:sp>
          <p:nvSpPr>
            <p:cNvPr id="79" name="Ovale 78"/>
            <p:cNvSpPr/>
            <p:nvPr/>
          </p:nvSpPr>
          <p:spPr>
            <a:xfrm>
              <a:off x="2209800" y="3406775"/>
              <a:ext cx="142875" cy="14287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80" name="Ovale 12"/>
            <p:cNvSpPr/>
            <p:nvPr/>
          </p:nvSpPr>
          <p:spPr>
            <a:xfrm>
              <a:off x="3217863" y="3387725"/>
              <a:ext cx="142875" cy="1444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cxnSp>
          <p:nvCxnSpPr>
            <p:cNvPr id="87" name="Connettore 2 86"/>
            <p:cNvCxnSpPr/>
            <p:nvPr/>
          </p:nvCxnSpPr>
          <p:spPr>
            <a:xfrm flipV="1">
              <a:off x="2011363" y="3478213"/>
              <a:ext cx="198437" cy="79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CasellaDiTesto 87"/>
            <p:cNvSpPr txBox="1"/>
            <p:nvPr/>
          </p:nvSpPr>
          <p:spPr>
            <a:xfrm>
              <a:off x="2055813" y="3460750"/>
              <a:ext cx="301625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0</a:t>
              </a:r>
            </a:p>
          </p:txBody>
        </p:sp>
        <p:sp>
          <p:nvSpPr>
            <p:cNvPr id="91" name="CasellaDiTesto 90"/>
            <p:cNvSpPr txBox="1"/>
            <p:nvPr/>
          </p:nvSpPr>
          <p:spPr>
            <a:xfrm>
              <a:off x="3240088" y="3424238"/>
              <a:ext cx="301625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1</a:t>
              </a:r>
            </a:p>
          </p:txBody>
        </p:sp>
        <p:sp>
          <p:nvSpPr>
            <p:cNvPr id="116" name="Ovale 12"/>
            <p:cNvSpPr/>
            <p:nvPr/>
          </p:nvSpPr>
          <p:spPr>
            <a:xfrm>
              <a:off x="4252913" y="3406775"/>
              <a:ext cx="142875" cy="14287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120" name="CasellaDiTesto 119"/>
            <p:cNvSpPr txBox="1"/>
            <p:nvPr/>
          </p:nvSpPr>
          <p:spPr>
            <a:xfrm>
              <a:off x="4275138" y="3441700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2</a:t>
              </a:r>
            </a:p>
          </p:txBody>
        </p:sp>
        <p:cxnSp>
          <p:nvCxnSpPr>
            <p:cNvPr id="121" name="Connettore 2 120"/>
            <p:cNvCxnSpPr>
              <a:endCxn id="80" idx="2"/>
            </p:cNvCxnSpPr>
            <p:nvPr/>
          </p:nvCxnSpPr>
          <p:spPr>
            <a:xfrm>
              <a:off x="2344738" y="3460750"/>
              <a:ext cx="873125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Connettore 2 121"/>
            <p:cNvCxnSpPr/>
            <p:nvPr/>
          </p:nvCxnSpPr>
          <p:spPr>
            <a:xfrm>
              <a:off x="3379788" y="3460750"/>
              <a:ext cx="873125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CasellaDiTesto 122"/>
            <p:cNvSpPr txBox="1"/>
            <p:nvPr/>
          </p:nvSpPr>
          <p:spPr>
            <a:xfrm>
              <a:off x="2425700" y="3108325"/>
              <a:ext cx="620713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+mn-cs"/>
                </a:rPr>
                <a:t>op1!</a:t>
              </a:r>
            </a:p>
          </p:txBody>
        </p:sp>
        <p:sp>
          <p:nvSpPr>
            <p:cNvPr id="124" name="CasellaDiTesto 123"/>
            <p:cNvSpPr txBox="1"/>
            <p:nvPr/>
          </p:nvSpPr>
          <p:spPr>
            <a:xfrm>
              <a:off x="3470275" y="3117850"/>
              <a:ext cx="620713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+mn-cs"/>
                </a:rPr>
                <a:t>op2!</a:t>
              </a:r>
            </a:p>
          </p:txBody>
        </p:sp>
        <p:sp>
          <p:nvSpPr>
            <p:cNvPr id="126" name="Ovale 12"/>
            <p:cNvSpPr/>
            <p:nvPr/>
          </p:nvSpPr>
          <p:spPr>
            <a:xfrm>
              <a:off x="3246438" y="3895725"/>
              <a:ext cx="144462" cy="1444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127" name="CasellaDiTesto 126"/>
            <p:cNvSpPr txBox="1"/>
            <p:nvPr/>
          </p:nvSpPr>
          <p:spPr>
            <a:xfrm>
              <a:off x="3270250" y="3932238"/>
              <a:ext cx="301625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3</a:t>
              </a:r>
            </a:p>
          </p:txBody>
        </p:sp>
        <p:sp>
          <p:nvSpPr>
            <p:cNvPr id="128" name="Figura a mano libera 127"/>
            <p:cNvSpPr/>
            <p:nvPr/>
          </p:nvSpPr>
          <p:spPr>
            <a:xfrm>
              <a:off x="2311400" y="3516313"/>
              <a:ext cx="936625" cy="463550"/>
            </a:xfrm>
            <a:custGeom>
              <a:avLst/>
              <a:gdLst>
                <a:gd name="connsiteX0" fmla="*/ 0 w 937549"/>
                <a:gd name="connsiteY0" fmla="*/ 0 h 462987"/>
                <a:gd name="connsiteX1" fmla="*/ 266218 w 937549"/>
                <a:gd name="connsiteY1" fmla="*/ 243068 h 462987"/>
                <a:gd name="connsiteX2" fmla="*/ 937549 w 937549"/>
                <a:gd name="connsiteY2" fmla="*/ 462987 h 46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7549" h="462987">
                  <a:moveTo>
                    <a:pt x="0" y="0"/>
                  </a:moveTo>
                  <a:cubicBezTo>
                    <a:pt x="54980" y="82952"/>
                    <a:pt x="109960" y="165904"/>
                    <a:pt x="266218" y="243068"/>
                  </a:cubicBezTo>
                  <a:cubicBezTo>
                    <a:pt x="422476" y="320233"/>
                    <a:pt x="680012" y="391610"/>
                    <a:pt x="937549" y="462987"/>
                  </a:cubicBezTo>
                </a:path>
              </a:pathLst>
            </a:cu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129" name="Figura a mano libera 128"/>
            <p:cNvSpPr/>
            <p:nvPr/>
          </p:nvSpPr>
          <p:spPr>
            <a:xfrm>
              <a:off x="3398838" y="3551238"/>
              <a:ext cx="903287" cy="428625"/>
            </a:xfrm>
            <a:custGeom>
              <a:avLst/>
              <a:gdLst>
                <a:gd name="connsiteX0" fmla="*/ 0 w 902826"/>
                <a:gd name="connsiteY0" fmla="*/ 416688 h 428263"/>
                <a:gd name="connsiteX1" fmla="*/ 416689 w 902826"/>
                <a:gd name="connsiteY1" fmla="*/ 358815 h 428263"/>
                <a:gd name="connsiteX2" fmla="*/ 902826 w 902826"/>
                <a:gd name="connsiteY2" fmla="*/ 0 h 42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2826" h="428263">
                  <a:moveTo>
                    <a:pt x="0" y="416688"/>
                  </a:moveTo>
                  <a:cubicBezTo>
                    <a:pt x="133109" y="422475"/>
                    <a:pt x="266218" y="428263"/>
                    <a:pt x="416689" y="358815"/>
                  </a:cubicBezTo>
                  <a:cubicBezTo>
                    <a:pt x="567160" y="289367"/>
                    <a:pt x="734993" y="144683"/>
                    <a:pt x="902826" y="0"/>
                  </a:cubicBezTo>
                </a:path>
              </a:pathLst>
            </a:cu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130" name="CasellaDiTesto 129"/>
            <p:cNvSpPr txBox="1"/>
            <p:nvPr/>
          </p:nvSpPr>
          <p:spPr>
            <a:xfrm>
              <a:off x="2298700" y="3827463"/>
              <a:ext cx="620713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srgbClr val="FF0000"/>
                  </a:solidFill>
                  <a:latin typeface="Calibri"/>
                  <a:cs typeface="+mn-cs"/>
                </a:rPr>
                <a:t>op2!</a:t>
              </a:r>
            </a:p>
          </p:txBody>
        </p:sp>
        <p:sp>
          <p:nvSpPr>
            <p:cNvPr id="131" name="CasellaDiTesto 130"/>
            <p:cNvSpPr txBox="1"/>
            <p:nvPr/>
          </p:nvSpPr>
          <p:spPr>
            <a:xfrm>
              <a:off x="3740150" y="3827463"/>
              <a:ext cx="620713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srgbClr val="FF0000"/>
                  </a:solidFill>
                  <a:latin typeface="Calibri"/>
                  <a:cs typeface="+mn-cs"/>
                </a:rPr>
                <a:t>op1!</a:t>
              </a:r>
            </a:p>
          </p:txBody>
        </p:sp>
      </p:grpSp>
      <p:sp>
        <p:nvSpPr>
          <p:cNvPr id="132" name="Ovale 131"/>
          <p:cNvSpPr/>
          <p:nvPr/>
        </p:nvSpPr>
        <p:spPr>
          <a:xfrm>
            <a:off x="4805026" y="5485326"/>
            <a:ext cx="144462" cy="1428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b="0">
              <a:solidFill>
                <a:prstClr val="black"/>
              </a:solidFill>
            </a:endParaRPr>
          </a:p>
        </p:txBody>
      </p:sp>
      <p:sp>
        <p:nvSpPr>
          <p:cNvPr id="133" name="Ovale 12"/>
          <p:cNvSpPr/>
          <p:nvPr/>
        </p:nvSpPr>
        <p:spPr>
          <a:xfrm>
            <a:off x="6522244" y="5484938"/>
            <a:ext cx="144463" cy="1444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b="0">
              <a:solidFill>
                <a:prstClr val="black"/>
              </a:solidFill>
            </a:endParaRPr>
          </a:p>
        </p:txBody>
      </p:sp>
      <p:cxnSp>
        <p:nvCxnSpPr>
          <p:cNvPr id="134" name="Connettore 2 133"/>
          <p:cNvCxnSpPr>
            <a:endCxn id="132" idx="2"/>
          </p:cNvCxnSpPr>
          <p:nvPr/>
        </p:nvCxnSpPr>
        <p:spPr>
          <a:xfrm flipV="1">
            <a:off x="4608176" y="5556764"/>
            <a:ext cx="196850" cy="7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5" name="CasellaDiTesto 134"/>
          <p:cNvSpPr txBox="1"/>
          <p:nvPr/>
        </p:nvSpPr>
        <p:spPr>
          <a:xfrm>
            <a:off x="4715932" y="5584647"/>
            <a:ext cx="3016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dirty="0">
                <a:solidFill>
                  <a:prstClr val="black"/>
                </a:solidFill>
                <a:latin typeface="Calibri"/>
                <a:cs typeface="+mn-cs"/>
              </a:rPr>
              <a:t>0</a:t>
            </a:r>
          </a:p>
        </p:txBody>
      </p:sp>
      <p:sp>
        <p:nvSpPr>
          <p:cNvPr id="136" name="CasellaDiTesto 135"/>
          <p:cNvSpPr txBox="1"/>
          <p:nvPr/>
        </p:nvSpPr>
        <p:spPr>
          <a:xfrm>
            <a:off x="6443662" y="5614582"/>
            <a:ext cx="3016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dirty="0">
                <a:solidFill>
                  <a:prstClr val="black"/>
                </a:solidFill>
                <a:latin typeface="Calibri"/>
                <a:cs typeface="+mn-cs"/>
              </a:rPr>
              <a:t>1</a:t>
            </a:r>
          </a:p>
        </p:txBody>
      </p:sp>
      <p:sp>
        <p:nvSpPr>
          <p:cNvPr id="137" name="Ovale 12"/>
          <p:cNvSpPr/>
          <p:nvPr/>
        </p:nvSpPr>
        <p:spPr>
          <a:xfrm>
            <a:off x="8639690" y="5466664"/>
            <a:ext cx="144463" cy="1428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b="0">
              <a:solidFill>
                <a:prstClr val="black"/>
              </a:solidFill>
            </a:endParaRPr>
          </a:p>
        </p:txBody>
      </p:sp>
      <p:sp>
        <p:nvSpPr>
          <p:cNvPr id="138" name="CasellaDiTesto 137"/>
          <p:cNvSpPr txBox="1"/>
          <p:nvPr/>
        </p:nvSpPr>
        <p:spPr>
          <a:xfrm>
            <a:off x="8537418" y="5607087"/>
            <a:ext cx="3032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dirty="0">
                <a:solidFill>
                  <a:prstClr val="black"/>
                </a:solidFill>
                <a:latin typeface="Calibri"/>
                <a:cs typeface="+mn-cs"/>
              </a:rPr>
              <a:t>2</a:t>
            </a:r>
          </a:p>
        </p:txBody>
      </p:sp>
      <p:cxnSp>
        <p:nvCxnSpPr>
          <p:cNvPr id="139" name="Connettore 2 138"/>
          <p:cNvCxnSpPr>
            <a:stCxn id="132" idx="6"/>
            <a:endCxn id="133" idx="2"/>
          </p:cNvCxnSpPr>
          <p:nvPr/>
        </p:nvCxnSpPr>
        <p:spPr>
          <a:xfrm>
            <a:off x="4949488" y="5556764"/>
            <a:ext cx="1572756" cy="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Connettore 2 139"/>
          <p:cNvCxnSpPr>
            <a:stCxn id="133" idx="6"/>
            <a:endCxn id="137" idx="2"/>
          </p:cNvCxnSpPr>
          <p:nvPr/>
        </p:nvCxnSpPr>
        <p:spPr>
          <a:xfrm flipV="1">
            <a:off x="6666707" y="5538102"/>
            <a:ext cx="1972983" cy="19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1" name="CasellaDiTesto 140"/>
          <p:cNvSpPr txBox="1"/>
          <p:nvPr/>
        </p:nvSpPr>
        <p:spPr>
          <a:xfrm>
            <a:off x="4892144" y="5210062"/>
            <a:ext cx="158408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  <a:latin typeface="Calibri"/>
                <a:cs typeface="+mn-cs"/>
              </a:rPr>
              <a:t>p1</a:t>
            </a:r>
            <a:r>
              <a:rPr lang="it-IT" b="0" dirty="0">
                <a:solidFill>
                  <a:schemeClr val="tx1"/>
                </a:solidFill>
                <a:latin typeface="Calibri"/>
                <a:cs typeface="+mn-cs"/>
              </a:rPr>
              <a:t>.</a:t>
            </a:r>
            <a:r>
              <a:rPr lang="it-IT" dirty="0">
                <a:solidFill>
                  <a:srgbClr val="00CC66"/>
                </a:solidFill>
                <a:latin typeface="Calibri"/>
                <a:cs typeface="+mn-cs"/>
              </a:rPr>
              <a:t>op1</a:t>
            </a:r>
            <a:r>
              <a:rPr lang="it-IT" b="0" dirty="0">
                <a:solidFill>
                  <a:schemeClr val="tx1"/>
                </a:solidFill>
                <a:latin typeface="Calibri"/>
                <a:cs typeface="+mn-cs"/>
              </a:rPr>
              <a:t>(m1</a:t>
            </a:r>
            <a:r>
              <a:rPr lang="it-IT" b="0" dirty="0" smtClean="0">
                <a:solidFill>
                  <a:schemeClr val="tx1"/>
                </a:solidFill>
                <a:latin typeface="Calibri"/>
                <a:cs typeface="+mn-cs"/>
              </a:rPr>
              <a:t>)</a:t>
            </a:r>
            <a:r>
              <a:rPr lang="it-IT" b="0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p2</a:t>
            </a: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2" name="CasellaDiTesto 141"/>
          <p:cNvSpPr txBox="1"/>
          <p:nvPr/>
        </p:nvSpPr>
        <p:spPr>
          <a:xfrm>
            <a:off x="6596259" y="5180138"/>
            <a:ext cx="2323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p1</a:t>
            </a:r>
            <a:r>
              <a:rPr lang="it-IT" b="0" dirty="0" smtClean="0">
                <a:solidFill>
                  <a:prstClr val="black"/>
                </a:solidFill>
                <a:latin typeface="Calibri"/>
                <a:cs typeface="+mn-cs"/>
              </a:rPr>
              <a:t>.m4::</a:t>
            </a:r>
            <a:r>
              <a:rPr lang="it-IT" dirty="0" smtClean="0">
                <a:solidFill>
                  <a:srgbClr val="00CC66"/>
                </a:solidFill>
                <a:latin typeface="Calibri"/>
                <a:cs typeface="+mn-cs"/>
              </a:rPr>
              <a:t>op2</a:t>
            </a:r>
            <a:r>
              <a:rPr lang="it-IT" b="0" dirty="0" smtClean="0">
                <a:solidFill>
                  <a:prstClr val="black"/>
                </a:solidFill>
                <a:latin typeface="Calibri"/>
                <a:cs typeface="+mn-cs"/>
              </a:rPr>
              <a:t>(m3).</a:t>
            </a: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p2</a:t>
            </a: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3" name="CasellaDiTesto 142"/>
          <p:cNvSpPr txBox="1"/>
          <p:nvPr/>
        </p:nvSpPr>
        <p:spPr>
          <a:xfrm>
            <a:off x="1508531" y="4586182"/>
            <a:ext cx="3072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CHOREOGRAPHY    BPMN2</a:t>
            </a: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452" y="4879834"/>
            <a:ext cx="3057341" cy="134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CasellaDiTesto 144"/>
          <p:cNvSpPr txBox="1"/>
          <p:nvPr/>
        </p:nvSpPr>
        <p:spPr>
          <a:xfrm>
            <a:off x="5619351" y="4733008"/>
            <a:ext cx="2522338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CHOREOGRAPHY   LTS</a:t>
            </a: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5193840" y="5567744"/>
            <a:ext cx="5453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rgbClr val="FF0000"/>
                </a:solidFill>
                <a:latin typeface="Calibri"/>
                <a:cs typeface="+mn-cs"/>
              </a:rPr>
              <a:t>op2</a:t>
            </a:r>
            <a:endParaRPr lang="it-IT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7336513" y="5556482"/>
            <a:ext cx="585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rgbClr val="FF0000"/>
                </a:solidFill>
                <a:latin typeface="Calibri"/>
                <a:cs typeface="+mn-cs"/>
              </a:rPr>
              <a:t>op1</a:t>
            </a:r>
            <a:endParaRPr lang="it-IT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61" name="Arrotonda angolo diagonale rettangolo 60"/>
          <p:cNvSpPr/>
          <p:nvPr/>
        </p:nvSpPr>
        <p:spPr bwMode="auto">
          <a:xfrm>
            <a:off x="1058133" y="4586182"/>
            <a:ext cx="7809642" cy="1637336"/>
          </a:xfrm>
          <a:prstGeom prst="round2Diag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2" name="Picture 2" descr="C:\Users\Marco A\AppData\Local\Microsoft\Windows\Temporary Internet Files\Content.IE5\TA4SGU9W\MC90034629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0" y="798864"/>
            <a:ext cx="375514" cy="37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299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 bwMode="auto">
          <a:xfrm>
            <a:off x="0" y="0"/>
            <a:ext cx="905479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800" kern="0" dirty="0" smtClean="0">
              <a:solidFill>
                <a:srgbClr val="001864"/>
              </a:solidFill>
              <a:latin typeface="Arial"/>
              <a:ea typeface="+mj-ea"/>
              <a:cs typeface="Arial"/>
            </a:endParaRPr>
          </a:p>
          <a:p>
            <a:endParaRPr lang="en-US" sz="2800" kern="0" dirty="0">
              <a:solidFill>
                <a:srgbClr val="001864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3366" y="1129789"/>
            <a:ext cx="4261336" cy="15067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000" b="0" i="1" dirty="0">
                <a:solidFill>
                  <a:srgbClr val="4D4D4D"/>
                </a:solidFill>
              </a:rPr>
              <a:t>Development of </a:t>
            </a:r>
            <a:endParaRPr lang="en-US" sz="2000" b="0" i="1" dirty="0" smtClean="0">
              <a:solidFill>
                <a:srgbClr val="4D4D4D"/>
              </a:solidFill>
            </a:endParaRPr>
          </a:p>
          <a:p>
            <a:pPr algn="r"/>
            <a:r>
              <a:rPr lang="en-US" sz="2000" b="0" i="1" dirty="0" smtClean="0">
                <a:solidFill>
                  <a:srgbClr val="4D4D4D"/>
                </a:solidFill>
              </a:rPr>
              <a:t>choreography-based </a:t>
            </a:r>
            <a:r>
              <a:rPr lang="en-US" sz="2000" b="0" i="1" dirty="0">
                <a:solidFill>
                  <a:srgbClr val="4D4D4D"/>
                </a:solidFill>
              </a:rPr>
              <a:t/>
            </a:r>
            <a:br>
              <a:rPr lang="en-US" sz="2000" b="0" i="1" dirty="0">
                <a:solidFill>
                  <a:srgbClr val="4D4D4D"/>
                </a:solidFill>
              </a:rPr>
            </a:br>
            <a:r>
              <a:rPr lang="en-US" sz="2000" b="0" i="1" dirty="0">
                <a:solidFill>
                  <a:srgbClr val="4D4D4D"/>
                </a:solidFill>
              </a:rPr>
              <a:t>service-oriented </a:t>
            </a:r>
            <a:r>
              <a:rPr lang="en-US" sz="2000" b="0" i="1" dirty="0" smtClean="0">
                <a:solidFill>
                  <a:srgbClr val="4D4D4D"/>
                </a:solidFill>
              </a:rPr>
              <a:t>systems</a:t>
            </a:r>
          </a:p>
          <a:p>
            <a:pPr algn="r"/>
            <a:r>
              <a:rPr lang="en-US" sz="2000" b="0" dirty="0" smtClean="0">
                <a:solidFill>
                  <a:srgbClr val="4D4D4D"/>
                </a:solidFill>
              </a:rPr>
              <a:t>(development phase roadmap)</a:t>
            </a:r>
            <a:endParaRPr lang="it-IT" sz="2000" b="0" dirty="0">
              <a:solidFill>
                <a:srgbClr val="4D4D4D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15303" y="1027100"/>
            <a:ext cx="6732215" cy="4808650"/>
          </a:xfrm>
          <a:prstGeom prst="snip1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Users\T0007879\W\025-CHOReOS @ FP7\0-TO SYNC ----------------------------\Logo CHOReOS\CHLogoAndTitle-BlockSmall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817" y="347156"/>
            <a:ext cx="23749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REQT_TOOL_quality_requirement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36" y="2728210"/>
            <a:ext cx="4414366" cy="4069830"/>
          </a:xfrm>
          <a:prstGeom prst="rect">
            <a:avLst/>
          </a:prstGeom>
        </p:spPr>
      </p:pic>
      <p:sp>
        <p:nvSpPr>
          <p:cNvPr id="2" name="Rettangolo arrotondato 1"/>
          <p:cNvSpPr/>
          <p:nvPr/>
        </p:nvSpPr>
        <p:spPr bwMode="auto">
          <a:xfrm>
            <a:off x="5433060" y="891540"/>
            <a:ext cx="1767840" cy="419100"/>
          </a:xfrm>
          <a:prstGeom prst="roundRect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solidFill>
                  <a:srgbClr val="FF9933"/>
                </a:solidFill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61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à coins arrondis 20"/>
          <p:cNvSpPr/>
          <p:nvPr/>
        </p:nvSpPr>
        <p:spPr bwMode="auto">
          <a:xfrm>
            <a:off x="299760" y="2668575"/>
            <a:ext cx="2706781" cy="1712740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kern="0" dirty="0">
                <a:solidFill>
                  <a:prstClr val="black"/>
                </a:solidFill>
                <a:latin typeface="Calibri"/>
              </a:rPr>
              <a:t>p1</a:t>
            </a:r>
            <a:r>
              <a:rPr lang="fr-FR" sz="2800" b="0" kern="0" dirty="0">
                <a:solidFill>
                  <a:prstClr val="black"/>
                </a:solidFill>
                <a:latin typeface="Calibri"/>
              </a:rPr>
              <a:t>:S1</a:t>
            </a:r>
            <a:endParaRPr lang="fr-FR" sz="2800" b="0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173038" y="152400"/>
            <a:ext cx="8775700" cy="4191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Undesired interactions</a:t>
            </a:r>
            <a:endParaRPr lang="it-IT" sz="2800" b="0" dirty="0"/>
          </a:p>
        </p:txBody>
      </p:sp>
      <p:sp>
        <p:nvSpPr>
          <p:cNvPr id="125" name="Rectangle à coins arrondis 20"/>
          <p:cNvSpPr/>
          <p:nvPr/>
        </p:nvSpPr>
        <p:spPr bwMode="auto">
          <a:xfrm>
            <a:off x="6158211" y="2668575"/>
            <a:ext cx="2710413" cy="1712736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kern="0" dirty="0" smtClean="0">
                <a:solidFill>
                  <a:prstClr val="black"/>
                </a:solidFill>
                <a:latin typeface="Calibri"/>
              </a:rPr>
              <a:t>p2</a:t>
            </a:r>
            <a:r>
              <a:rPr lang="fr-FR" sz="2800" b="0" kern="0" dirty="0" smtClean="0">
                <a:solidFill>
                  <a:prstClr val="black"/>
                </a:solidFill>
                <a:latin typeface="Calibri"/>
              </a:rPr>
              <a:t>:S2</a:t>
            </a:r>
            <a:endParaRPr lang="fr-FR" sz="2800" b="0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63" name="Connettore 1 62"/>
          <p:cNvCxnSpPr>
            <a:stCxn id="105" idx="3"/>
            <a:endCxn id="125" idx="1"/>
          </p:cNvCxnSpPr>
          <p:nvPr/>
        </p:nvCxnSpPr>
        <p:spPr>
          <a:xfrm flipV="1">
            <a:off x="3006541" y="3524943"/>
            <a:ext cx="3151670" cy="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testo 1"/>
          <p:cNvSpPr txBox="1">
            <a:spLocks/>
          </p:cNvSpPr>
          <p:nvPr/>
        </p:nvSpPr>
        <p:spPr bwMode="auto">
          <a:xfrm>
            <a:off x="284163" y="750889"/>
            <a:ext cx="8583612" cy="149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lang="fr-FR" sz="2800" b="1" kern="1200" dirty="0">
                <a:solidFill>
                  <a:srgbClr val="4D4D4D"/>
                </a:solidFill>
                <a:latin typeface="Arial" charset="0"/>
                <a:ea typeface="+mn-ea"/>
                <a:cs typeface="Arial" charset="0"/>
              </a:defRPr>
            </a:lvl1pPr>
            <a:lvl2pPr marL="379413" indent="-37782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993366"/>
              </a:buClr>
              <a:buSzPct val="120000"/>
              <a:buFont typeface="Webdings" pitchFamily="18" charset="2"/>
              <a:buChar char="4"/>
              <a:defRPr lang="fr-FR" sz="2400" b="1" kern="1200" dirty="0">
                <a:solidFill>
                  <a:srgbClr val="001864"/>
                </a:solidFill>
                <a:latin typeface="Arial" charset="0"/>
                <a:ea typeface="+mn-ea"/>
                <a:cs typeface="Arial" charset="0"/>
              </a:defRPr>
            </a:lvl2pPr>
            <a:lvl3pPr marL="671513" indent="-2905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993366"/>
              </a:buClr>
              <a:buSzPct val="90000"/>
              <a:buFont typeface="Webdings" pitchFamily="18" charset="2"/>
              <a:buChar char="4"/>
              <a:defRPr lang="fr-FR" sz="2000" b="1" kern="1200" dirty="0">
                <a:solidFill>
                  <a:srgbClr val="4D4D4D"/>
                </a:solidFill>
                <a:latin typeface="Arial" charset="0"/>
                <a:ea typeface="+mn-ea"/>
                <a:cs typeface="Arial" charset="0"/>
              </a:defRPr>
            </a:lvl3pPr>
            <a:lvl4pPr marL="95091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lang="fr-FR" b="1" kern="1200" dirty="0">
                <a:solidFill>
                  <a:srgbClr val="4D4D4D"/>
                </a:solidFill>
                <a:latin typeface="Arial" charset="0"/>
                <a:ea typeface="+mn-ea"/>
                <a:cs typeface="Arial" charset="0"/>
              </a:defRPr>
            </a:lvl4pPr>
            <a:lvl5pPr marL="1243013" indent="-290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7777"/>
              </a:buClr>
              <a:buSzPct val="45000"/>
              <a:buFont typeface="Wingdings" pitchFamily="2" charset="2"/>
              <a:buChar char="l"/>
              <a:defRPr lang="fr-FR" sz="1600" b="1" kern="1200" dirty="0">
                <a:solidFill>
                  <a:srgbClr val="4D4D4D"/>
                </a:solidFill>
                <a:latin typeface="Arial" charset="0"/>
                <a:ea typeface="+mn-ea"/>
                <a:cs typeface="Arial" charset="0"/>
              </a:defRPr>
            </a:lvl5pPr>
            <a:lvl6pPr marL="1700213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DBFD4"/>
              </a:buClr>
              <a:buSzPct val="45000"/>
              <a:buFont typeface="Wingdings" pitchFamily="2" charset="2"/>
              <a:buChar char="l"/>
              <a:defRPr sz="1400">
                <a:solidFill>
                  <a:srgbClr val="336699"/>
                </a:solidFill>
                <a:latin typeface="+mn-lt"/>
                <a:cs typeface="+mn-cs"/>
              </a:defRPr>
            </a:lvl6pPr>
            <a:lvl7pPr marL="2157413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DBFD4"/>
              </a:buClr>
              <a:buSzPct val="45000"/>
              <a:buFont typeface="Wingdings" pitchFamily="2" charset="2"/>
              <a:buChar char="l"/>
              <a:defRPr sz="1400">
                <a:solidFill>
                  <a:srgbClr val="336699"/>
                </a:solidFill>
                <a:latin typeface="+mn-lt"/>
                <a:cs typeface="+mn-cs"/>
              </a:defRPr>
            </a:lvl7pPr>
            <a:lvl8pPr marL="2614613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DBFD4"/>
              </a:buClr>
              <a:buSzPct val="45000"/>
              <a:buFont typeface="Wingdings" pitchFamily="2" charset="2"/>
              <a:buChar char="l"/>
              <a:defRPr sz="1400">
                <a:solidFill>
                  <a:srgbClr val="336699"/>
                </a:solidFill>
                <a:latin typeface="+mn-lt"/>
                <a:cs typeface="+mn-cs"/>
              </a:defRPr>
            </a:lvl8pPr>
            <a:lvl9pPr marL="3071813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DBFD4"/>
              </a:buClr>
              <a:buSzPct val="45000"/>
              <a:buFont typeface="Wingdings" pitchFamily="2" charset="2"/>
              <a:buChar char="l"/>
              <a:defRPr sz="1400">
                <a:solidFill>
                  <a:srgbClr val="336699"/>
                </a:solidFill>
                <a:latin typeface="+mn-lt"/>
                <a:cs typeface="+mn-cs"/>
              </a:defRPr>
            </a:lvl9pPr>
          </a:lstStyle>
          <a:p>
            <a:r>
              <a:rPr lang="en-US" sz="2000" i="1" dirty="0" smtClean="0"/>
              <a:t>	Undesired interactions</a:t>
            </a:r>
            <a:r>
              <a:rPr lang="en-US" sz="2000" dirty="0" smtClean="0"/>
              <a:t> are </a:t>
            </a:r>
            <a:r>
              <a:rPr lang="en-US" sz="2000" dirty="0"/>
              <a:t>those </a:t>
            </a:r>
            <a:r>
              <a:rPr lang="en-US" sz="2000" dirty="0" smtClean="0"/>
              <a:t>interactions that </a:t>
            </a:r>
            <a:r>
              <a:rPr lang="en-US" sz="2000" dirty="0"/>
              <a:t>do not belong to the set of interactions </a:t>
            </a:r>
            <a:r>
              <a:rPr lang="en-US" sz="2000" dirty="0" smtClean="0"/>
              <a:t>modeled </a:t>
            </a:r>
            <a:r>
              <a:rPr lang="en-US" sz="2000" dirty="0"/>
              <a:t>by </a:t>
            </a:r>
            <a:r>
              <a:rPr lang="en-US" sz="2000" dirty="0" smtClean="0"/>
              <a:t>the given choreography and </a:t>
            </a:r>
            <a:r>
              <a:rPr lang="en-US" sz="2000" dirty="0"/>
              <a:t>that can happen by letting </a:t>
            </a:r>
            <a:r>
              <a:rPr lang="en-US" sz="2000" dirty="0" smtClean="0"/>
              <a:t>the discovered services to collaborate in </a:t>
            </a:r>
            <a:r>
              <a:rPr lang="en-US" sz="2000" dirty="0"/>
              <a:t>an uncontrolled </a:t>
            </a:r>
            <a:r>
              <a:rPr lang="en-US" sz="2000" dirty="0" smtClean="0"/>
              <a:t>way</a:t>
            </a:r>
            <a:endParaRPr lang="it-IT" sz="20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5924867" y="2284491"/>
            <a:ext cx="3116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PROVIDER</a:t>
            </a:r>
            <a:r>
              <a:rPr lang="en-US" b="0" dirty="0" smtClean="0">
                <a:solidFill>
                  <a:prstClr val="black"/>
                </a:solidFill>
                <a:latin typeface="Calibri"/>
                <a:cs typeface="+mn-cs"/>
              </a:rPr>
              <a:t> (playing </a:t>
            </a:r>
            <a:r>
              <a:rPr lang="en-US" b="0" dirty="0">
                <a:solidFill>
                  <a:prstClr val="black"/>
                </a:solidFill>
                <a:latin typeface="Calibri"/>
                <a:cs typeface="+mn-cs"/>
              </a:rPr>
              <a:t>the role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p2</a:t>
            </a:r>
            <a:r>
              <a:rPr lang="en-US" b="0" dirty="0" smtClean="0">
                <a:solidFill>
                  <a:prstClr val="black"/>
                </a:solidFill>
                <a:latin typeface="Calibri"/>
                <a:cs typeface="+mn-cs"/>
              </a:rPr>
              <a:t>)</a:t>
            </a:r>
            <a:endParaRPr lang="en-US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257503" y="2299242"/>
            <a:ext cx="323793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CONSUMER</a:t>
            </a:r>
            <a:r>
              <a:rPr lang="en-US" b="0" dirty="0" smtClean="0">
                <a:solidFill>
                  <a:prstClr val="black"/>
                </a:solidFill>
                <a:latin typeface="Calibri"/>
                <a:cs typeface="+mn-cs"/>
              </a:rPr>
              <a:t> (playing </a:t>
            </a:r>
            <a:r>
              <a:rPr lang="en-US" b="0" dirty="0">
                <a:solidFill>
                  <a:prstClr val="black"/>
                </a:solidFill>
                <a:latin typeface="Calibri"/>
                <a:cs typeface="+mn-cs"/>
              </a:rPr>
              <a:t>the role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p1</a:t>
            </a:r>
            <a:r>
              <a:rPr lang="en-US" b="0" dirty="0" smtClean="0">
                <a:solidFill>
                  <a:prstClr val="black"/>
                </a:solidFill>
                <a:latin typeface="Calibri"/>
                <a:cs typeface="+mn-cs"/>
              </a:rPr>
              <a:t>)</a:t>
            </a:r>
            <a:endParaRPr lang="en-US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299062" y="3184335"/>
            <a:ext cx="2565400" cy="1196975"/>
            <a:chOff x="2109788" y="1955800"/>
            <a:chExt cx="2565400" cy="1196975"/>
          </a:xfrm>
        </p:grpSpPr>
        <p:sp>
          <p:nvSpPr>
            <p:cNvPr id="101" name="Ovale 100"/>
            <p:cNvSpPr/>
            <p:nvPr/>
          </p:nvSpPr>
          <p:spPr>
            <a:xfrm>
              <a:off x="2308225" y="2254250"/>
              <a:ext cx="144463" cy="1444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102" name="Ovale 12"/>
            <p:cNvSpPr/>
            <p:nvPr/>
          </p:nvSpPr>
          <p:spPr>
            <a:xfrm>
              <a:off x="3316288" y="2236788"/>
              <a:ext cx="144462" cy="14287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cxnSp>
          <p:nvCxnSpPr>
            <p:cNvPr id="103" name="Connettore 2 102"/>
            <p:cNvCxnSpPr/>
            <p:nvPr/>
          </p:nvCxnSpPr>
          <p:spPr>
            <a:xfrm flipV="1">
              <a:off x="2109788" y="2325688"/>
              <a:ext cx="198437" cy="95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CasellaDiTesto 103"/>
            <p:cNvSpPr txBox="1"/>
            <p:nvPr/>
          </p:nvSpPr>
          <p:spPr>
            <a:xfrm>
              <a:off x="2155825" y="2308225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0</a:t>
              </a:r>
            </a:p>
          </p:txBody>
        </p:sp>
        <p:sp>
          <p:nvSpPr>
            <p:cNvPr id="106" name="CasellaDiTesto 105"/>
            <p:cNvSpPr txBox="1"/>
            <p:nvPr/>
          </p:nvSpPr>
          <p:spPr>
            <a:xfrm>
              <a:off x="3338513" y="2271713"/>
              <a:ext cx="301625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1</a:t>
              </a:r>
            </a:p>
          </p:txBody>
        </p:sp>
        <p:sp>
          <p:nvSpPr>
            <p:cNvPr id="107" name="Ovale 12"/>
            <p:cNvSpPr/>
            <p:nvPr/>
          </p:nvSpPr>
          <p:spPr>
            <a:xfrm>
              <a:off x="4351338" y="2254250"/>
              <a:ext cx="144462" cy="1444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108" name="CasellaDiTesto 107"/>
            <p:cNvSpPr txBox="1"/>
            <p:nvPr/>
          </p:nvSpPr>
          <p:spPr>
            <a:xfrm>
              <a:off x="4373563" y="2290763"/>
              <a:ext cx="301625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2</a:t>
              </a:r>
            </a:p>
          </p:txBody>
        </p:sp>
        <p:cxnSp>
          <p:nvCxnSpPr>
            <p:cNvPr id="109" name="Connettore 2 108"/>
            <p:cNvCxnSpPr>
              <a:endCxn id="102" idx="2"/>
            </p:cNvCxnSpPr>
            <p:nvPr/>
          </p:nvCxnSpPr>
          <p:spPr>
            <a:xfrm>
              <a:off x="2443163" y="2308225"/>
              <a:ext cx="873125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Connettore 2 109"/>
            <p:cNvCxnSpPr/>
            <p:nvPr/>
          </p:nvCxnSpPr>
          <p:spPr>
            <a:xfrm>
              <a:off x="3478213" y="2308225"/>
              <a:ext cx="873125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CasellaDiTesto 110"/>
            <p:cNvSpPr txBox="1"/>
            <p:nvPr/>
          </p:nvSpPr>
          <p:spPr>
            <a:xfrm>
              <a:off x="2524125" y="1955800"/>
              <a:ext cx="652463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+mn-cs"/>
                </a:rPr>
                <a:t>op1?</a:t>
              </a:r>
            </a:p>
          </p:txBody>
        </p:sp>
        <p:sp>
          <p:nvSpPr>
            <p:cNvPr id="112" name="CasellaDiTesto 111"/>
            <p:cNvSpPr txBox="1"/>
            <p:nvPr/>
          </p:nvSpPr>
          <p:spPr>
            <a:xfrm>
              <a:off x="3568700" y="1965325"/>
              <a:ext cx="652463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+mn-cs"/>
                </a:rPr>
                <a:t>op2?</a:t>
              </a:r>
            </a:p>
          </p:txBody>
        </p:sp>
        <p:sp>
          <p:nvSpPr>
            <p:cNvPr id="113" name="Ovale 12"/>
            <p:cNvSpPr/>
            <p:nvPr/>
          </p:nvSpPr>
          <p:spPr>
            <a:xfrm>
              <a:off x="3343275" y="2747963"/>
              <a:ext cx="144463" cy="14446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114" name="CasellaDiTesto 113"/>
            <p:cNvSpPr txBox="1"/>
            <p:nvPr/>
          </p:nvSpPr>
          <p:spPr>
            <a:xfrm>
              <a:off x="3365500" y="2784475"/>
              <a:ext cx="301625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3</a:t>
              </a:r>
            </a:p>
          </p:txBody>
        </p:sp>
        <p:sp>
          <p:nvSpPr>
            <p:cNvPr id="115" name="Figura a mano libera 114"/>
            <p:cNvSpPr/>
            <p:nvPr/>
          </p:nvSpPr>
          <p:spPr>
            <a:xfrm>
              <a:off x="2406650" y="2368550"/>
              <a:ext cx="938213" cy="463550"/>
            </a:xfrm>
            <a:custGeom>
              <a:avLst/>
              <a:gdLst>
                <a:gd name="connsiteX0" fmla="*/ 0 w 937549"/>
                <a:gd name="connsiteY0" fmla="*/ 0 h 462987"/>
                <a:gd name="connsiteX1" fmla="*/ 266218 w 937549"/>
                <a:gd name="connsiteY1" fmla="*/ 243068 h 462987"/>
                <a:gd name="connsiteX2" fmla="*/ 937549 w 937549"/>
                <a:gd name="connsiteY2" fmla="*/ 462987 h 46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7549" h="462987">
                  <a:moveTo>
                    <a:pt x="0" y="0"/>
                  </a:moveTo>
                  <a:cubicBezTo>
                    <a:pt x="54980" y="82952"/>
                    <a:pt x="109960" y="165904"/>
                    <a:pt x="266218" y="243068"/>
                  </a:cubicBezTo>
                  <a:cubicBezTo>
                    <a:pt x="422476" y="320233"/>
                    <a:pt x="680012" y="391610"/>
                    <a:pt x="937549" y="462987"/>
                  </a:cubicBezTo>
                </a:path>
              </a:pathLst>
            </a:cu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117" name="Figura a mano libera 116"/>
            <p:cNvSpPr/>
            <p:nvPr/>
          </p:nvSpPr>
          <p:spPr>
            <a:xfrm>
              <a:off x="3495675" y="2403475"/>
              <a:ext cx="901700" cy="428625"/>
            </a:xfrm>
            <a:custGeom>
              <a:avLst/>
              <a:gdLst>
                <a:gd name="connsiteX0" fmla="*/ 0 w 902826"/>
                <a:gd name="connsiteY0" fmla="*/ 416688 h 428263"/>
                <a:gd name="connsiteX1" fmla="*/ 416689 w 902826"/>
                <a:gd name="connsiteY1" fmla="*/ 358815 h 428263"/>
                <a:gd name="connsiteX2" fmla="*/ 902826 w 902826"/>
                <a:gd name="connsiteY2" fmla="*/ 0 h 42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2826" h="428263">
                  <a:moveTo>
                    <a:pt x="0" y="416688"/>
                  </a:moveTo>
                  <a:cubicBezTo>
                    <a:pt x="133109" y="422475"/>
                    <a:pt x="266218" y="428263"/>
                    <a:pt x="416689" y="358815"/>
                  </a:cubicBezTo>
                  <a:cubicBezTo>
                    <a:pt x="567160" y="289367"/>
                    <a:pt x="734993" y="144683"/>
                    <a:pt x="902826" y="0"/>
                  </a:cubicBezTo>
                </a:path>
              </a:pathLst>
            </a:cu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118" name="CasellaDiTesto 117"/>
            <p:cNvSpPr txBox="1"/>
            <p:nvPr/>
          </p:nvSpPr>
          <p:spPr>
            <a:xfrm>
              <a:off x="2371725" y="2676525"/>
              <a:ext cx="652463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srgbClr val="FF0000"/>
                  </a:solidFill>
                  <a:latin typeface="Calibri"/>
                  <a:cs typeface="+mn-cs"/>
                </a:rPr>
                <a:t>op2?</a:t>
              </a:r>
            </a:p>
          </p:txBody>
        </p:sp>
        <p:sp>
          <p:nvSpPr>
            <p:cNvPr id="119" name="CasellaDiTesto 118"/>
            <p:cNvSpPr txBox="1"/>
            <p:nvPr/>
          </p:nvSpPr>
          <p:spPr>
            <a:xfrm>
              <a:off x="3811588" y="2676525"/>
              <a:ext cx="652462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srgbClr val="FF0000"/>
                  </a:solidFill>
                  <a:latin typeface="Calibri"/>
                  <a:cs typeface="+mn-cs"/>
                </a:rPr>
                <a:t>op1?</a:t>
              </a: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416483" y="3255708"/>
            <a:ext cx="2565400" cy="1192213"/>
            <a:chOff x="2011363" y="3108325"/>
            <a:chExt cx="2565400" cy="1192213"/>
          </a:xfrm>
        </p:grpSpPr>
        <p:sp>
          <p:nvSpPr>
            <p:cNvPr id="79" name="Ovale 78"/>
            <p:cNvSpPr/>
            <p:nvPr/>
          </p:nvSpPr>
          <p:spPr>
            <a:xfrm>
              <a:off x="2209800" y="3406775"/>
              <a:ext cx="142875" cy="14287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80" name="Ovale 12"/>
            <p:cNvSpPr/>
            <p:nvPr/>
          </p:nvSpPr>
          <p:spPr>
            <a:xfrm>
              <a:off x="3217863" y="3387725"/>
              <a:ext cx="142875" cy="1444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cxnSp>
          <p:nvCxnSpPr>
            <p:cNvPr id="87" name="Connettore 2 86"/>
            <p:cNvCxnSpPr/>
            <p:nvPr/>
          </p:nvCxnSpPr>
          <p:spPr>
            <a:xfrm flipV="1">
              <a:off x="2011363" y="3478213"/>
              <a:ext cx="198437" cy="79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CasellaDiTesto 87"/>
            <p:cNvSpPr txBox="1"/>
            <p:nvPr/>
          </p:nvSpPr>
          <p:spPr>
            <a:xfrm>
              <a:off x="2055813" y="3460750"/>
              <a:ext cx="301625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0</a:t>
              </a:r>
            </a:p>
          </p:txBody>
        </p:sp>
        <p:sp>
          <p:nvSpPr>
            <p:cNvPr id="91" name="CasellaDiTesto 90"/>
            <p:cNvSpPr txBox="1"/>
            <p:nvPr/>
          </p:nvSpPr>
          <p:spPr>
            <a:xfrm>
              <a:off x="3240088" y="3424238"/>
              <a:ext cx="301625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1</a:t>
              </a:r>
            </a:p>
          </p:txBody>
        </p:sp>
        <p:sp>
          <p:nvSpPr>
            <p:cNvPr id="116" name="Ovale 12"/>
            <p:cNvSpPr/>
            <p:nvPr/>
          </p:nvSpPr>
          <p:spPr>
            <a:xfrm>
              <a:off x="4252913" y="3406775"/>
              <a:ext cx="142875" cy="14287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120" name="CasellaDiTesto 119"/>
            <p:cNvSpPr txBox="1"/>
            <p:nvPr/>
          </p:nvSpPr>
          <p:spPr>
            <a:xfrm>
              <a:off x="4275138" y="3441700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2</a:t>
              </a:r>
            </a:p>
          </p:txBody>
        </p:sp>
        <p:cxnSp>
          <p:nvCxnSpPr>
            <p:cNvPr id="121" name="Connettore 2 120"/>
            <p:cNvCxnSpPr>
              <a:endCxn id="80" idx="2"/>
            </p:cNvCxnSpPr>
            <p:nvPr/>
          </p:nvCxnSpPr>
          <p:spPr>
            <a:xfrm>
              <a:off x="2344738" y="3460750"/>
              <a:ext cx="873125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Connettore 2 121"/>
            <p:cNvCxnSpPr/>
            <p:nvPr/>
          </p:nvCxnSpPr>
          <p:spPr>
            <a:xfrm>
              <a:off x="3379788" y="3460750"/>
              <a:ext cx="873125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CasellaDiTesto 122"/>
            <p:cNvSpPr txBox="1"/>
            <p:nvPr/>
          </p:nvSpPr>
          <p:spPr>
            <a:xfrm>
              <a:off x="2425700" y="3108325"/>
              <a:ext cx="620713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+mn-cs"/>
                </a:rPr>
                <a:t>op1!</a:t>
              </a:r>
            </a:p>
          </p:txBody>
        </p:sp>
        <p:sp>
          <p:nvSpPr>
            <p:cNvPr id="124" name="CasellaDiTesto 123"/>
            <p:cNvSpPr txBox="1"/>
            <p:nvPr/>
          </p:nvSpPr>
          <p:spPr>
            <a:xfrm>
              <a:off x="3470275" y="3117850"/>
              <a:ext cx="620713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+mn-cs"/>
                </a:rPr>
                <a:t>op2!</a:t>
              </a:r>
            </a:p>
          </p:txBody>
        </p:sp>
        <p:sp>
          <p:nvSpPr>
            <p:cNvPr id="126" name="Ovale 12"/>
            <p:cNvSpPr/>
            <p:nvPr/>
          </p:nvSpPr>
          <p:spPr>
            <a:xfrm>
              <a:off x="3246438" y="3895725"/>
              <a:ext cx="144462" cy="1444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127" name="CasellaDiTesto 126"/>
            <p:cNvSpPr txBox="1"/>
            <p:nvPr/>
          </p:nvSpPr>
          <p:spPr>
            <a:xfrm>
              <a:off x="3270250" y="3932238"/>
              <a:ext cx="301625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prstClr val="black"/>
                  </a:solidFill>
                  <a:latin typeface="Calibri"/>
                  <a:cs typeface="+mn-cs"/>
                </a:rPr>
                <a:t>3</a:t>
              </a:r>
            </a:p>
          </p:txBody>
        </p:sp>
        <p:sp>
          <p:nvSpPr>
            <p:cNvPr id="128" name="Figura a mano libera 127"/>
            <p:cNvSpPr/>
            <p:nvPr/>
          </p:nvSpPr>
          <p:spPr>
            <a:xfrm>
              <a:off x="2311400" y="3516313"/>
              <a:ext cx="936625" cy="463550"/>
            </a:xfrm>
            <a:custGeom>
              <a:avLst/>
              <a:gdLst>
                <a:gd name="connsiteX0" fmla="*/ 0 w 937549"/>
                <a:gd name="connsiteY0" fmla="*/ 0 h 462987"/>
                <a:gd name="connsiteX1" fmla="*/ 266218 w 937549"/>
                <a:gd name="connsiteY1" fmla="*/ 243068 h 462987"/>
                <a:gd name="connsiteX2" fmla="*/ 937549 w 937549"/>
                <a:gd name="connsiteY2" fmla="*/ 462987 h 46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7549" h="462987">
                  <a:moveTo>
                    <a:pt x="0" y="0"/>
                  </a:moveTo>
                  <a:cubicBezTo>
                    <a:pt x="54980" y="82952"/>
                    <a:pt x="109960" y="165904"/>
                    <a:pt x="266218" y="243068"/>
                  </a:cubicBezTo>
                  <a:cubicBezTo>
                    <a:pt x="422476" y="320233"/>
                    <a:pt x="680012" y="391610"/>
                    <a:pt x="937549" y="462987"/>
                  </a:cubicBezTo>
                </a:path>
              </a:pathLst>
            </a:cu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129" name="Figura a mano libera 128"/>
            <p:cNvSpPr/>
            <p:nvPr/>
          </p:nvSpPr>
          <p:spPr>
            <a:xfrm>
              <a:off x="3398838" y="3551238"/>
              <a:ext cx="903287" cy="428625"/>
            </a:xfrm>
            <a:custGeom>
              <a:avLst/>
              <a:gdLst>
                <a:gd name="connsiteX0" fmla="*/ 0 w 902826"/>
                <a:gd name="connsiteY0" fmla="*/ 416688 h 428263"/>
                <a:gd name="connsiteX1" fmla="*/ 416689 w 902826"/>
                <a:gd name="connsiteY1" fmla="*/ 358815 h 428263"/>
                <a:gd name="connsiteX2" fmla="*/ 902826 w 902826"/>
                <a:gd name="connsiteY2" fmla="*/ 0 h 42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2826" h="428263">
                  <a:moveTo>
                    <a:pt x="0" y="416688"/>
                  </a:moveTo>
                  <a:cubicBezTo>
                    <a:pt x="133109" y="422475"/>
                    <a:pt x="266218" y="428263"/>
                    <a:pt x="416689" y="358815"/>
                  </a:cubicBezTo>
                  <a:cubicBezTo>
                    <a:pt x="567160" y="289367"/>
                    <a:pt x="734993" y="144683"/>
                    <a:pt x="902826" y="0"/>
                  </a:cubicBezTo>
                </a:path>
              </a:pathLst>
            </a:cu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solidFill>
                  <a:prstClr val="black"/>
                </a:solidFill>
              </a:endParaRPr>
            </a:p>
          </p:txBody>
        </p:sp>
        <p:sp>
          <p:nvSpPr>
            <p:cNvPr id="130" name="CasellaDiTesto 129"/>
            <p:cNvSpPr txBox="1"/>
            <p:nvPr/>
          </p:nvSpPr>
          <p:spPr>
            <a:xfrm>
              <a:off x="2298700" y="3827463"/>
              <a:ext cx="620713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srgbClr val="FF0000"/>
                  </a:solidFill>
                  <a:latin typeface="Calibri"/>
                  <a:cs typeface="+mn-cs"/>
                </a:rPr>
                <a:t>op2!</a:t>
              </a:r>
            </a:p>
          </p:txBody>
        </p:sp>
        <p:sp>
          <p:nvSpPr>
            <p:cNvPr id="131" name="CasellaDiTesto 130"/>
            <p:cNvSpPr txBox="1"/>
            <p:nvPr/>
          </p:nvSpPr>
          <p:spPr>
            <a:xfrm>
              <a:off x="3740150" y="3827463"/>
              <a:ext cx="620713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dirty="0">
                  <a:solidFill>
                    <a:srgbClr val="FF0000"/>
                  </a:solidFill>
                  <a:latin typeface="Calibri"/>
                  <a:cs typeface="+mn-cs"/>
                </a:rPr>
                <a:t>op1!</a:t>
              </a:r>
            </a:p>
          </p:txBody>
        </p:sp>
      </p:grpSp>
      <p:sp>
        <p:nvSpPr>
          <p:cNvPr id="132" name="Ovale 131"/>
          <p:cNvSpPr/>
          <p:nvPr/>
        </p:nvSpPr>
        <p:spPr>
          <a:xfrm>
            <a:off x="4805026" y="5485326"/>
            <a:ext cx="144462" cy="1428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b="0">
              <a:solidFill>
                <a:prstClr val="black"/>
              </a:solidFill>
            </a:endParaRPr>
          </a:p>
        </p:txBody>
      </p:sp>
      <p:sp>
        <p:nvSpPr>
          <p:cNvPr id="133" name="Ovale 12"/>
          <p:cNvSpPr/>
          <p:nvPr/>
        </p:nvSpPr>
        <p:spPr>
          <a:xfrm>
            <a:off x="6522244" y="5484938"/>
            <a:ext cx="144463" cy="1444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b="0">
              <a:solidFill>
                <a:prstClr val="black"/>
              </a:solidFill>
            </a:endParaRPr>
          </a:p>
        </p:txBody>
      </p:sp>
      <p:cxnSp>
        <p:nvCxnSpPr>
          <p:cNvPr id="134" name="Connettore 2 133"/>
          <p:cNvCxnSpPr>
            <a:endCxn id="132" idx="2"/>
          </p:cNvCxnSpPr>
          <p:nvPr/>
        </p:nvCxnSpPr>
        <p:spPr>
          <a:xfrm flipV="1">
            <a:off x="4608176" y="5556764"/>
            <a:ext cx="196850" cy="7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5" name="CasellaDiTesto 134"/>
          <p:cNvSpPr txBox="1"/>
          <p:nvPr/>
        </p:nvSpPr>
        <p:spPr>
          <a:xfrm>
            <a:off x="4715932" y="5584647"/>
            <a:ext cx="3016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dirty="0">
                <a:solidFill>
                  <a:prstClr val="black"/>
                </a:solidFill>
                <a:latin typeface="Calibri"/>
                <a:cs typeface="+mn-cs"/>
              </a:rPr>
              <a:t>0</a:t>
            </a:r>
          </a:p>
        </p:txBody>
      </p:sp>
      <p:sp>
        <p:nvSpPr>
          <p:cNvPr id="136" name="CasellaDiTesto 135"/>
          <p:cNvSpPr txBox="1"/>
          <p:nvPr/>
        </p:nvSpPr>
        <p:spPr>
          <a:xfrm>
            <a:off x="6443662" y="5614582"/>
            <a:ext cx="3016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dirty="0">
                <a:solidFill>
                  <a:prstClr val="black"/>
                </a:solidFill>
                <a:latin typeface="Calibri"/>
                <a:cs typeface="+mn-cs"/>
              </a:rPr>
              <a:t>1</a:t>
            </a:r>
          </a:p>
        </p:txBody>
      </p:sp>
      <p:sp>
        <p:nvSpPr>
          <p:cNvPr id="137" name="Ovale 12"/>
          <p:cNvSpPr/>
          <p:nvPr/>
        </p:nvSpPr>
        <p:spPr>
          <a:xfrm>
            <a:off x="8639690" y="5466664"/>
            <a:ext cx="144463" cy="1428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b="0">
              <a:solidFill>
                <a:prstClr val="black"/>
              </a:solidFill>
            </a:endParaRPr>
          </a:p>
        </p:txBody>
      </p:sp>
      <p:sp>
        <p:nvSpPr>
          <p:cNvPr id="138" name="CasellaDiTesto 137"/>
          <p:cNvSpPr txBox="1"/>
          <p:nvPr/>
        </p:nvSpPr>
        <p:spPr>
          <a:xfrm>
            <a:off x="8537418" y="5607087"/>
            <a:ext cx="3032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dirty="0">
                <a:solidFill>
                  <a:prstClr val="black"/>
                </a:solidFill>
                <a:latin typeface="Calibri"/>
                <a:cs typeface="+mn-cs"/>
              </a:rPr>
              <a:t>2</a:t>
            </a:r>
          </a:p>
        </p:txBody>
      </p:sp>
      <p:cxnSp>
        <p:nvCxnSpPr>
          <p:cNvPr id="139" name="Connettore 2 138"/>
          <p:cNvCxnSpPr>
            <a:stCxn id="132" idx="6"/>
            <a:endCxn id="133" idx="2"/>
          </p:cNvCxnSpPr>
          <p:nvPr/>
        </p:nvCxnSpPr>
        <p:spPr>
          <a:xfrm>
            <a:off x="4949488" y="5556764"/>
            <a:ext cx="1572756" cy="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Connettore 2 139"/>
          <p:cNvCxnSpPr>
            <a:stCxn id="133" idx="6"/>
            <a:endCxn id="137" idx="2"/>
          </p:cNvCxnSpPr>
          <p:nvPr/>
        </p:nvCxnSpPr>
        <p:spPr>
          <a:xfrm flipV="1">
            <a:off x="6666707" y="5538102"/>
            <a:ext cx="1972983" cy="19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1" name="CasellaDiTesto 140"/>
          <p:cNvSpPr txBox="1"/>
          <p:nvPr/>
        </p:nvSpPr>
        <p:spPr>
          <a:xfrm>
            <a:off x="4892144" y="5210062"/>
            <a:ext cx="158408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p1</a:t>
            </a:r>
            <a:r>
              <a:rPr lang="it-IT" b="0" dirty="0" smtClean="0">
                <a:solidFill>
                  <a:prstClr val="black"/>
                </a:solidFill>
                <a:latin typeface="Calibri"/>
                <a:cs typeface="+mn-cs"/>
              </a:rPr>
              <a:t>.op1(m1).</a:t>
            </a: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p2</a:t>
            </a: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2" name="CasellaDiTesto 141"/>
          <p:cNvSpPr txBox="1"/>
          <p:nvPr/>
        </p:nvSpPr>
        <p:spPr>
          <a:xfrm>
            <a:off x="6596259" y="5180138"/>
            <a:ext cx="2323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p1</a:t>
            </a:r>
            <a:r>
              <a:rPr lang="it-IT" b="0" dirty="0" smtClean="0">
                <a:solidFill>
                  <a:prstClr val="black"/>
                </a:solidFill>
                <a:latin typeface="Calibri"/>
                <a:cs typeface="+mn-cs"/>
              </a:rPr>
              <a:t>.m4::op2(m3).</a:t>
            </a: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p2</a:t>
            </a: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3" name="CasellaDiTesto 142"/>
          <p:cNvSpPr txBox="1"/>
          <p:nvPr/>
        </p:nvSpPr>
        <p:spPr>
          <a:xfrm>
            <a:off x="1508531" y="4586182"/>
            <a:ext cx="3072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CHOREOGRAPHY    BPMN2</a:t>
            </a: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452" y="4879834"/>
            <a:ext cx="3057341" cy="134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CasellaDiTesto 144"/>
          <p:cNvSpPr txBox="1"/>
          <p:nvPr/>
        </p:nvSpPr>
        <p:spPr>
          <a:xfrm>
            <a:off x="5619351" y="4733008"/>
            <a:ext cx="2522338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CHOREOGRAPHY   LTS</a:t>
            </a: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5193840" y="5567744"/>
            <a:ext cx="5453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rgbClr val="FF0000"/>
                </a:solidFill>
                <a:latin typeface="Calibri"/>
                <a:cs typeface="+mn-cs"/>
              </a:rPr>
              <a:t>op2</a:t>
            </a:r>
            <a:endParaRPr lang="it-IT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7336513" y="5556482"/>
            <a:ext cx="585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rgbClr val="FF0000"/>
                </a:solidFill>
                <a:latin typeface="Calibri"/>
                <a:cs typeface="+mn-cs"/>
              </a:rPr>
              <a:t>op1</a:t>
            </a:r>
            <a:endParaRPr lang="it-IT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61" name="Rectangle 24"/>
          <p:cNvSpPr/>
          <p:nvPr/>
        </p:nvSpPr>
        <p:spPr bwMode="auto">
          <a:xfrm>
            <a:off x="4017626" y="3152676"/>
            <a:ext cx="999931" cy="744538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kern="0" dirty="0" smtClean="0">
                <a:solidFill>
                  <a:sysClr val="windowText" lastClr="000000"/>
                </a:solidFill>
                <a:latin typeface="Calibri"/>
                <a:cs typeface="Arial"/>
              </a:rPr>
              <a:t>CD1.2</a:t>
            </a:r>
            <a:endParaRPr lang="fr-FR" sz="24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779684" y="3484482"/>
            <a:ext cx="5868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000" b="0" dirty="0" smtClean="0">
                <a:solidFill>
                  <a:srgbClr val="FF0000"/>
                </a:solidFill>
                <a:latin typeface="Calibri"/>
                <a:cs typeface="+mn-cs"/>
              </a:rPr>
              <a:t>X</a:t>
            </a:r>
            <a:endParaRPr lang="it-IT" sz="2400" b="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6664699" y="3405282"/>
            <a:ext cx="5868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000" b="0" dirty="0" smtClean="0">
                <a:solidFill>
                  <a:srgbClr val="FF0000"/>
                </a:solidFill>
                <a:latin typeface="Calibri"/>
                <a:cs typeface="+mn-cs"/>
              </a:rPr>
              <a:t>X</a:t>
            </a:r>
            <a:endParaRPr lang="it-IT" sz="2400" b="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5193840" y="5394728"/>
            <a:ext cx="5868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0" dirty="0" smtClean="0">
                <a:solidFill>
                  <a:srgbClr val="FF0000"/>
                </a:solidFill>
                <a:latin typeface="Calibri"/>
                <a:cs typeface="+mn-cs"/>
              </a:rPr>
              <a:t>X</a:t>
            </a:r>
            <a:endParaRPr lang="it-IT" b="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7337542" y="5367007"/>
            <a:ext cx="5868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0" dirty="0" smtClean="0">
                <a:solidFill>
                  <a:srgbClr val="FF0000"/>
                </a:solidFill>
                <a:latin typeface="Calibri"/>
                <a:cs typeface="+mn-cs"/>
              </a:rPr>
              <a:t>X</a:t>
            </a:r>
            <a:endParaRPr lang="it-IT" b="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67" name="Arrotonda angolo diagonale rettangolo 66"/>
          <p:cNvSpPr/>
          <p:nvPr/>
        </p:nvSpPr>
        <p:spPr bwMode="auto">
          <a:xfrm>
            <a:off x="1058133" y="4586182"/>
            <a:ext cx="7809642" cy="1637336"/>
          </a:xfrm>
          <a:prstGeom prst="round2Diag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8" name="Picture 2" descr="C:\Users\Marco A\AppData\Local\Microsoft\Windows\Temporary Internet Files\Content.IE5\TA4SGU9W\MC90034629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0" y="798864"/>
            <a:ext cx="375514" cy="37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6149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64" grpId="0"/>
      <p:bldP spid="65" grpId="0"/>
      <p:bldP spid="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284163" y="750617"/>
            <a:ext cx="8583792" cy="1348771"/>
          </a:xfrm>
        </p:spPr>
        <p:txBody>
          <a:bodyPr/>
          <a:lstStyle/>
          <a:p>
            <a:r>
              <a:rPr lang="en-US" sz="2000" dirty="0" smtClean="0"/>
              <a:t>Given </a:t>
            </a:r>
            <a:r>
              <a:rPr lang="en-US" sz="2000" dirty="0"/>
              <a:t>a choreography specification and a set of </a:t>
            </a:r>
            <a:r>
              <a:rPr lang="en-US" sz="2000" dirty="0" smtClean="0"/>
              <a:t>existing services </a:t>
            </a:r>
            <a:r>
              <a:rPr lang="en-US" sz="2000" dirty="0"/>
              <a:t>discovered as </a:t>
            </a:r>
            <a:r>
              <a:rPr lang="en-US" sz="2000" dirty="0" smtClean="0"/>
              <a:t>“suitable” participants</a:t>
            </a:r>
            <a:r>
              <a:rPr lang="en-US" sz="2000" dirty="0"/>
              <a:t>, </a:t>
            </a:r>
            <a:r>
              <a:rPr lang="en-US" sz="2000" dirty="0" smtClean="0"/>
              <a:t>restrict </a:t>
            </a:r>
            <a:r>
              <a:rPr lang="en-US" sz="2000" dirty="0"/>
              <a:t>the interaction among </a:t>
            </a:r>
            <a:r>
              <a:rPr lang="en-US" sz="2000" dirty="0" smtClean="0"/>
              <a:t>them so to fulfill </a:t>
            </a:r>
            <a:r>
              <a:rPr lang="en-US" sz="2000" dirty="0"/>
              <a:t>the collaboration prescribed by </a:t>
            </a:r>
            <a:r>
              <a:rPr lang="en-US" sz="2000" dirty="0" smtClean="0"/>
              <a:t>the choreography specification, hence preventing </a:t>
            </a:r>
            <a:r>
              <a:rPr lang="en-US" sz="2000" i="1" dirty="0" smtClean="0"/>
              <a:t>undesired interactions</a:t>
            </a:r>
            <a:endParaRPr lang="it-IT" sz="2000" i="1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Choreography </a:t>
            </a:r>
            <a:r>
              <a:rPr lang="en-US" sz="2800" i="1" dirty="0" err="1" smtClean="0"/>
              <a:t>realizability</a:t>
            </a:r>
            <a:r>
              <a:rPr lang="en-US" sz="2800" i="1" dirty="0" smtClean="0"/>
              <a:t> enforcement</a:t>
            </a:r>
            <a:r>
              <a:rPr lang="en-US" sz="2800" dirty="0" smtClean="0"/>
              <a:t> problem</a:t>
            </a:r>
            <a:endParaRPr lang="en-US" sz="2800" dirty="0"/>
          </a:p>
        </p:txBody>
      </p:sp>
      <p:cxnSp>
        <p:nvCxnSpPr>
          <p:cNvPr id="51" name="Connettore 1 50"/>
          <p:cNvCxnSpPr>
            <a:stCxn id="38" idx="2"/>
            <a:endCxn id="37" idx="0"/>
          </p:cNvCxnSpPr>
          <p:nvPr/>
        </p:nvCxnSpPr>
        <p:spPr>
          <a:xfrm flipH="1">
            <a:off x="7220031" y="3390168"/>
            <a:ext cx="6761" cy="163975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>
            <a:stCxn id="38" idx="2"/>
            <a:endCxn id="36" idx="0"/>
          </p:cNvCxnSpPr>
          <p:nvPr/>
        </p:nvCxnSpPr>
        <p:spPr>
          <a:xfrm>
            <a:off x="7226792" y="3390168"/>
            <a:ext cx="1136239" cy="163317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>
            <a:stCxn id="38" idx="3"/>
            <a:endCxn id="16" idx="1"/>
          </p:cNvCxnSpPr>
          <p:nvPr/>
        </p:nvCxnSpPr>
        <p:spPr>
          <a:xfrm flipV="1">
            <a:off x="7463945" y="3155780"/>
            <a:ext cx="650914" cy="343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>
            <a:stCxn id="16" idx="2"/>
            <a:endCxn id="36" idx="0"/>
          </p:cNvCxnSpPr>
          <p:nvPr/>
        </p:nvCxnSpPr>
        <p:spPr>
          <a:xfrm>
            <a:off x="8362941" y="3394539"/>
            <a:ext cx="90" cy="162880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>
            <a:stCxn id="37" idx="3"/>
            <a:endCxn id="36" idx="1"/>
          </p:cNvCxnSpPr>
          <p:nvPr/>
        </p:nvCxnSpPr>
        <p:spPr>
          <a:xfrm flipV="1">
            <a:off x="7470094" y="5258200"/>
            <a:ext cx="643215" cy="1055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>
            <a:stCxn id="16" idx="2"/>
            <a:endCxn id="37" idx="0"/>
          </p:cNvCxnSpPr>
          <p:nvPr/>
        </p:nvCxnSpPr>
        <p:spPr>
          <a:xfrm flipH="1">
            <a:off x="7220031" y="3394539"/>
            <a:ext cx="1142910" cy="16353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4"/>
          <p:cNvSpPr/>
          <p:nvPr/>
        </p:nvSpPr>
        <p:spPr bwMode="auto">
          <a:xfrm>
            <a:off x="8114859" y="2917020"/>
            <a:ext cx="496164" cy="47751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0" kern="0" dirty="0">
                <a:solidFill>
                  <a:sysClr val="windowText" lastClr="000000"/>
                </a:solidFill>
                <a:latin typeface="Calibri"/>
                <a:cs typeface="Arial"/>
              </a:rPr>
              <a:t>CD2</a:t>
            </a:r>
          </a:p>
        </p:txBody>
      </p:sp>
      <p:sp>
        <p:nvSpPr>
          <p:cNvPr id="36" name="Rectangle 24"/>
          <p:cNvSpPr/>
          <p:nvPr/>
        </p:nvSpPr>
        <p:spPr bwMode="auto">
          <a:xfrm>
            <a:off x="8113309" y="5023345"/>
            <a:ext cx="499443" cy="46971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0" kern="0" dirty="0" smtClean="0">
                <a:solidFill>
                  <a:sysClr val="windowText" lastClr="000000"/>
                </a:solidFill>
                <a:latin typeface="Calibri"/>
                <a:cs typeface="Arial"/>
              </a:rPr>
              <a:t>CD4</a:t>
            </a:r>
            <a:endParaRPr lang="fr-FR" sz="1200" b="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37" name="Rectangle 24"/>
          <p:cNvSpPr/>
          <p:nvPr/>
        </p:nvSpPr>
        <p:spPr bwMode="auto">
          <a:xfrm>
            <a:off x="6969968" y="5029926"/>
            <a:ext cx="500126" cy="458658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0" kern="0" dirty="0" smtClean="0">
                <a:solidFill>
                  <a:sysClr val="windowText" lastClr="000000"/>
                </a:solidFill>
                <a:latin typeface="Calibri"/>
                <a:cs typeface="Arial"/>
              </a:rPr>
              <a:t>CD3</a:t>
            </a:r>
            <a:endParaRPr lang="fr-FR" sz="1200" b="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38" name="Rectangle 24"/>
          <p:cNvSpPr/>
          <p:nvPr/>
        </p:nvSpPr>
        <p:spPr bwMode="auto">
          <a:xfrm>
            <a:off x="6989638" y="2928254"/>
            <a:ext cx="474307" cy="461914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0" kern="0" dirty="0" smtClean="0">
                <a:solidFill>
                  <a:sysClr val="windowText" lastClr="000000"/>
                </a:solidFill>
                <a:latin typeface="Calibri"/>
                <a:cs typeface="Arial"/>
              </a:rPr>
              <a:t>CD1</a:t>
            </a:r>
            <a:endParaRPr lang="fr-FR" sz="1200" b="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73" name="Rectangle à coins arrondis 20"/>
          <p:cNvSpPr/>
          <p:nvPr/>
        </p:nvSpPr>
        <p:spPr bwMode="auto">
          <a:xfrm>
            <a:off x="2545290" y="5367874"/>
            <a:ext cx="815284" cy="299408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0" kern="0" dirty="0" smtClean="0">
                <a:solidFill>
                  <a:prstClr val="black"/>
                </a:solidFill>
                <a:latin typeface="Calibri"/>
                <a:cs typeface="+mn-cs"/>
              </a:rPr>
              <a:t>S4</a:t>
            </a:r>
            <a:endParaRPr lang="fr-FR" sz="1400" b="0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4" name="Rectangle à coins arrondis 20"/>
          <p:cNvSpPr/>
          <p:nvPr/>
        </p:nvSpPr>
        <p:spPr bwMode="auto">
          <a:xfrm>
            <a:off x="1334077" y="5488584"/>
            <a:ext cx="814191" cy="298422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0" kern="0" dirty="0">
                <a:solidFill>
                  <a:prstClr val="black"/>
                </a:solidFill>
                <a:latin typeface="Calibri"/>
                <a:cs typeface="+mn-cs"/>
              </a:rPr>
              <a:t>S3</a:t>
            </a:r>
          </a:p>
        </p:txBody>
      </p:sp>
      <p:sp>
        <p:nvSpPr>
          <p:cNvPr id="75" name="Rectangle à coins arrondis 20"/>
          <p:cNvSpPr/>
          <p:nvPr/>
        </p:nvSpPr>
        <p:spPr bwMode="auto">
          <a:xfrm>
            <a:off x="1150916" y="4782030"/>
            <a:ext cx="814191" cy="298423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0" kern="0" dirty="0">
                <a:solidFill>
                  <a:prstClr val="black"/>
                </a:solidFill>
                <a:latin typeface="Calibri"/>
                <a:cs typeface="+mn-cs"/>
              </a:rPr>
              <a:t>S1</a:t>
            </a:r>
          </a:p>
        </p:txBody>
      </p:sp>
      <p:sp>
        <p:nvSpPr>
          <p:cNvPr id="76" name="Rectangle à coins arrondis 20"/>
          <p:cNvSpPr/>
          <p:nvPr/>
        </p:nvSpPr>
        <p:spPr bwMode="auto">
          <a:xfrm>
            <a:off x="2327779" y="4564912"/>
            <a:ext cx="815284" cy="298422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0" kern="0" dirty="0">
                <a:solidFill>
                  <a:prstClr val="black"/>
                </a:solidFill>
                <a:latin typeface="Calibri"/>
                <a:cs typeface="+mn-cs"/>
              </a:rPr>
              <a:t>S2</a:t>
            </a:r>
          </a:p>
        </p:txBody>
      </p:sp>
      <p:pic>
        <p:nvPicPr>
          <p:cNvPr id="81" name="Picture 2" descr="C:\Program Files\Microsoft Office\MEDIA\CAGCAT10\j0199549.wmf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357" y="3611645"/>
            <a:ext cx="111125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Rettangolo 83"/>
          <p:cNvSpPr/>
          <p:nvPr/>
        </p:nvSpPr>
        <p:spPr>
          <a:xfrm>
            <a:off x="4551049" y="3085841"/>
            <a:ext cx="1079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Synthesis 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Processor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6" name="Freccia a destra con strisce 85"/>
          <p:cNvSpPr/>
          <p:nvPr/>
        </p:nvSpPr>
        <p:spPr bwMode="auto">
          <a:xfrm>
            <a:off x="3654612" y="3456765"/>
            <a:ext cx="896437" cy="1613473"/>
          </a:xfrm>
          <a:prstGeom prst="striped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7" name="Freccia a destra con strisce 86"/>
          <p:cNvSpPr/>
          <p:nvPr/>
        </p:nvSpPr>
        <p:spPr bwMode="auto">
          <a:xfrm>
            <a:off x="5816203" y="3372439"/>
            <a:ext cx="896437" cy="1613473"/>
          </a:xfrm>
          <a:prstGeom prst="striped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3" name="Picture 2" descr="C:\DATI\MARCO\PROGETTI\CHOREOS\svn-di-univaq-it_choreos\deliverables\wp1\D1.4b-postponed_M30_31-Mar-2013\Latex\figs\Scenario2-Choreography-c-ArrivalHandling-refin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179384"/>
            <a:ext cx="3011370" cy="225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4806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C 0.00625 -0.00208 0.01129 -0.00764 0.01736 -0.00949 C 0.02952 -0.01319 0.04184 -0.01458 0.05417 -0.01643 C 0.06111 -0.01759 0.06754 -0.0206 0.07448 -0.02176 C 0.08143 -0.02777 0.0882 -0.0294 0.09601 -0.03264 C 0.10608 -0.0368 0.11511 -0.04282 0.12552 -0.0449 C 0.13559 -0.05162 0.15 -0.05416 0.16129 -0.05578 C 0.17084 -0.06018 0.18108 -0.06389 0.19097 -0.06527 C 0.1967 -0.06736 0.20261 -0.06828 0.20816 -0.07083 C 0.21354 -0.07777 0.22327 -0.07963 0.23073 -0.08171 C 0.23837 -0.08819 0.24618 -0.09004 0.25521 -0.0912 C 0.26233 -0.09444 0.2592 -0.09328 0.26441 -0.09514 C 0.27084 -0.10115 0.27934 -0.10277 0.28681 -0.10602 C 0.31337 -0.11736 0.33907 -0.11643 0.36736 -0.11713 C 0.38785 -0.11759 0.40816 -0.11782 0.42865 -0.11828 C 0.44132 -0.1199 0.45243 -0.12152 0.46545 -0.12245 C 0.47882 -0.12615 0.45851 -0.12083 0.48282 -0.12523 C 0.48733 -0.12615 0.49132 -0.13078 0.49601 -0.13194 C 0.50243 -0.13356 0.50903 -0.13449 0.51545 -0.13611 C 0.52518 -0.13842 0.5342 -0.14375 0.54393 -0.1456 C 0.55 -0.15092 0.55834 -0.15 0.56545 -0.15231 C 0.56875 -0.15555 0.57153 -0.15648 0.57552 -0.15787 C 0.57657 -0.15879 0.57743 -0.15995 0.57865 -0.16065 C 0.57969 -0.16134 0.58091 -0.16111 0.58177 -0.1618 C 0.58386 -0.16342 0.58785 -0.16736 0.58785 -0.16713 C 0.58854 -0.16875 0.58907 -0.17037 0.58993 -0.17152 C 0.5908 -0.17268 0.59219 -0.17291 0.59288 -0.17407 C 0.59653 -0.17986 0.5974 -0.18518 0.60104 -0.19051 C 0.60209 -0.1949 0.60625 -0.20277 0.60625 -0.20254 C 0.60782 -0.21296 0.61094 -0.22245 0.61233 -0.23264 C 0.61337 -0.24004 0.61354 -0.24722 0.61545 -0.2544 C 0.61667 -0.26782 0.61927 -0.28055 0.62049 -0.29398 C 0.62014 -0.30069 0.61997 -0.30764 0.61945 -0.31435 C 0.61927 -0.31574 0.61841 -0.31828 0.61841 -0.31805 " pathEditMode="relative" rAng="0" ptsTypes="fffffffffffffffffffffffffffffffffA">
                                      <p:cBhvr>
                                        <p:cTn id="3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24" y="-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C 0.00365 -0.00185 0.0066 -0.00579 0.01025 -0.00741 C 0.02101 -0.01157 0.03681 -0.01065 0.04705 -0.01134 C 0.0566 -0.01528 0.06632 -0.01505 0.07552 -0.01968 C 0.08438 -0.02407 0.09288 -0.03032 0.10209 -0.03333 C 0.1191 -0.04514 0.10243 -0.03519 0.11632 -0.04028 C 0.12066 -0.04213 0.12327 -0.04699 0.12761 -0.04838 C 0.13768 -0.05231 0.15 -0.05671 0.16025 -0.05833 C 0.17743 -0.06412 0.19445 -0.06481 0.21233 -0.06644 C 0.22222 -0.07014 0.21146 -0.06644 0.2316 -0.06921 C 0.2474 -0.07153 0.22952 -0.06944 0.23976 -0.07199 C 0.25573 -0.07593 0.27188 -0.07755 0.28785 -0.08032 C 0.29479 -0.08148 0.30122 -0.08449 0.30816 -0.08588 C 0.31354 -0.09028 0.32049 -0.0912 0.32656 -0.09282 C 0.34306 -0.09699 0.35452 -0.09884 0.37257 -0.09954 C 0.39132 -0.10139 0.4099 -0.10278 0.42865 -0.10532 C 0.44028 -0.10903 0.42795 -0.10556 0.45417 -0.10787 C 0.47153 -0.10972 0.48889 -0.11134 0.50625 -0.11343 C 0.52031 -0.11829 0.53559 -0.12083 0.55 -0.12292 C 0.55538 -0.12523 0.5599 -0.12963 0.56528 -0.13125 C 0.56788 -0.13403 0.5757 -0.14352 0.57865 -0.14491 C 0.58177 -0.14954 0.58507 -0.15278 0.58889 -0.15602 C 0.59028 -0.1588 0.5915 -0.16181 0.59288 -0.16458 C 0.59358 -0.16597 0.59497 -0.16852 0.59497 -0.16829 C 0.59722 -0.17755 0.60035 -0.18681 0.60417 -0.19468 C 0.60504 -0.20625 0.60643 -0.21829 0.6092 -0.22917 C 0.6099 -0.24144 0.61059 -0.25208 0.61528 -0.26227 C 0.61719 -0.27199 0.61736 -0.27454 0.61736 -0.28565 " pathEditMode="relative" rAng="0" ptsTypes="fffffffffffffffffffffffffffA">
                                      <p:cBhvr>
                                        <p:cTn id="4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786 C 0.00399 -0.00971 0.00642 -0.01272 0.01007 -0.01573 C 0.01371 -0.01873 0.01771 -0.01943 0.02135 -0.02243 C 0.02274 -0.02359 0.02413 -0.02498 0.02535 -0.02613 C 0.02639 -0.02752 0.02725 -0.02914 0.02847 -0.0303 C 0.03038 -0.03168 0.03785 -0.03261 0.03854 -0.03284 C 0.0441 -0.03538 0.05 -0.03585 0.0559 -0.03677 C 0.06441 -0.04533 0.07587 -0.04926 0.08628 -0.0525 C 0.08975 -0.0555 0.09323 -0.0562 0.09653 -0.05897 C 0.1 -0.06221 0.10278 -0.06637 0.10642 -0.06938 C 0.11458 -0.07632 0.12673 -0.07956 0.13594 -0.08256 C 0.14184 -0.08765 0.14948 -0.0895 0.15625 -0.09181 C 0.16302 -0.10476 0.18038 -0.11216 0.1908 -0.11933 C 0.19531 -0.12257 0.19826 -0.12673 0.20295 -0.12858 C 0.20434 -0.1302 0.20573 -0.13113 0.20694 -0.13252 C 0.20816 -0.13413 0.20868 -0.13668 0.21007 -0.13783 C 0.21423 -0.142 0.22239 -0.14547 0.22743 -0.14709 C 0.23142 -0.14986 0.23437 -0.1524 0.23854 -0.15379 C 0.2441 -0.15842 0.25139 -0.15842 0.25677 -0.16281 C 0.25885 -0.16466 0.26302 -0.16813 0.26302 -0.1679 C 0.26597 -0.17438 0.26996 -0.17669 0.275 -0.17854 C 0.28021 -0.18293 0.28646 -0.18548 0.29236 -0.18779 C 0.29896 -0.19033 0.30382 -0.19519 0.31059 -0.19681 C 0.32274 -0.20513 0.33785 -0.20652 0.35121 -0.2086 C 0.36545 -0.21323 0.36441 -0.21161 0.38785 -0.21277 C 0.40052 -0.21438 0.41267 -0.21739 0.42535 -0.21901 C 0.44253 -0.21785 0.45989 -0.21832 0.47708 -0.2167 C 0.48125 -0.21623 0.48923 -0.21277 0.48923 -0.21253 C 0.49323 -0.20907 0.49791 -0.20791 0.5026 -0.20629 C 0.5059 -0.20166 0.51285 -0.19843 0.51771 -0.19681 C 0.5217 -0.18941 0.53021 -0.18617 0.53611 -0.18131 C 0.53906 -0.17576 0.54045 -0.17414 0.54514 -0.17206 C 0.54791 -0.16628 0.5526 -0.16073 0.55729 -0.15749 C 0.5585 -0.15287 0.56319 -0.14732 0.56649 -0.14431 C 0.56805 -0.14177 0.56944 -0.13853 0.57153 -0.13668 C 0.57344 -0.1346 0.5776 -0.13159 0.5776 -0.13136 C 0.57899 -0.12858 0.58073 -0.12627 0.5816 -0.12327 C 0.58194 -0.12188 0.58212 -0.12049 0.58264 -0.11933 C 0.58385 -0.11656 0.58541 -0.11401 0.5868 -0.11147 C 0.5875 -0.11008 0.58871 -0.10754 0.58871 -0.10731 C 0.58906 -0.10592 0.58941 -0.10407 0.58975 -0.10222 C 0.59045 -0.09968 0.59184 -0.09436 0.59184 -0.09413 C 0.59323 -0.08187 0.59757 -0.0562 0.60312 -0.04602 C 0.60434 -0.03862 0.60486 -0.03122 0.60607 -0.02382 C 0.60573 -0.01642 0.60816 -0.00671 0.60399 -0.00139 C 0.59791 0.00648 0.6033 -0.00601 0.6 0.00254 " pathEditMode="relative" rAng="0" ptsTypes="fffffffffffffffffffffffffffffffffffffffffffffA">
                                      <p:cBhvr>
                                        <p:cTn id="4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99" y="-9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532 C 0.00173 -0.0162 0.0033 -0.02894 0.00972 -0.03727 C 0.01771 -0.04769 0.01163 -0.03843 0.01892 -0.04514 C 0.02708 -0.05255 0.01614 -0.0463 0.02708 -0.05162 C 0.02847 -0.0544 0.03055 -0.05671 0.03125 -0.05972 C 0.03159 -0.06111 0.03159 -0.0625 0.03211 -0.06366 C 0.03489 -0.06921 0.03889 -0.07384 0.04236 -0.07824 C 0.05017 -0.08843 0.05694 -0.09884 0.06788 -0.1037 C 0.07257 -0.10949 0.07934 -0.11204 0.08524 -0.11528 C 0.09635 -0.12199 0.10746 -0.12755 0.11892 -0.13264 C 0.12812 -0.13681 0.13489 -0.14421 0.14444 -0.14745 C 0.14843 -0.15046 0.15277 -0.15208 0.15659 -0.15532 C 0.1651 -0.16227 0.17205 -0.16875 0.18211 -0.17107 C 0.1908 -0.17315 0.20468 -0.17338 0.2118 -0.17384 C 0.22934 -0.17778 0.20902 -0.17361 0.24843 -0.17662 C 0.25625 -0.17732 0.27205 -0.17917 0.27205 -0.17894 C 0.28646 -0.18472 0.30191 -0.18565 0.31684 -0.18727 C 0.32135 -0.18912 0.32552 -0.19005 0.33021 -0.19097 C 0.33559 -0.19607 0.34948 -0.1963 0.34948 -0.1963 C 0.3901 -0.19583 0.425 -0.19444 0.46389 -0.19097 C 0.47083 -0.18958 0.47743 -0.18727 0.4842 -0.18588 C 0.49271 -0.18148 0.50191 -0.17986 0.51076 -0.17801 C 0.51562 -0.17361 0.51805 -0.16991 0.52396 -0.16875 C 0.52743 -0.16412 0.53524 -0.15671 0.53524 -0.15648 C 0.53802 -0.15116 0.54357 -0.14931 0.54843 -0.14745 C 0.55173 -0.14444 0.5533 -0.14097 0.55659 -0.13796 C 0.56232 -0.12732 0.56666 -0.1125 0.575 -0.10463 C 0.57708 -0.09699 0.58073 -0.08634 0.58524 -0.08102 C 0.58663 -0.07222 0.58767 -0.06343 0.59132 -0.05579 C 0.59236 -0.05 0.59409 -0.04607 0.59652 -0.04097 C 0.59896 -0.02269 0.59896 -0.00764 0.59757 0.01204 C 0.59722 0.0162 0.59618 0.02407 0.59236 0.02407 " pathEditMode="relative" rAng="0" ptsTypes="fffffffffffffffffffffffffffffffA">
                                      <p:cBhvr>
                                        <p:cTn id="4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65" y="-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" grpId="0" animBg="1"/>
      <p:bldP spid="37" grpId="0" animBg="1"/>
      <p:bldP spid="38" grpId="0" animBg="1"/>
      <p:bldP spid="73" grpId="0" animBg="1"/>
      <p:bldP spid="74" grpId="0" animBg="1"/>
      <p:bldP spid="75" grpId="0" animBg="1"/>
      <p:bldP spid="76" grpId="0" animBg="1"/>
      <p:bldP spid="84" grpId="0"/>
      <p:bldP spid="86" grpId="0" animBg="1"/>
      <p:bldP spid="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à coins arrondis 20"/>
          <p:cNvSpPr/>
          <p:nvPr/>
        </p:nvSpPr>
        <p:spPr bwMode="auto">
          <a:xfrm>
            <a:off x="4391660" y="5339166"/>
            <a:ext cx="1184275" cy="482601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b="0" kern="0" dirty="0">
                <a:solidFill>
                  <a:prstClr val="black"/>
                </a:solidFill>
                <a:latin typeface="Calibri"/>
                <a:cs typeface="+mn-cs"/>
              </a:rPr>
              <a:t>S4</a:t>
            </a:r>
          </a:p>
        </p:txBody>
      </p:sp>
      <p:sp>
        <p:nvSpPr>
          <p:cNvPr id="139" name="Rectangle à coins arrondis 20"/>
          <p:cNvSpPr/>
          <p:nvPr/>
        </p:nvSpPr>
        <p:spPr bwMode="auto">
          <a:xfrm>
            <a:off x="438785" y="5329641"/>
            <a:ext cx="1182688" cy="481013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b="0" kern="0" dirty="0">
                <a:solidFill>
                  <a:prstClr val="black"/>
                </a:solidFill>
                <a:latin typeface="Calibri"/>
                <a:cs typeface="+mn-cs"/>
              </a:rPr>
              <a:t>S3</a:t>
            </a:r>
          </a:p>
        </p:txBody>
      </p:sp>
      <p:sp>
        <p:nvSpPr>
          <p:cNvPr id="105" name="Rectangle à coins arrondis 20"/>
          <p:cNvSpPr/>
          <p:nvPr/>
        </p:nvSpPr>
        <p:spPr bwMode="auto">
          <a:xfrm>
            <a:off x="461010" y="1315634"/>
            <a:ext cx="1182688" cy="481014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b="0" kern="0" dirty="0">
                <a:solidFill>
                  <a:prstClr val="black"/>
                </a:solidFill>
                <a:latin typeface="Calibri"/>
                <a:cs typeface="+mn-cs"/>
              </a:rPr>
              <a:t>S1</a:t>
            </a:r>
          </a:p>
        </p:txBody>
      </p:sp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173038" y="171062"/>
            <a:ext cx="8775700" cy="419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100" dirty="0" smtClean="0"/>
              <a:t>Choreography </a:t>
            </a:r>
            <a:r>
              <a:rPr lang="en-US" sz="3100" dirty="0" err="1" smtClean="0"/>
              <a:t>realizability</a:t>
            </a:r>
            <a:r>
              <a:rPr lang="en-US" sz="3100" dirty="0" smtClean="0"/>
              <a:t> enforcement via </a:t>
            </a:r>
            <a:r>
              <a:rPr lang="en-US" sz="3100" dirty="0"/>
              <a:t>C</a:t>
            </a:r>
            <a:r>
              <a:rPr lang="en-US" sz="3100" dirty="0" smtClean="0"/>
              <a:t>oordination Delegates</a:t>
            </a:r>
            <a:endParaRPr dirty="0" smtClean="0"/>
          </a:p>
        </p:txBody>
      </p:sp>
      <p:sp>
        <p:nvSpPr>
          <p:cNvPr id="96" name="CasellaDiTesto 95"/>
          <p:cNvSpPr txBox="1"/>
          <p:nvPr/>
        </p:nvSpPr>
        <p:spPr>
          <a:xfrm>
            <a:off x="5694363" y="4404278"/>
            <a:ext cx="30213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Calibri"/>
                <a:cs typeface="+mn-cs"/>
              </a:rPr>
              <a:t>CHOReOS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Calibri"/>
                <a:cs typeface="+mn-cs"/>
              </a:rPr>
              <a:t>choreography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Calibri"/>
                <a:cs typeface="+mn-cs"/>
              </a:rPr>
              <a:t>realization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0070C0"/>
                </a:solidFill>
                <a:latin typeface="Calibri"/>
                <a:cs typeface="+mn-cs"/>
              </a:rPr>
              <a:t>(composition of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 smtClean="0">
                <a:solidFill>
                  <a:srgbClr val="0070C0"/>
                </a:solidFill>
                <a:latin typeface="Calibri"/>
                <a:cs typeface="+mn-cs"/>
              </a:rPr>
              <a:t>CHOReOS</a:t>
            </a:r>
            <a:r>
              <a:rPr lang="en-US" i="1" dirty="0" smtClean="0">
                <a:solidFill>
                  <a:srgbClr val="0070C0"/>
                </a:solidFill>
                <a:latin typeface="Calibri"/>
                <a:cs typeface="+mn-cs"/>
              </a:rPr>
              <a:t> connectors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rgbClr val="0070C0"/>
                </a:solidFill>
                <a:latin typeface="Calibri"/>
                <a:cs typeface="+mn-cs"/>
              </a:rPr>
              <a:t>plus CDs)</a:t>
            </a:r>
            <a:endParaRPr lang="en-US" i="1" dirty="0">
              <a:solidFill>
                <a:srgbClr val="0070C0"/>
              </a:solidFill>
              <a:latin typeface="Calibri"/>
              <a:cs typeface="+mn-cs"/>
            </a:endParaRPr>
          </a:p>
        </p:txBody>
      </p:sp>
      <p:sp>
        <p:nvSpPr>
          <p:cNvPr id="97" name="Rettangolo 96"/>
          <p:cNvSpPr/>
          <p:nvPr/>
        </p:nvSpPr>
        <p:spPr>
          <a:xfrm>
            <a:off x="289561" y="1847462"/>
            <a:ext cx="5404802" cy="3461817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0">
              <a:solidFill>
                <a:prstClr val="white"/>
              </a:solidFill>
            </a:endParaRPr>
          </a:p>
        </p:txBody>
      </p:sp>
      <p:cxnSp>
        <p:nvCxnSpPr>
          <p:cNvPr id="104" name="Connettore 2 103"/>
          <p:cNvCxnSpPr/>
          <p:nvPr/>
        </p:nvCxnSpPr>
        <p:spPr bwMode="auto">
          <a:xfrm rot="5400000">
            <a:off x="-134302" y="3538538"/>
            <a:ext cx="1954212" cy="23812"/>
          </a:xfrm>
          <a:prstGeom prst="straightConnector1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lgDash"/>
            <a:headEnd type="arrow" w="lg" len="lg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6" name="Figura a mano libera 105"/>
          <p:cNvSpPr/>
          <p:nvPr/>
        </p:nvSpPr>
        <p:spPr bwMode="auto">
          <a:xfrm>
            <a:off x="1034098" y="2573339"/>
            <a:ext cx="3592512" cy="2204402"/>
          </a:xfrm>
          <a:custGeom>
            <a:avLst/>
            <a:gdLst>
              <a:gd name="connsiteX0" fmla="*/ 0 w 3657600"/>
              <a:gd name="connsiteY0" fmla="*/ 0 h 2073349"/>
              <a:gd name="connsiteX1" fmla="*/ 308344 w 3657600"/>
              <a:gd name="connsiteY1" fmla="*/ 691116 h 2073349"/>
              <a:gd name="connsiteX2" fmla="*/ 1701209 w 3657600"/>
              <a:gd name="connsiteY2" fmla="*/ 1329070 h 2073349"/>
              <a:gd name="connsiteX3" fmla="*/ 3657600 w 3657600"/>
              <a:gd name="connsiteY3" fmla="*/ 2073349 h 207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2073349">
                <a:moveTo>
                  <a:pt x="0" y="0"/>
                </a:moveTo>
                <a:cubicBezTo>
                  <a:pt x="12404" y="234802"/>
                  <a:pt x="24809" y="469604"/>
                  <a:pt x="308344" y="691116"/>
                </a:cubicBezTo>
                <a:cubicBezTo>
                  <a:pt x="591879" y="912628"/>
                  <a:pt x="1143000" y="1098698"/>
                  <a:pt x="1701209" y="1329070"/>
                </a:cubicBezTo>
                <a:cubicBezTo>
                  <a:pt x="2259418" y="1559442"/>
                  <a:pt x="2958509" y="1816395"/>
                  <a:pt x="3657600" y="2073349"/>
                </a:cubicBezTo>
              </a:path>
            </a:pathLst>
          </a:custGeom>
          <a:noFill/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lgDash"/>
            <a:headEnd type="arrow" w="lg" len="lg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it-IT">
              <a:latin typeface="Arial" charset="0"/>
              <a:cs typeface="Arial" charset="0"/>
            </a:endParaRPr>
          </a:p>
        </p:txBody>
      </p:sp>
      <p:cxnSp>
        <p:nvCxnSpPr>
          <p:cNvPr id="107" name="Connettore 2 106"/>
          <p:cNvCxnSpPr/>
          <p:nvPr/>
        </p:nvCxnSpPr>
        <p:spPr bwMode="auto">
          <a:xfrm>
            <a:off x="5211224" y="2638425"/>
            <a:ext cx="3936" cy="1873250"/>
          </a:xfrm>
          <a:prstGeom prst="straightConnector1">
            <a:avLst/>
          </a:prstGeom>
          <a:noFill/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lgDash"/>
            <a:headEnd type="arrow" w="lg" len="lg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8" name="Figura a mano libera 107"/>
          <p:cNvSpPr/>
          <p:nvPr/>
        </p:nvSpPr>
        <p:spPr bwMode="auto">
          <a:xfrm flipH="1">
            <a:off x="1367473" y="2632074"/>
            <a:ext cx="3657600" cy="2187575"/>
          </a:xfrm>
          <a:custGeom>
            <a:avLst/>
            <a:gdLst>
              <a:gd name="connsiteX0" fmla="*/ 0 w 3657600"/>
              <a:gd name="connsiteY0" fmla="*/ 0 h 2073349"/>
              <a:gd name="connsiteX1" fmla="*/ 308344 w 3657600"/>
              <a:gd name="connsiteY1" fmla="*/ 691116 h 2073349"/>
              <a:gd name="connsiteX2" fmla="*/ 1701209 w 3657600"/>
              <a:gd name="connsiteY2" fmla="*/ 1329070 h 2073349"/>
              <a:gd name="connsiteX3" fmla="*/ 3657600 w 3657600"/>
              <a:gd name="connsiteY3" fmla="*/ 2073349 h 207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2073349">
                <a:moveTo>
                  <a:pt x="0" y="0"/>
                </a:moveTo>
                <a:cubicBezTo>
                  <a:pt x="12404" y="234802"/>
                  <a:pt x="24809" y="469604"/>
                  <a:pt x="308344" y="691116"/>
                </a:cubicBezTo>
                <a:cubicBezTo>
                  <a:pt x="591879" y="912628"/>
                  <a:pt x="1143000" y="1098698"/>
                  <a:pt x="1701209" y="1329070"/>
                </a:cubicBezTo>
                <a:cubicBezTo>
                  <a:pt x="2259418" y="1559442"/>
                  <a:pt x="2958509" y="1816395"/>
                  <a:pt x="3657600" y="2073349"/>
                </a:cubicBezTo>
              </a:path>
            </a:pathLst>
          </a:custGeom>
          <a:noFill/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lgDash"/>
            <a:headEnd type="arrow" w="lg" len="lg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it-IT">
              <a:latin typeface="Arial" charset="0"/>
              <a:cs typeface="Arial" charset="0"/>
            </a:endParaRPr>
          </a:p>
        </p:txBody>
      </p:sp>
      <p:cxnSp>
        <p:nvCxnSpPr>
          <p:cNvPr id="113" name="Connettore 2 112"/>
          <p:cNvCxnSpPr/>
          <p:nvPr/>
        </p:nvCxnSpPr>
        <p:spPr bwMode="auto">
          <a:xfrm flipV="1">
            <a:off x="1367473" y="5054600"/>
            <a:ext cx="3327400" cy="6350"/>
          </a:xfrm>
          <a:prstGeom prst="straightConnector1">
            <a:avLst/>
          </a:prstGeom>
          <a:noFill/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lgDash"/>
            <a:headEnd type="arrow" w="lg" len="lg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5" name="Rectangle à coins arrondis 20"/>
          <p:cNvSpPr/>
          <p:nvPr/>
        </p:nvSpPr>
        <p:spPr bwMode="auto">
          <a:xfrm>
            <a:off x="4417060" y="1331314"/>
            <a:ext cx="1184275" cy="481013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b="0" kern="0" dirty="0">
                <a:solidFill>
                  <a:prstClr val="black"/>
                </a:solidFill>
                <a:latin typeface="Calibri"/>
                <a:cs typeface="+mn-cs"/>
              </a:rPr>
              <a:t>S2</a:t>
            </a:r>
          </a:p>
        </p:txBody>
      </p:sp>
      <p:sp>
        <p:nvSpPr>
          <p:cNvPr id="116" name="Rectangle 24"/>
          <p:cNvSpPr/>
          <p:nvPr/>
        </p:nvSpPr>
        <p:spPr bwMode="auto">
          <a:xfrm>
            <a:off x="4637723" y="1849684"/>
            <a:ext cx="720725" cy="769691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0" kern="0" dirty="0">
                <a:solidFill>
                  <a:sysClr val="windowText" lastClr="000000"/>
                </a:solidFill>
                <a:latin typeface="Calibri"/>
                <a:cs typeface="Arial"/>
              </a:rPr>
              <a:t>CD2</a:t>
            </a:r>
          </a:p>
        </p:txBody>
      </p:sp>
      <p:sp>
        <p:nvSpPr>
          <p:cNvPr id="156" name="Oval 16"/>
          <p:cNvSpPr>
            <a:spLocks noChangeArrowheads="1"/>
          </p:cNvSpPr>
          <p:nvPr/>
        </p:nvSpPr>
        <p:spPr bwMode="auto">
          <a:xfrm>
            <a:off x="773748" y="2555875"/>
            <a:ext cx="152400" cy="152400"/>
          </a:xfrm>
          <a:prstGeom prst="ellipse">
            <a:avLst/>
          </a:prstGeom>
          <a:solidFill>
            <a:srgbClr val="B6DD84"/>
          </a:soli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lgDash"/>
            <a:headEnd type="arrow" w="lg" len="lg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2" name="Figura a mano libera 161"/>
          <p:cNvSpPr/>
          <p:nvPr/>
        </p:nvSpPr>
        <p:spPr bwMode="auto">
          <a:xfrm>
            <a:off x="1186499" y="2387600"/>
            <a:ext cx="3440112" cy="2236788"/>
          </a:xfrm>
          <a:custGeom>
            <a:avLst/>
            <a:gdLst>
              <a:gd name="connsiteX0" fmla="*/ 0 w 3657600"/>
              <a:gd name="connsiteY0" fmla="*/ 0 h 2073349"/>
              <a:gd name="connsiteX1" fmla="*/ 308344 w 3657600"/>
              <a:gd name="connsiteY1" fmla="*/ 691116 h 2073349"/>
              <a:gd name="connsiteX2" fmla="*/ 1701209 w 3657600"/>
              <a:gd name="connsiteY2" fmla="*/ 1329070 h 2073349"/>
              <a:gd name="connsiteX3" fmla="*/ 3657600 w 3657600"/>
              <a:gd name="connsiteY3" fmla="*/ 2073349 h 207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2073349">
                <a:moveTo>
                  <a:pt x="0" y="0"/>
                </a:moveTo>
                <a:cubicBezTo>
                  <a:pt x="12404" y="234802"/>
                  <a:pt x="24809" y="469604"/>
                  <a:pt x="308344" y="691116"/>
                </a:cubicBezTo>
                <a:cubicBezTo>
                  <a:pt x="591879" y="912628"/>
                  <a:pt x="1143000" y="1098698"/>
                  <a:pt x="1701209" y="1329070"/>
                </a:cubicBezTo>
                <a:cubicBezTo>
                  <a:pt x="2259418" y="1559442"/>
                  <a:pt x="2958509" y="1816395"/>
                  <a:pt x="3657600" y="2073349"/>
                </a:cubicBezTo>
              </a:path>
            </a:pathLst>
          </a:custGeom>
          <a:noFill/>
          <a:ln w="19050" cap="flat" cmpd="sng" algn="ctr">
            <a:solidFill>
              <a:srgbClr val="00B0F0"/>
            </a:solidFill>
            <a:prstDash val="dash"/>
            <a:headEnd type="arrow" w="lg" len="lg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200" b="0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grpSp>
        <p:nvGrpSpPr>
          <p:cNvPr id="14" name="Gruppo 87"/>
          <p:cNvGrpSpPr/>
          <p:nvPr/>
        </p:nvGrpSpPr>
        <p:grpSpPr>
          <a:xfrm>
            <a:off x="1086725" y="2382233"/>
            <a:ext cx="216023" cy="144016"/>
            <a:chOff x="6228184" y="1772816"/>
            <a:chExt cx="216023" cy="144016"/>
          </a:xfrm>
          <a:solidFill>
            <a:schemeClr val="bg1"/>
          </a:solidFill>
        </p:grpSpPr>
        <p:sp>
          <p:nvSpPr>
            <p:cNvPr id="164" name="Rettangolo 163"/>
            <p:cNvSpPr/>
            <p:nvPr/>
          </p:nvSpPr>
          <p:spPr>
            <a:xfrm>
              <a:off x="6228184" y="1772816"/>
              <a:ext cx="216023" cy="144016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200" b="0" kern="0" dirty="0">
                <a:solidFill>
                  <a:sysClr val="windowText" lastClr="000000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165" name="Connettore 1 164"/>
            <p:cNvCxnSpPr/>
            <p:nvPr/>
          </p:nvCxnSpPr>
          <p:spPr>
            <a:xfrm>
              <a:off x="6228184" y="1772816"/>
              <a:ext cx="108011" cy="86410"/>
            </a:xfrm>
            <a:prstGeom prst="lin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6" name="Connettore 1 165"/>
            <p:cNvCxnSpPr/>
            <p:nvPr/>
          </p:nvCxnSpPr>
          <p:spPr>
            <a:xfrm rot="10800000" flipV="1">
              <a:off x="6336196" y="1772816"/>
              <a:ext cx="108011" cy="86410"/>
            </a:xfrm>
            <a:prstGeom prst="lin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67" name="Oval 16"/>
          <p:cNvSpPr>
            <a:spLocks noChangeArrowheads="1"/>
          </p:cNvSpPr>
          <p:nvPr/>
        </p:nvSpPr>
        <p:spPr bwMode="auto">
          <a:xfrm>
            <a:off x="983298" y="2562225"/>
            <a:ext cx="152400" cy="152400"/>
          </a:xfrm>
          <a:prstGeom prst="ellipse">
            <a:avLst/>
          </a:prstGeom>
          <a:solidFill>
            <a:srgbClr val="B6DD84"/>
          </a:soli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lgDash"/>
            <a:headEnd type="arrow" w="lg" len="lg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0" name="Oval 16"/>
          <p:cNvSpPr>
            <a:spLocks noChangeArrowheads="1"/>
          </p:cNvSpPr>
          <p:nvPr/>
        </p:nvSpPr>
        <p:spPr bwMode="auto">
          <a:xfrm>
            <a:off x="768985" y="4435475"/>
            <a:ext cx="152400" cy="152400"/>
          </a:xfrm>
          <a:prstGeom prst="ellipse">
            <a:avLst/>
          </a:prstGeom>
          <a:solidFill>
            <a:srgbClr val="B6DD84"/>
          </a:soli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lgDash"/>
            <a:headEnd type="arrow" w="lg" len="lg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5" name="Oval 16"/>
          <p:cNvSpPr>
            <a:spLocks noChangeArrowheads="1"/>
          </p:cNvSpPr>
          <p:nvPr/>
        </p:nvSpPr>
        <p:spPr bwMode="auto">
          <a:xfrm>
            <a:off x="5800947" y="2188171"/>
            <a:ext cx="152400" cy="152400"/>
          </a:xfrm>
          <a:prstGeom prst="ellipse">
            <a:avLst/>
          </a:prstGeom>
          <a:solidFill>
            <a:srgbClr val="B6DD84"/>
          </a:soli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lgDash"/>
            <a:headEnd type="arrow" w="lg" len="lg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6" name="CasellaDiTesto 85"/>
          <p:cNvSpPr txBox="1"/>
          <p:nvPr/>
        </p:nvSpPr>
        <p:spPr>
          <a:xfrm>
            <a:off x="5987496" y="2083396"/>
            <a:ext cx="28083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69900"/>
                </a:solidFill>
                <a:latin typeface="Calibri"/>
              </a:rPr>
              <a:t>additional </a:t>
            </a:r>
            <a:r>
              <a:rPr lang="en-US" dirty="0" smtClean="0">
                <a:solidFill>
                  <a:srgbClr val="669900"/>
                </a:solidFill>
                <a:latin typeface="Calibri"/>
              </a:rPr>
              <a:t>communication: </a:t>
            </a:r>
            <a:r>
              <a:rPr lang="en-US" dirty="0" smtClean="0">
                <a:solidFill>
                  <a:srgbClr val="669900"/>
                </a:solidFill>
                <a:latin typeface="Calibri"/>
                <a:cs typeface="+mn-cs"/>
              </a:rPr>
              <a:t>coordination information</a:t>
            </a:r>
            <a:endParaRPr lang="en-US" dirty="0">
              <a:solidFill>
                <a:srgbClr val="669900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669900"/>
                </a:solidFill>
                <a:latin typeface="Calibri"/>
                <a:cs typeface="+mn-cs"/>
              </a:rPr>
              <a:t>for </a:t>
            </a:r>
            <a:r>
              <a:rPr lang="en-US" dirty="0">
                <a:solidFill>
                  <a:srgbClr val="669900"/>
                </a:solidFill>
                <a:latin typeface="Calibri"/>
                <a:cs typeface="+mn-cs"/>
              </a:rPr>
              <a:t>coordination purposes (exchanged among the Coordination Delegates to enforce the realization of the specified choreography, in a distributed way)</a:t>
            </a:r>
          </a:p>
        </p:txBody>
      </p:sp>
      <p:grpSp>
        <p:nvGrpSpPr>
          <p:cNvPr id="17" name="Gruppo 87"/>
          <p:cNvGrpSpPr/>
          <p:nvPr/>
        </p:nvGrpSpPr>
        <p:grpSpPr>
          <a:xfrm>
            <a:off x="5816505" y="951717"/>
            <a:ext cx="216023" cy="144016"/>
            <a:chOff x="6228184" y="1772816"/>
            <a:chExt cx="216023" cy="144016"/>
          </a:xfrm>
          <a:solidFill>
            <a:schemeClr val="bg1"/>
          </a:solidFill>
        </p:grpSpPr>
        <p:sp>
          <p:nvSpPr>
            <p:cNvPr id="89" name="Rettangolo 88"/>
            <p:cNvSpPr/>
            <p:nvPr/>
          </p:nvSpPr>
          <p:spPr>
            <a:xfrm>
              <a:off x="6228184" y="1772816"/>
              <a:ext cx="216023" cy="144016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200" b="0" kern="0" dirty="0">
                <a:solidFill>
                  <a:sysClr val="windowText" lastClr="000000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90" name="Connettore 1 89"/>
            <p:cNvCxnSpPr/>
            <p:nvPr/>
          </p:nvCxnSpPr>
          <p:spPr>
            <a:xfrm>
              <a:off x="6228184" y="1772816"/>
              <a:ext cx="108011" cy="86410"/>
            </a:xfrm>
            <a:prstGeom prst="lin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2" name="Connettore 1 91"/>
            <p:cNvCxnSpPr/>
            <p:nvPr/>
          </p:nvCxnSpPr>
          <p:spPr>
            <a:xfrm rot="10800000" flipV="1">
              <a:off x="6336196" y="1772816"/>
              <a:ext cx="108011" cy="86410"/>
            </a:xfrm>
            <a:prstGeom prst="lin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93" name="CasellaDiTesto 92"/>
          <p:cNvSpPr txBox="1"/>
          <p:nvPr/>
        </p:nvSpPr>
        <p:spPr>
          <a:xfrm>
            <a:off x="6049281" y="836761"/>
            <a:ext cx="28147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  <a:latin typeface="Calibri"/>
                <a:cs typeface="+mn-cs"/>
              </a:rPr>
              <a:t>standard</a:t>
            </a:r>
            <a:endParaRPr lang="en-US" dirty="0">
              <a:solidFill>
                <a:srgbClr val="00B0F0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B0F0"/>
                </a:solidFill>
                <a:latin typeface="Calibri"/>
                <a:cs typeface="+mn-cs"/>
              </a:rPr>
              <a:t>communication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B0F0"/>
                </a:solidFill>
                <a:latin typeface="Calibri"/>
                <a:cs typeface="+mn-cs"/>
              </a:rPr>
              <a:t>(e.g., </a:t>
            </a:r>
            <a:r>
              <a:rPr lang="en-US" dirty="0" smtClean="0">
                <a:solidFill>
                  <a:srgbClr val="00B0F0"/>
                </a:solidFill>
                <a:latin typeface="Calibri"/>
                <a:cs typeface="+mn-cs"/>
              </a:rPr>
              <a:t>In-only/In-Out</a:t>
            </a:r>
            <a:endParaRPr lang="en-US" dirty="0">
              <a:solidFill>
                <a:srgbClr val="00B0F0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B0F0"/>
                </a:solidFill>
                <a:latin typeface="Calibri"/>
                <a:cs typeface="+mn-cs"/>
              </a:rPr>
              <a:t>m</a:t>
            </a:r>
            <a:r>
              <a:rPr lang="en-US" dirty="0" smtClean="0">
                <a:solidFill>
                  <a:srgbClr val="00B0F0"/>
                </a:solidFill>
                <a:latin typeface="Calibri"/>
                <a:cs typeface="+mn-cs"/>
              </a:rPr>
              <a:t>essage </a:t>
            </a:r>
            <a:r>
              <a:rPr lang="en-US" dirty="0">
                <a:solidFill>
                  <a:srgbClr val="00B0F0"/>
                </a:solidFill>
                <a:latin typeface="Calibri"/>
                <a:cs typeface="+mn-cs"/>
              </a:rPr>
              <a:t>e</a:t>
            </a:r>
            <a:r>
              <a:rPr lang="en-US" dirty="0" smtClean="0">
                <a:solidFill>
                  <a:srgbClr val="00B0F0"/>
                </a:solidFill>
                <a:latin typeface="Calibri"/>
                <a:cs typeface="+mn-cs"/>
              </a:rPr>
              <a:t>xchange)</a:t>
            </a:r>
            <a:endParaRPr lang="en-US" dirty="0">
              <a:solidFill>
                <a:srgbClr val="00B0F0"/>
              </a:solidFill>
              <a:latin typeface="Calibri"/>
              <a:cs typeface="+mn-cs"/>
            </a:endParaRPr>
          </a:p>
        </p:txBody>
      </p:sp>
      <p:grpSp>
        <p:nvGrpSpPr>
          <p:cNvPr id="18" name="Gruppo 87"/>
          <p:cNvGrpSpPr/>
          <p:nvPr/>
        </p:nvGrpSpPr>
        <p:grpSpPr>
          <a:xfrm>
            <a:off x="4579219" y="1707614"/>
            <a:ext cx="216023" cy="144016"/>
            <a:chOff x="6228184" y="1772816"/>
            <a:chExt cx="216023" cy="144016"/>
          </a:xfrm>
          <a:solidFill>
            <a:schemeClr val="bg1"/>
          </a:solidFill>
        </p:grpSpPr>
        <p:sp>
          <p:nvSpPr>
            <p:cNvPr id="95" name="Rettangolo 94"/>
            <p:cNvSpPr/>
            <p:nvPr/>
          </p:nvSpPr>
          <p:spPr>
            <a:xfrm>
              <a:off x="6228184" y="1772816"/>
              <a:ext cx="216023" cy="144016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200" b="0" kern="0" dirty="0">
                <a:solidFill>
                  <a:sysClr val="windowText" lastClr="000000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112" name="Connettore 1 111"/>
            <p:cNvCxnSpPr/>
            <p:nvPr/>
          </p:nvCxnSpPr>
          <p:spPr>
            <a:xfrm>
              <a:off x="6228184" y="1772816"/>
              <a:ext cx="108011" cy="86410"/>
            </a:xfrm>
            <a:prstGeom prst="lin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4" name="Connettore 1 113"/>
            <p:cNvCxnSpPr/>
            <p:nvPr/>
          </p:nvCxnSpPr>
          <p:spPr>
            <a:xfrm rot="10800000" flipV="1">
              <a:off x="6336196" y="1772816"/>
              <a:ext cx="108011" cy="86410"/>
            </a:xfrm>
            <a:prstGeom prst="lin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9" name="Gruppo 87"/>
          <p:cNvGrpSpPr/>
          <p:nvPr/>
        </p:nvGrpSpPr>
        <p:grpSpPr>
          <a:xfrm>
            <a:off x="4662832" y="2385458"/>
            <a:ext cx="216023" cy="144016"/>
            <a:chOff x="6228184" y="1772816"/>
            <a:chExt cx="216023" cy="144016"/>
          </a:xfrm>
          <a:solidFill>
            <a:schemeClr val="bg1"/>
          </a:solidFill>
        </p:grpSpPr>
        <p:sp>
          <p:nvSpPr>
            <p:cNvPr id="118" name="Rettangolo 117"/>
            <p:cNvSpPr/>
            <p:nvPr/>
          </p:nvSpPr>
          <p:spPr>
            <a:xfrm>
              <a:off x="6228184" y="1772816"/>
              <a:ext cx="216023" cy="144016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200" b="0" kern="0" dirty="0">
                <a:solidFill>
                  <a:sysClr val="windowText" lastClr="000000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128" name="Connettore 1 127"/>
            <p:cNvCxnSpPr/>
            <p:nvPr/>
          </p:nvCxnSpPr>
          <p:spPr>
            <a:xfrm>
              <a:off x="6228184" y="1772816"/>
              <a:ext cx="108011" cy="86410"/>
            </a:xfrm>
            <a:prstGeom prst="lin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9" name="Connettore 1 128"/>
            <p:cNvCxnSpPr/>
            <p:nvPr/>
          </p:nvCxnSpPr>
          <p:spPr>
            <a:xfrm rot="10800000" flipV="1">
              <a:off x="6336196" y="1772816"/>
              <a:ext cx="108011" cy="86410"/>
            </a:xfrm>
            <a:prstGeom prst="lin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57" name="Figura a mano libera 156"/>
          <p:cNvSpPr/>
          <p:nvPr/>
        </p:nvSpPr>
        <p:spPr bwMode="auto">
          <a:xfrm>
            <a:off x="4775835" y="2619375"/>
            <a:ext cx="60325" cy="1925955"/>
          </a:xfrm>
          <a:custGeom>
            <a:avLst/>
            <a:gdLst>
              <a:gd name="connsiteX0" fmla="*/ 0 w 3657600"/>
              <a:gd name="connsiteY0" fmla="*/ 0 h 2073349"/>
              <a:gd name="connsiteX1" fmla="*/ 308344 w 3657600"/>
              <a:gd name="connsiteY1" fmla="*/ 691116 h 2073349"/>
              <a:gd name="connsiteX2" fmla="*/ 1701209 w 3657600"/>
              <a:gd name="connsiteY2" fmla="*/ 1329070 h 2073349"/>
              <a:gd name="connsiteX3" fmla="*/ 3657600 w 3657600"/>
              <a:gd name="connsiteY3" fmla="*/ 2073349 h 207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2073349">
                <a:moveTo>
                  <a:pt x="0" y="0"/>
                </a:moveTo>
                <a:cubicBezTo>
                  <a:pt x="12404" y="234802"/>
                  <a:pt x="24809" y="469604"/>
                  <a:pt x="308344" y="691116"/>
                </a:cubicBezTo>
                <a:cubicBezTo>
                  <a:pt x="591879" y="912628"/>
                  <a:pt x="1143000" y="1098698"/>
                  <a:pt x="1701209" y="1329070"/>
                </a:cubicBezTo>
                <a:cubicBezTo>
                  <a:pt x="2259418" y="1559442"/>
                  <a:pt x="2958509" y="1816395"/>
                  <a:pt x="3657600" y="2073349"/>
                </a:cubicBezTo>
              </a:path>
            </a:pathLst>
          </a:custGeom>
          <a:noFill/>
          <a:ln w="19050" cap="flat" cmpd="sng" algn="ctr">
            <a:solidFill>
              <a:srgbClr val="00B0F0"/>
            </a:solidFill>
            <a:prstDash val="dash"/>
            <a:headEnd type="arrow" w="lg" len="lg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200" b="0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44" name="Rectangle 24"/>
          <p:cNvSpPr/>
          <p:nvPr/>
        </p:nvSpPr>
        <p:spPr bwMode="auto">
          <a:xfrm>
            <a:off x="4628197" y="4561505"/>
            <a:ext cx="725487" cy="757104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0" kern="0" dirty="0" smtClean="0">
                <a:solidFill>
                  <a:sysClr val="windowText" lastClr="000000"/>
                </a:solidFill>
                <a:latin typeface="Calibri"/>
                <a:cs typeface="Arial"/>
              </a:rPr>
              <a:t>CD4</a:t>
            </a:r>
            <a:endParaRPr lang="fr-FR" sz="2400" b="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130" name="Rectangle 24"/>
          <p:cNvSpPr/>
          <p:nvPr/>
        </p:nvSpPr>
        <p:spPr bwMode="auto">
          <a:xfrm>
            <a:off x="652104" y="4569831"/>
            <a:ext cx="726480" cy="73928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0" kern="0" dirty="0" smtClean="0">
                <a:solidFill>
                  <a:sysClr val="windowText" lastClr="000000"/>
                </a:solidFill>
                <a:latin typeface="Calibri"/>
                <a:cs typeface="Arial"/>
              </a:rPr>
              <a:t>CD3</a:t>
            </a:r>
            <a:endParaRPr lang="fr-FR" sz="2400" b="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88" name="Rectangle 24"/>
          <p:cNvSpPr/>
          <p:nvPr/>
        </p:nvSpPr>
        <p:spPr bwMode="auto">
          <a:xfrm>
            <a:off x="718185" y="1828800"/>
            <a:ext cx="688975" cy="744538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0" kern="0" dirty="0" smtClean="0">
                <a:solidFill>
                  <a:sysClr val="windowText" lastClr="000000"/>
                </a:solidFill>
                <a:latin typeface="Calibri"/>
                <a:cs typeface="Arial"/>
              </a:rPr>
              <a:t>CD1</a:t>
            </a:r>
            <a:endParaRPr lang="fr-FR" sz="2400" b="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grpSp>
        <p:nvGrpSpPr>
          <p:cNvPr id="15" name="Gruppo 87"/>
          <p:cNvGrpSpPr/>
          <p:nvPr/>
        </p:nvGrpSpPr>
        <p:grpSpPr>
          <a:xfrm>
            <a:off x="652104" y="1714709"/>
            <a:ext cx="216023" cy="144016"/>
            <a:chOff x="6228184" y="1772816"/>
            <a:chExt cx="216023" cy="144016"/>
          </a:xfrm>
          <a:solidFill>
            <a:schemeClr val="bg1"/>
          </a:solidFill>
        </p:grpSpPr>
        <p:sp>
          <p:nvSpPr>
            <p:cNvPr id="173" name="Rettangolo 172"/>
            <p:cNvSpPr/>
            <p:nvPr/>
          </p:nvSpPr>
          <p:spPr>
            <a:xfrm>
              <a:off x="6228184" y="1772816"/>
              <a:ext cx="216023" cy="144016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200" b="0" kern="0" dirty="0">
                <a:solidFill>
                  <a:sysClr val="windowText" lastClr="000000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174" name="Connettore 1 173"/>
            <p:cNvCxnSpPr/>
            <p:nvPr/>
          </p:nvCxnSpPr>
          <p:spPr>
            <a:xfrm>
              <a:off x="6228184" y="1772816"/>
              <a:ext cx="108011" cy="86410"/>
            </a:xfrm>
            <a:prstGeom prst="lin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5" name="Connettore 1 174"/>
            <p:cNvCxnSpPr/>
            <p:nvPr/>
          </p:nvCxnSpPr>
          <p:spPr>
            <a:xfrm rot="10800000" flipV="1">
              <a:off x="6336196" y="1772816"/>
              <a:ext cx="108011" cy="86410"/>
            </a:xfrm>
            <a:prstGeom prst="lin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6" name="Gruppo 87"/>
          <p:cNvGrpSpPr/>
          <p:nvPr/>
        </p:nvGrpSpPr>
        <p:grpSpPr>
          <a:xfrm>
            <a:off x="4586282" y="5333801"/>
            <a:ext cx="216023" cy="144016"/>
            <a:chOff x="6228184" y="1772816"/>
            <a:chExt cx="216023" cy="144016"/>
          </a:xfrm>
          <a:solidFill>
            <a:schemeClr val="bg1"/>
          </a:solidFill>
        </p:grpSpPr>
        <p:sp>
          <p:nvSpPr>
            <p:cNvPr id="82" name="Rettangolo 81"/>
            <p:cNvSpPr/>
            <p:nvPr/>
          </p:nvSpPr>
          <p:spPr>
            <a:xfrm>
              <a:off x="6228184" y="1772816"/>
              <a:ext cx="216023" cy="144016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200" b="0" kern="0" dirty="0">
                <a:solidFill>
                  <a:sysClr val="windowText" lastClr="000000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83" name="Connettore 1 82"/>
            <p:cNvCxnSpPr/>
            <p:nvPr/>
          </p:nvCxnSpPr>
          <p:spPr>
            <a:xfrm>
              <a:off x="6228184" y="1772816"/>
              <a:ext cx="108011" cy="86410"/>
            </a:xfrm>
            <a:prstGeom prst="lin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4" name="Connettore 1 83"/>
            <p:cNvCxnSpPr/>
            <p:nvPr/>
          </p:nvCxnSpPr>
          <p:spPr>
            <a:xfrm rot="10800000" flipV="1">
              <a:off x="6336196" y="1772816"/>
              <a:ext cx="108011" cy="86410"/>
            </a:xfrm>
            <a:prstGeom prst="lin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0" name="Gruppo 87"/>
          <p:cNvGrpSpPr/>
          <p:nvPr/>
        </p:nvGrpSpPr>
        <p:grpSpPr>
          <a:xfrm>
            <a:off x="4759947" y="5316080"/>
            <a:ext cx="216023" cy="144016"/>
            <a:chOff x="6228184" y="1772816"/>
            <a:chExt cx="216023" cy="144016"/>
          </a:xfrm>
          <a:solidFill>
            <a:schemeClr val="bg1"/>
          </a:solidFill>
        </p:grpSpPr>
        <p:sp>
          <p:nvSpPr>
            <p:cNvPr id="142" name="Rettangolo 141"/>
            <p:cNvSpPr/>
            <p:nvPr/>
          </p:nvSpPr>
          <p:spPr>
            <a:xfrm>
              <a:off x="6228184" y="1772816"/>
              <a:ext cx="216023" cy="144016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200" b="0" kern="0" dirty="0">
                <a:solidFill>
                  <a:sysClr val="windowText" lastClr="000000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143" name="Connettore 1 142"/>
            <p:cNvCxnSpPr/>
            <p:nvPr/>
          </p:nvCxnSpPr>
          <p:spPr>
            <a:xfrm>
              <a:off x="6228184" y="1772816"/>
              <a:ext cx="108011" cy="86410"/>
            </a:xfrm>
            <a:prstGeom prst="lin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6" name="Connettore 1 145"/>
            <p:cNvCxnSpPr/>
            <p:nvPr/>
          </p:nvCxnSpPr>
          <p:spPr>
            <a:xfrm rot="10800000" flipV="1">
              <a:off x="6336196" y="1772816"/>
              <a:ext cx="108011" cy="86410"/>
            </a:xfrm>
            <a:prstGeom prst="lin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cxnSp>
        <p:nvCxnSpPr>
          <p:cNvPr id="109" name="Connettore 2 108"/>
          <p:cNvCxnSpPr/>
          <p:nvPr/>
        </p:nvCxnSpPr>
        <p:spPr bwMode="auto">
          <a:xfrm flipV="1">
            <a:off x="1373823" y="2175916"/>
            <a:ext cx="3328987" cy="7938"/>
          </a:xfrm>
          <a:prstGeom prst="straightConnector1">
            <a:avLst/>
          </a:prstGeom>
          <a:noFill/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lgDash"/>
            <a:headEnd type="arrow" w="lg" len="lg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8" name="Oval 16"/>
          <p:cNvSpPr>
            <a:spLocks noChangeArrowheads="1"/>
          </p:cNvSpPr>
          <p:nvPr/>
        </p:nvSpPr>
        <p:spPr bwMode="auto">
          <a:xfrm>
            <a:off x="1338898" y="2106066"/>
            <a:ext cx="152400" cy="152400"/>
          </a:xfrm>
          <a:prstGeom prst="ellipse">
            <a:avLst/>
          </a:prstGeom>
          <a:solidFill>
            <a:srgbClr val="B6DD84"/>
          </a:soli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lgDash"/>
            <a:headEnd type="arrow" w="lg" len="lg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1" name="Oval 16"/>
          <p:cNvSpPr>
            <a:spLocks noChangeArrowheads="1"/>
          </p:cNvSpPr>
          <p:nvPr/>
        </p:nvSpPr>
        <p:spPr bwMode="auto">
          <a:xfrm>
            <a:off x="4550410" y="2134641"/>
            <a:ext cx="152400" cy="152400"/>
          </a:xfrm>
          <a:prstGeom prst="ellipse">
            <a:avLst/>
          </a:prstGeom>
          <a:solidFill>
            <a:srgbClr val="B6DD84"/>
          </a:soli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lgDash"/>
            <a:headEnd type="arrow" w="lg" len="lg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4828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25809E-6 L -0.00121 0.282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4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076 0 0.06152 0.01597 0.08557 C 0.03194 0.10963 0.03403 0.10731 0.09618 0.14478 C 0.15833 0.18224 0.3401 0.28308 0.38889 0.31083 " pathEditMode="relative" ptsTypes="aaaA">
                                      <p:cBhvr>
                                        <p:cTn id="26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832 L -0.00261 -0.2710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3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017E-7 L 0.35365 0.003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7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07 L -0.35018 -0.00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8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C -0.00087 0.02546 -0.00156 0.05116 0.01476 0.07732 C 0.03107 0.10347 0.03351 0.11482 0.09757 0.15602 C 0.16163 0.19745 0.34861 0.29745 0.39878 0.32569 " pathEditMode="relative" rAng="0" ptsTypes="aaaA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61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C -4.16667E-6 0.02477 -4.16667E-6 0.05023 0.00018 0.07639 C 0.00053 0.10231 0.0007 0.11366 0.00226 0.1544 C 0.00365 0.1956 0.00834 0.29467 0.00973 0.32338 " pathEditMode="relative" rAng="0" ptsTypes="aa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9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56" grpId="1" animBg="1"/>
      <p:bldP spid="156" grpId="2" animBg="1"/>
      <p:bldP spid="167" grpId="0" animBg="1"/>
      <p:bldP spid="167" grpId="1" animBg="1"/>
      <p:bldP spid="167" grpId="2" animBg="1"/>
      <p:bldP spid="170" grpId="0" animBg="1"/>
      <p:bldP spid="170" grpId="1" animBg="1"/>
      <p:bldP spid="170" grpId="2" animBg="1"/>
      <p:bldP spid="168" grpId="0" animBg="1"/>
      <p:bldP spid="168" grpId="1" animBg="1"/>
      <p:bldP spid="168" grpId="2" animBg="1"/>
      <p:bldP spid="171" grpId="0" animBg="1"/>
      <p:bldP spid="171" grpId="1" animBg="1"/>
      <p:bldP spid="171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S</a:t>
            </a:r>
            <a:r>
              <a:rPr lang="en-US" sz="2800" dirty="0" smtClean="0"/>
              <a:t>ynthesis </a:t>
            </a:r>
            <a:r>
              <a:rPr lang="en-US" sz="2800" smtClean="0"/>
              <a:t>Processor at work (?)</a:t>
            </a:r>
            <a:endParaRPr lang="en-US" sz="2800" dirty="0"/>
          </a:p>
        </p:txBody>
      </p:sp>
      <p:cxnSp>
        <p:nvCxnSpPr>
          <p:cNvPr id="51" name="Connettore 1 50"/>
          <p:cNvCxnSpPr>
            <a:stCxn id="38" idx="2"/>
            <a:endCxn id="37" idx="0"/>
          </p:cNvCxnSpPr>
          <p:nvPr/>
        </p:nvCxnSpPr>
        <p:spPr>
          <a:xfrm flipH="1">
            <a:off x="7220031" y="2114776"/>
            <a:ext cx="6761" cy="163975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>
            <a:stCxn id="38" idx="2"/>
            <a:endCxn id="36" idx="0"/>
          </p:cNvCxnSpPr>
          <p:nvPr/>
        </p:nvCxnSpPr>
        <p:spPr>
          <a:xfrm>
            <a:off x="7226792" y="2114776"/>
            <a:ext cx="1136239" cy="163317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>
            <a:stCxn id="38" idx="3"/>
            <a:endCxn id="16" idx="1"/>
          </p:cNvCxnSpPr>
          <p:nvPr/>
        </p:nvCxnSpPr>
        <p:spPr>
          <a:xfrm flipV="1">
            <a:off x="7463945" y="1880388"/>
            <a:ext cx="650914" cy="343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>
            <a:stCxn id="16" idx="2"/>
            <a:endCxn id="36" idx="0"/>
          </p:cNvCxnSpPr>
          <p:nvPr/>
        </p:nvCxnSpPr>
        <p:spPr>
          <a:xfrm>
            <a:off x="8362941" y="2119147"/>
            <a:ext cx="90" cy="162880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>
            <a:stCxn id="37" idx="3"/>
            <a:endCxn id="36" idx="1"/>
          </p:cNvCxnSpPr>
          <p:nvPr/>
        </p:nvCxnSpPr>
        <p:spPr>
          <a:xfrm flipV="1">
            <a:off x="7470094" y="3982808"/>
            <a:ext cx="643215" cy="1055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>
            <a:stCxn id="16" idx="2"/>
            <a:endCxn id="37" idx="0"/>
          </p:cNvCxnSpPr>
          <p:nvPr/>
        </p:nvCxnSpPr>
        <p:spPr>
          <a:xfrm flipH="1">
            <a:off x="7220031" y="2119147"/>
            <a:ext cx="1142910" cy="16353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4"/>
          <p:cNvSpPr/>
          <p:nvPr/>
        </p:nvSpPr>
        <p:spPr bwMode="auto">
          <a:xfrm>
            <a:off x="8114859" y="1641628"/>
            <a:ext cx="496164" cy="47751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0" kern="0" dirty="0">
                <a:solidFill>
                  <a:sysClr val="windowText" lastClr="000000"/>
                </a:solidFill>
                <a:latin typeface="Calibri"/>
                <a:cs typeface="Arial"/>
              </a:rPr>
              <a:t>CD2</a:t>
            </a:r>
          </a:p>
        </p:txBody>
      </p:sp>
      <p:sp>
        <p:nvSpPr>
          <p:cNvPr id="36" name="Rectangle 24"/>
          <p:cNvSpPr/>
          <p:nvPr/>
        </p:nvSpPr>
        <p:spPr bwMode="auto">
          <a:xfrm>
            <a:off x="8113309" y="3747953"/>
            <a:ext cx="499443" cy="46971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0" kern="0" dirty="0" smtClean="0">
                <a:solidFill>
                  <a:sysClr val="windowText" lastClr="000000"/>
                </a:solidFill>
                <a:latin typeface="Calibri"/>
                <a:cs typeface="Arial"/>
              </a:rPr>
              <a:t>CD4</a:t>
            </a:r>
            <a:endParaRPr lang="fr-FR" sz="1200" b="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37" name="Rectangle 24"/>
          <p:cNvSpPr/>
          <p:nvPr/>
        </p:nvSpPr>
        <p:spPr bwMode="auto">
          <a:xfrm>
            <a:off x="6969968" y="3754534"/>
            <a:ext cx="500126" cy="458658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0" kern="0" dirty="0" smtClean="0">
                <a:solidFill>
                  <a:sysClr val="windowText" lastClr="000000"/>
                </a:solidFill>
                <a:latin typeface="Calibri"/>
                <a:cs typeface="Arial"/>
              </a:rPr>
              <a:t>CD3</a:t>
            </a:r>
            <a:endParaRPr lang="fr-FR" sz="1200" b="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38" name="Rectangle 24"/>
          <p:cNvSpPr/>
          <p:nvPr/>
        </p:nvSpPr>
        <p:spPr bwMode="auto">
          <a:xfrm>
            <a:off x="6989638" y="1652862"/>
            <a:ext cx="474307" cy="461914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0" kern="0" dirty="0" smtClean="0">
                <a:solidFill>
                  <a:sysClr val="windowText" lastClr="000000"/>
                </a:solidFill>
                <a:latin typeface="Calibri"/>
                <a:cs typeface="Arial"/>
              </a:rPr>
              <a:t>CD1</a:t>
            </a:r>
            <a:endParaRPr lang="fr-FR" sz="1200" b="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73" name="Rectangle à coins arrondis 20"/>
          <p:cNvSpPr/>
          <p:nvPr/>
        </p:nvSpPr>
        <p:spPr bwMode="auto">
          <a:xfrm>
            <a:off x="7955389" y="4253759"/>
            <a:ext cx="815284" cy="299408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0" kern="0" dirty="0" smtClean="0">
                <a:solidFill>
                  <a:prstClr val="black"/>
                </a:solidFill>
                <a:latin typeface="Calibri"/>
                <a:cs typeface="+mn-cs"/>
              </a:rPr>
              <a:t>S4</a:t>
            </a:r>
            <a:endParaRPr lang="fr-FR" sz="1400" b="0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4" name="Rectangle à coins arrondis 20"/>
          <p:cNvSpPr/>
          <p:nvPr/>
        </p:nvSpPr>
        <p:spPr bwMode="auto">
          <a:xfrm>
            <a:off x="6784562" y="4230104"/>
            <a:ext cx="814191" cy="298422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0" kern="0" dirty="0">
                <a:solidFill>
                  <a:prstClr val="black"/>
                </a:solidFill>
                <a:latin typeface="Calibri"/>
                <a:cs typeface="+mn-cs"/>
              </a:rPr>
              <a:t>S3</a:t>
            </a:r>
          </a:p>
        </p:txBody>
      </p:sp>
      <p:sp>
        <p:nvSpPr>
          <p:cNvPr id="75" name="Rectangle à coins arrondis 20"/>
          <p:cNvSpPr/>
          <p:nvPr/>
        </p:nvSpPr>
        <p:spPr bwMode="auto">
          <a:xfrm>
            <a:off x="6812935" y="1319141"/>
            <a:ext cx="814191" cy="298423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0" kern="0" dirty="0">
                <a:solidFill>
                  <a:prstClr val="black"/>
                </a:solidFill>
                <a:latin typeface="Calibri"/>
                <a:cs typeface="+mn-cs"/>
              </a:rPr>
              <a:t>S1</a:t>
            </a:r>
          </a:p>
        </p:txBody>
      </p:sp>
      <p:sp>
        <p:nvSpPr>
          <p:cNvPr id="76" name="Rectangle à coins arrondis 20"/>
          <p:cNvSpPr/>
          <p:nvPr/>
        </p:nvSpPr>
        <p:spPr bwMode="auto">
          <a:xfrm>
            <a:off x="7955299" y="1319141"/>
            <a:ext cx="815284" cy="298422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0" kern="0" dirty="0">
                <a:solidFill>
                  <a:prstClr val="black"/>
                </a:solidFill>
                <a:latin typeface="Calibri"/>
                <a:cs typeface="+mn-cs"/>
              </a:rPr>
              <a:t>S2</a:t>
            </a:r>
          </a:p>
        </p:txBody>
      </p:sp>
      <p:pic>
        <p:nvPicPr>
          <p:cNvPr id="81" name="Picture 2" descr="C:\Program Files\Microsoft Office\MEDIA\CAGCAT10\j0199549.wmf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357" y="2336253"/>
            <a:ext cx="111125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Rettangolo 83"/>
          <p:cNvSpPr/>
          <p:nvPr/>
        </p:nvSpPr>
        <p:spPr>
          <a:xfrm>
            <a:off x="4551049" y="1810449"/>
            <a:ext cx="1079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Synthesis 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Processor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6" name="Freccia a destra con strisce 85"/>
          <p:cNvSpPr/>
          <p:nvPr/>
        </p:nvSpPr>
        <p:spPr bwMode="auto">
          <a:xfrm>
            <a:off x="3654612" y="2181373"/>
            <a:ext cx="896437" cy="1613473"/>
          </a:xfrm>
          <a:prstGeom prst="striped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7" name="Freccia a destra con strisce 86"/>
          <p:cNvSpPr/>
          <p:nvPr/>
        </p:nvSpPr>
        <p:spPr bwMode="auto">
          <a:xfrm>
            <a:off x="5816203" y="2097047"/>
            <a:ext cx="896437" cy="1613473"/>
          </a:xfrm>
          <a:prstGeom prst="striped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3" name="Picture 2" descr="C:\DATI\MARCO\PROGETTI\CHOREOS\svn-di-univaq-it_choreos\deliverables\wp1\D1.4b-postponed_M30_31-Mar-2013\Latex\figs\Scenario2-Choreography-c-ArrivalHandling-refin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08" y="1770296"/>
            <a:ext cx="3257194" cy="244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co A\AppData\Local\Microsoft\Windows\Temporary Internet Files\Content.IE5\S9C8CP0T\MC90044190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207" y="4246386"/>
            <a:ext cx="1520825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9021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 smtClean="0"/>
              <a:t>BPMN2-to-CLTS</a:t>
            </a:r>
            <a:r>
              <a:rPr lang="en-US" b="0" dirty="0" smtClean="0"/>
              <a:t> model transformation</a:t>
            </a:r>
            <a:endParaRPr lang="it-IT" b="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synthesis process at a glance</a:t>
            </a:r>
            <a:endParaRPr lang="en-US" sz="2800" dirty="0"/>
          </a:p>
        </p:txBody>
      </p:sp>
      <p:pic>
        <p:nvPicPr>
          <p:cNvPr id="6" name="Picture 2" descr="C:\DATI\MARCO\PROGETTI\CHOREOS\svn-di-univaq-it_choreos\papers\FASE-2013\figs\ChoreographySynthesi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34" y="1295960"/>
            <a:ext cx="8735189" cy="323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438537" y="4636153"/>
            <a:ext cx="817361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4D4D4D"/>
                </a:solidFill>
              </a:rPr>
              <a:t>ATLAS </a:t>
            </a:r>
            <a:r>
              <a:rPr lang="en-US" sz="2000" b="0" dirty="0">
                <a:solidFill>
                  <a:srgbClr val="4D4D4D"/>
                </a:solidFill>
              </a:rPr>
              <a:t>Transformation </a:t>
            </a:r>
            <a:r>
              <a:rPr lang="en-US" sz="2000" b="0" dirty="0" smtClean="0">
                <a:solidFill>
                  <a:srgbClr val="4D4D4D"/>
                </a:solidFill>
              </a:rPr>
              <a:t>Lang. - ATL </a:t>
            </a:r>
            <a:r>
              <a:rPr lang="en-US" sz="2000" b="0" dirty="0">
                <a:solidFill>
                  <a:srgbClr val="4D4D4D"/>
                </a:solidFill>
              </a:rPr>
              <a:t>model-to-model </a:t>
            </a:r>
            <a:r>
              <a:rPr lang="en-US" sz="2000" b="0" dirty="0" smtClean="0">
                <a:solidFill>
                  <a:srgbClr val="4D4D4D"/>
                </a:solidFill>
              </a:rPr>
              <a:t>transformation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4D4D4D"/>
                </a:solidFill>
              </a:rPr>
              <a:t>From BPMN2 specification to CLTS specification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b="0" dirty="0" smtClean="0">
              <a:solidFill>
                <a:srgbClr val="4D4D4D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4D4D4D"/>
                </a:solidFill>
              </a:rPr>
              <a:t>A CLTS is an extended LTS, called Choreography LTS</a:t>
            </a:r>
            <a:endParaRPr lang="en-US" sz="2000" b="0" dirty="0">
              <a:solidFill>
                <a:srgbClr val="4D4D4D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 bwMode="auto">
          <a:xfrm>
            <a:off x="793096" y="1295960"/>
            <a:ext cx="2425965" cy="943387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725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84150" y="64664"/>
            <a:ext cx="8775700" cy="419100"/>
          </a:xfrm>
        </p:spPr>
        <p:txBody>
          <a:bodyPr>
            <a:normAutofit fontScale="90000"/>
          </a:bodyPr>
          <a:lstStyle/>
          <a:p>
            <a:r>
              <a:rPr lang="en-US" sz="2800" i="1" dirty="0"/>
              <a:t>BPMN2-to-CLTS</a:t>
            </a:r>
            <a:r>
              <a:rPr lang="en-US" sz="2800" b="0" dirty="0"/>
              <a:t> </a:t>
            </a:r>
            <a:r>
              <a:rPr lang="en-US" sz="2800" b="0" dirty="0" smtClean="0"/>
              <a:t>transformation (1/2)</a:t>
            </a:r>
            <a:endParaRPr lang="it-IT" sz="2800" b="0" dirty="0"/>
          </a:p>
        </p:txBody>
      </p:sp>
      <p:pic>
        <p:nvPicPr>
          <p:cNvPr id="4098" name="Picture 2" descr="C:\DATI\MARCO\PROGETTI\CHOREOS\svn-di-univaq-it_choreos\papers\CBSE-2013\LATEX\figures\bpmn2elts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4" y="569681"/>
            <a:ext cx="9060801" cy="626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98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84150" y="46002"/>
            <a:ext cx="8775700" cy="419100"/>
          </a:xfrm>
        </p:spPr>
        <p:txBody>
          <a:bodyPr>
            <a:noAutofit/>
          </a:bodyPr>
          <a:lstStyle/>
          <a:p>
            <a:r>
              <a:rPr lang="en-US" sz="2500" i="1" dirty="0"/>
              <a:t>BPMN2-to-CLTS </a:t>
            </a:r>
            <a:r>
              <a:rPr lang="en-US" sz="2500" b="0" dirty="0"/>
              <a:t>transformation (2/2)</a:t>
            </a:r>
            <a:endParaRPr lang="it-IT" sz="2500" b="0" dirty="0"/>
          </a:p>
        </p:txBody>
      </p:sp>
      <p:pic>
        <p:nvPicPr>
          <p:cNvPr id="5122" name="Picture 2" descr="C:\DATI\MARCO\PROGETTI\CHOREOS\svn-di-univaq-it_choreos\papers\CBSE-2013\LATEX\figures\bpmn2elts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9" y="426067"/>
            <a:ext cx="8780105" cy="643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9074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 bwMode="auto">
          <a:xfrm>
            <a:off x="0" y="606488"/>
            <a:ext cx="9144000" cy="56450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84150" y="46002"/>
            <a:ext cx="8775700" cy="419100"/>
          </a:xfrm>
        </p:spPr>
        <p:txBody>
          <a:bodyPr>
            <a:noAutofit/>
          </a:bodyPr>
          <a:lstStyle/>
          <a:p>
            <a:r>
              <a:rPr lang="en-US" sz="2500" i="1" dirty="0" smtClean="0"/>
              <a:t>BPMN2-to-CLTS</a:t>
            </a:r>
            <a:endParaRPr lang="it-IT" sz="2500" b="0" i="1" dirty="0"/>
          </a:p>
        </p:txBody>
      </p:sp>
      <p:pic>
        <p:nvPicPr>
          <p:cNvPr id="5" name="Picture 2" descr="C:\DATI\MARCO\PROGETTI\CHOREOS\svn-di-univaq-it_choreos\deliverables\wp1\D1.4b-postponed_M30_31-Mar-2013\Latex\figs\Scenario2-Choreography-c-ArrivalHandling-refin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33" y="442733"/>
            <a:ext cx="8553691" cy="641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8346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 bwMode="auto">
          <a:xfrm>
            <a:off x="0" y="606488"/>
            <a:ext cx="9144000" cy="56450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84150" y="46002"/>
            <a:ext cx="8775700" cy="419100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BPMN2-to-CLTS </a:t>
            </a:r>
            <a:r>
              <a:rPr lang="en-US" sz="2800" b="0" dirty="0" smtClean="0"/>
              <a:t>(1/2)</a:t>
            </a:r>
            <a:endParaRPr lang="it-IT" sz="2800" b="0" dirty="0"/>
          </a:p>
        </p:txBody>
      </p:sp>
      <p:pic>
        <p:nvPicPr>
          <p:cNvPr id="3074" name="Picture 2" descr="C:\DATI\MARCO\PROGETTI\CHOREOS\svn-di-univaq-it_choreos\deliverables\wp1\D1.4b-postponed_M30_31-Mar-2013\Latex\figs\Scenario2-Choreography-c-ArrivalHandling-CLTS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50" y="443775"/>
            <a:ext cx="8788400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7972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 bwMode="auto">
          <a:xfrm>
            <a:off x="0" y="606488"/>
            <a:ext cx="9144000" cy="56450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84150" y="46002"/>
            <a:ext cx="8775700" cy="419100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BPMN2-to-CLTS </a:t>
            </a:r>
            <a:r>
              <a:rPr lang="en-US" sz="2800" b="0" dirty="0" smtClean="0"/>
              <a:t>(2/2)</a:t>
            </a:r>
            <a:endParaRPr lang="it-IT" sz="2800" b="0" dirty="0"/>
          </a:p>
        </p:txBody>
      </p:sp>
      <p:pic>
        <p:nvPicPr>
          <p:cNvPr id="4098" name="Picture 2" descr="C:\DATI\MARCO\PROGETTI\CHOREOS\svn-di-univaq-it_choreos\deliverables\wp1\D1.4b-postponed_M30_31-Mar-2013\Latex\figs\Scenario2-Choreography-c-ArrivalHandling-CLTS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615049"/>
            <a:ext cx="7286625" cy="55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8383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 bwMode="auto">
          <a:xfrm>
            <a:off x="0" y="0"/>
            <a:ext cx="905479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800" kern="0" dirty="0" smtClean="0">
              <a:solidFill>
                <a:srgbClr val="001864"/>
              </a:solidFill>
              <a:latin typeface="Arial"/>
              <a:ea typeface="+mj-ea"/>
              <a:cs typeface="Arial"/>
            </a:endParaRPr>
          </a:p>
          <a:p>
            <a:endParaRPr lang="en-US" sz="2800" kern="0" dirty="0">
              <a:solidFill>
                <a:srgbClr val="001864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15303" y="1027100"/>
            <a:ext cx="6732215" cy="4808650"/>
          </a:xfrm>
          <a:prstGeom prst="snip1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Users\T0007879\W\025-CHOReOS @ FP7\0-TO SYNC ----------------------------\Logo CHOReOS\CHLogoAndTitle-BlockSmall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817" y="347156"/>
            <a:ext cx="23749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MagicDraw_Model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32" y="2765686"/>
            <a:ext cx="4449289" cy="4039342"/>
          </a:xfrm>
          <a:prstGeom prst="rect">
            <a:avLst/>
          </a:prstGeom>
        </p:spPr>
      </p:pic>
      <p:sp>
        <p:nvSpPr>
          <p:cNvPr id="12" name="Rettangolo arrotondato 11"/>
          <p:cNvSpPr/>
          <p:nvPr/>
        </p:nvSpPr>
        <p:spPr bwMode="auto">
          <a:xfrm>
            <a:off x="5433060" y="1600200"/>
            <a:ext cx="1767840" cy="419100"/>
          </a:xfrm>
          <a:prstGeom prst="roundRect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solidFill>
                  <a:srgbClr val="FF9933"/>
                </a:solidFill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ttangolo 12"/>
          <p:cNvSpPr/>
          <p:nvPr/>
        </p:nvSpPr>
        <p:spPr bwMode="auto">
          <a:xfrm>
            <a:off x="3366" y="1129789"/>
            <a:ext cx="4261336" cy="15067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000" b="0" i="1" dirty="0">
                <a:solidFill>
                  <a:srgbClr val="4D4D4D"/>
                </a:solidFill>
              </a:rPr>
              <a:t>Development of </a:t>
            </a:r>
            <a:endParaRPr lang="en-US" sz="2000" b="0" i="1" dirty="0" smtClean="0">
              <a:solidFill>
                <a:srgbClr val="4D4D4D"/>
              </a:solidFill>
            </a:endParaRPr>
          </a:p>
          <a:p>
            <a:pPr algn="r"/>
            <a:r>
              <a:rPr lang="en-US" sz="2000" b="0" i="1" dirty="0" smtClean="0">
                <a:solidFill>
                  <a:srgbClr val="4D4D4D"/>
                </a:solidFill>
              </a:rPr>
              <a:t>choreography-based </a:t>
            </a:r>
            <a:r>
              <a:rPr lang="en-US" sz="2000" b="0" i="1" dirty="0">
                <a:solidFill>
                  <a:srgbClr val="4D4D4D"/>
                </a:solidFill>
              </a:rPr>
              <a:t/>
            </a:r>
            <a:br>
              <a:rPr lang="en-US" sz="2000" b="0" i="1" dirty="0">
                <a:solidFill>
                  <a:srgbClr val="4D4D4D"/>
                </a:solidFill>
              </a:rPr>
            </a:br>
            <a:r>
              <a:rPr lang="en-US" sz="2000" b="0" i="1" dirty="0">
                <a:solidFill>
                  <a:srgbClr val="4D4D4D"/>
                </a:solidFill>
              </a:rPr>
              <a:t>service-oriented </a:t>
            </a:r>
            <a:r>
              <a:rPr lang="en-US" sz="2000" b="0" i="1" dirty="0" smtClean="0">
                <a:solidFill>
                  <a:srgbClr val="4D4D4D"/>
                </a:solidFill>
              </a:rPr>
              <a:t>systems</a:t>
            </a:r>
          </a:p>
          <a:p>
            <a:pPr algn="r"/>
            <a:r>
              <a:rPr lang="en-US" sz="2000" b="0" dirty="0">
                <a:solidFill>
                  <a:srgbClr val="4D4D4D"/>
                </a:solidFill>
              </a:rPr>
              <a:t>(development phase roadmap</a:t>
            </a:r>
            <a:r>
              <a:rPr lang="en-US" sz="2000" b="0" dirty="0" smtClean="0">
                <a:solidFill>
                  <a:srgbClr val="4D4D4D"/>
                </a:solidFill>
              </a:rPr>
              <a:t>)</a:t>
            </a:r>
            <a:endParaRPr lang="it-IT" sz="2000" b="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730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 smtClean="0"/>
              <a:t>CLTS-to-</a:t>
            </a:r>
            <a:r>
              <a:rPr lang="en-US" i="1" dirty="0" err="1" smtClean="0"/>
              <a:t>Coord</a:t>
            </a:r>
            <a:r>
              <a:rPr lang="en-US" b="0" dirty="0" smtClean="0"/>
              <a:t> model transformation</a:t>
            </a:r>
            <a:endParaRPr lang="it-IT" b="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synthesis process at a glance</a:t>
            </a:r>
            <a:endParaRPr lang="en-US" sz="2800" dirty="0"/>
          </a:p>
        </p:txBody>
      </p:sp>
      <p:pic>
        <p:nvPicPr>
          <p:cNvPr id="6" name="Picture 2" descr="C:\DATI\MARCO\PROGETTI\CHOREOS\svn-di-univaq-it_choreos\papers\FASE-2013\figs\ChoreographySynthesi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34" y="1295960"/>
            <a:ext cx="8735189" cy="323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438537" y="4636153"/>
            <a:ext cx="817361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4D4D4D"/>
                </a:solidFill>
              </a:rPr>
              <a:t>ATL model-to-model transformation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4D4D4D"/>
                </a:solidFill>
              </a:rPr>
              <a:t>From CLTS specification to Coordination Models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0" dirty="0" smtClean="0">
              <a:solidFill>
                <a:srgbClr val="4D4D4D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4D4D4D"/>
                </a:solidFill>
              </a:rPr>
              <a:t>A </a:t>
            </a:r>
            <a:r>
              <a:rPr lang="en-US" sz="2000" b="0" dirty="0">
                <a:solidFill>
                  <a:srgbClr val="4D4D4D"/>
                </a:solidFill>
              </a:rPr>
              <a:t>Coordination </a:t>
            </a:r>
            <a:r>
              <a:rPr lang="en-US" sz="2000" b="0" dirty="0" smtClean="0">
                <a:solidFill>
                  <a:srgbClr val="4D4D4D"/>
                </a:solidFill>
              </a:rPr>
              <a:t>Model specifies coordination information</a:t>
            </a:r>
            <a:endParaRPr lang="en-US" sz="2000" b="0" dirty="0">
              <a:solidFill>
                <a:srgbClr val="4D4D4D"/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 bwMode="auto">
          <a:xfrm>
            <a:off x="905062" y="3535308"/>
            <a:ext cx="2136717" cy="943387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081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à coins arrondis 20"/>
          <p:cNvSpPr/>
          <p:nvPr/>
        </p:nvSpPr>
        <p:spPr bwMode="auto">
          <a:xfrm>
            <a:off x="5016500" y="5339166"/>
            <a:ext cx="1184275" cy="482601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b="0" kern="0" dirty="0">
                <a:solidFill>
                  <a:prstClr val="black"/>
                </a:solidFill>
                <a:latin typeface="Calibri"/>
                <a:cs typeface="+mn-cs"/>
              </a:rPr>
              <a:t>S4</a:t>
            </a:r>
          </a:p>
        </p:txBody>
      </p:sp>
      <p:sp>
        <p:nvSpPr>
          <p:cNvPr id="139" name="Rectangle à coins arrondis 20"/>
          <p:cNvSpPr/>
          <p:nvPr/>
        </p:nvSpPr>
        <p:spPr bwMode="auto">
          <a:xfrm>
            <a:off x="1110280" y="5329641"/>
            <a:ext cx="1182688" cy="481013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b="0" kern="0" dirty="0">
                <a:solidFill>
                  <a:prstClr val="black"/>
                </a:solidFill>
                <a:latin typeface="Calibri"/>
                <a:cs typeface="+mn-cs"/>
              </a:rPr>
              <a:t>S3</a:t>
            </a:r>
          </a:p>
        </p:txBody>
      </p:sp>
      <p:sp>
        <p:nvSpPr>
          <p:cNvPr id="105" name="Rectangle à coins arrondis 20"/>
          <p:cNvSpPr/>
          <p:nvPr/>
        </p:nvSpPr>
        <p:spPr bwMode="auto">
          <a:xfrm>
            <a:off x="1085850" y="1315634"/>
            <a:ext cx="1182688" cy="481014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b="0" kern="0" dirty="0">
                <a:solidFill>
                  <a:prstClr val="black"/>
                </a:solidFill>
                <a:latin typeface="Calibri"/>
                <a:cs typeface="+mn-cs"/>
              </a:rPr>
              <a:t>S1</a:t>
            </a:r>
          </a:p>
        </p:txBody>
      </p:sp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173038" y="152400"/>
            <a:ext cx="8775700" cy="419100"/>
          </a:xfrm>
        </p:spPr>
        <p:txBody>
          <a:bodyPr>
            <a:noAutofit/>
          </a:bodyPr>
          <a:lstStyle/>
          <a:p>
            <a:r>
              <a:rPr lang="en-US" sz="2800" i="1" dirty="0"/>
              <a:t>CLTS-to-</a:t>
            </a:r>
            <a:r>
              <a:rPr lang="en-US" sz="2800" i="1" dirty="0" err="1"/>
              <a:t>Coord</a:t>
            </a:r>
            <a:r>
              <a:rPr lang="en-US" sz="2800" b="0" dirty="0"/>
              <a:t> model transformation</a:t>
            </a:r>
            <a:endParaRPr lang="it-IT" sz="2800" b="0" dirty="0"/>
          </a:p>
        </p:txBody>
      </p:sp>
      <p:sp>
        <p:nvSpPr>
          <p:cNvPr id="125" name="Rectangle à coins arrondis 20"/>
          <p:cNvSpPr/>
          <p:nvPr/>
        </p:nvSpPr>
        <p:spPr bwMode="auto">
          <a:xfrm>
            <a:off x="5041900" y="1331314"/>
            <a:ext cx="1184275" cy="481013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b="0" kern="0" dirty="0">
                <a:solidFill>
                  <a:prstClr val="black"/>
                </a:solidFill>
                <a:latin typeface="Calibri"/>
                <a:cs typeface="+mn-cs"/>
              </a:rPr>
              <a:t>S2</a:t>
            </a:r>
          </a:p>
        </p:txBody>
      </p:sp>
      <p:sp>
        <p:nvSpPr>
          <p:cNvPr id="116" name="Rectangle 24"/>
          <p:cNvSpPr/>
          <p:nvPr/>
        </p:nvSpPr>
        <p:spPr bwMode="auto">
          <a:xfrm>
            <a:off x="5262563" y="1849684"/>
            <a:ext cx="720725" cy="769691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0" kern="0" dirty="0">
                <a:solidFill>
                  <a:sysClr val="windowText" lastClr="000000"/>
                </a:solidFill>
                <a:latin typeface="Calibri"/>
                <a:cs typeface="Arial"/>
              </a:rPr>
              <a:t>CD2</a:t>
            </a:r>
          </a:p>
        </p:txBody>
      </p:sp>
      <p:grpSp>
        <p:nvGrpSpPr>
          <p:cNvPr id="14" name="Gruppo 87"/>
          <p:cNvGrpSpPr/>
          <p:nvPr/>
        </p:nvGrpSpPr>
        <p:grpSpPr>
          <a:xfrm>
            <a:off x="1711565" y="2382233"/>
            <a:ext cx="216023" cy="144016"/>
            <a:chOff x="6228184" y="1772816"/>
            <a:chExt cx="216023" cy="144016"/>
          </a:xfrm>
          <a:solidFill>
            <a:schemeClr val="bg1"/>
          </a:solidFill>
        </p:grpSpPr>
        <p:sp>
          <p:nvSpPr>
            <p:cNvPr id="164" name="Rettangolo 163"/>
            <p:cNvSpPr/>
            <p:nvPr/>
          </p:nvSpPr>
          <p:spPr>
            <a:xfrm>
              <a:off x="6228184" y="1772816"/>
              <a:ext cx="216023" cy="144016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200" b="0" kern="0" dirty="0">
                <a:solidFill>
                  <a:sysClr val="windowText" lastClr="000000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165" name="Connettore 1 164"/>
            <p:cNvCxnSpPr/>
            <p:nvPr/>
          </p:nvCxnSpPr>
          <p:spPr>
            <a:xfrm>
              <a:off x="6228184" y="1772816"/>
              <a:ext cx="108011" cy="86410"/>
            </a:xfrm>
            <a:prstGeom prst="lin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6" name="Connettore 1 165"/>
            <p:cNvCxnSpPr/>
            <p:nvPr/>
          </p:nvCxnSpPr>
          <p:spPr>
            <a:xfrm rot="10800000" flipV="1">
              <a:off x="6336196" y="1772816"/>
              <a:ext cx="108011" cy="86410"/>
            </a:xfrm>
            <a:prstGeom prst="lin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44" name="Rectangle 24"/>
          <p:cNvSpPr/>
          <p:nvPr/>
        </p:nvSpPr>
        <p:spPr bwMode="auto">
          <a:xfrm>
            <a:off x="5253037" y="4561505"/>
            <a:ext cx="725487" cy="757104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0" kern="0" dirty="0" smtClean="0">
                <a:solidFill>
                  <a:sysClr val="windowText" lastClr="000000"/>
                </a:solidFill>
                <a:latin typeface="Calibri"/>
                <a:cs typeface="Arial"/>
              </a:rPr>
              <a:t>CD4</a:t>
            </a:r>
            <a:endParaRPr lang="fr-FR" sz="2400" b="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130" name="Rectangle 24"/>
          <p:cNvSpPr/>
          <p:nvPr/>
        </p:nvSpPr>
        <p:spPr bwMode="auto">
          <a:xfrm>
            <a:off x="1323599" y="4569831"/>
            <a:ext cx="726480" cy="73928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0" kern="0" dirty="0" smtClean="0">
                <a:solidFill>
                  <a:sysClr val="windowText" lastClr="000000"/>
                </a:solidFill>
                <a:latin typeface="Calibri"/>
                <a:cs typeface="Arial"/>
              </a:rPr>
              <a:t>CD3</a:t>
            </a:r>
            <a:endParaRPr lang="fr-FR" sz="2400" b="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88" name="Rectangle 24"/>
          <p:cNvSpPr/>
          <p:nvPr/>
        </p:nvSpPr>
        <p:spPr bwMode="auto">
          <a:xfrm>
            <a:off x="1343025" y="1828800"/>
            <a:ext cx="688975" cy="744538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0" kern="0" dirty="0" smtClean="0">
                <a:solidFill>
                  <a:sysClr val="windowText" lastClr="000000"/>
                </a:solidFill>
                <a:latin typeface="Calibri"/>
                <a:cs typeface="Arial"/>
              </a:rPr>
              <a:t>CD1</a:t>
            </a:r>
            <a:endParaRPr lang="fr-FR" sz="2400" b="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57" name="Pergamena 1 56"/>
          <p:cNvSpPr/>
          <p:nvPr/>
        </p:nvSpPr>
        <p:spPr bwMode="auto">
          <a:xfrm>
            <a:off x="849085" y="2332127"/>
            <a:ext cx="612710" cy="574496"/>
          </a:xfrm>
          <a:prstGeom prst="vertic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7200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charset="0"/>
                <a:cs typeface="Arial" charset="0"/>
              </a:rPr>
              <a:t>CM1</a:t>
            </a:r>
          </a:p>
        </p:txBody>
      </p:sp>
      <p:sp>
        <p:nvSpPr>
          <p:cNvPr id="58" name="Pergamena 1 57"/>
          <p:cNvSpPr/>
          <p:nvPr/>
        </p:nvSpPr>
        <p:spPr bwMode="auto">
          <a:xfrm>
            <a:off x="5862742" y="2360738"/>
            <a:ext cx="612710" cy="574496"/>
          </a:xfrm>
          <a:prstGeom prst="vertic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72000" tIns="45720" rIns="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it-IT" sz="1400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CM2</a:t>
            </a: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9" name="Pergamena 1 58"/>
          <p:cNvSpPr/>
          <p:nvPr/>
        </p:nvSpPr>
        <p:spPr bwMode="auto">
          <a:xfrm>
            <a:off x="830423" y="4254590"/>
            <a:ext cx="612710" cy="574496"/>
          </a:xfrm>
          <a:prstGeom prst="vertic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72000" tIns="45720" rIns="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it-IT" sz="1400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CM3</a:t>
            </a: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0" name="Pergamena 1 59"/>
          <p:cNvSpPr/>
          <p:nvPr/>
        </p:nvSpPr>
        <p:spPr bwMode="auto">
          <a:xfrm>
            <a:off x="5816087" y="4215097"/>
            <a:ext cx="612710" cy="574496"/>
          </a:xfrm>
          <a:prstGeom prst="vertic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72000" tIns="45720" rIns="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it-IT" sz="1400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CM4</a:t>
            </a: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1" name="Connettore 1 60"/>
          <p:cNvCxnSpPr>
            <a:stCxn id="88" idx="2"/>
            <a:endCxn id="130" idx="0"/>
          </p:cNvCxnSpPr>
          <p:nvPr/>
        </p:nvCxnSpPr>
        <p:spPr>
          <a:xfrm flipH="1">
            <a:off x="1686839" y="2573338"/>
            <a:ext cx="674" cy="1996493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/>
          <p:cNvCxnSpPr>
            <a:stCxn id="88" idx="3"/>
            <a:endCxn id="144" idx="1"/>
          </p:cNvCxnSpPr>
          <p:nvPr/>
        </p:nvCxnSpPr>
        <p:spPr>
          <a:xfrm>
            <a:off x="2032000" y="2201069"/>
            <a:ext cx="3221037" cy="27389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>
            <a:stCxn id="88" idx="3"/>
            <a:endCxn id="116" idx="1"/>
          </p:cNvCxnSpPr>
          <p:nvPr/>
        </p:nvCxnSpPr>
        <p:spPr>
          <a:xfrm>
            <a:off x="2032000" y="2201069"/>
            <a:ext cx="3230563" cy="3346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>
            <a:stCxn id="116" idx="2"/>
            <a:endCxn id="144" idx="0"/>
          </p:cNvCxnSpPr>
          <p:nvPr/>
        </p:nvCxnSpPr>
        <p:spPr>
          <a:xfrm flipH="1">
            <a:off x="5615781" y="2619375"/>
            <a:ext cx="7145" cy="194213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/>
          <p:cNvCxnSpPr>
            <a:stCxn id="130" idx="3"/>
            <a:endCxn id="144" idx="1"/>
          </p:cNvCxnSpPr>
          <p:nvPr/>
        </p:nvCxnSpPr>
        <p:spPr>
          <a:xfrm>
            <a:off x="2050079" y="4939476"/>
            <a:ext cx="3202958" cy="58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>
            <a:stCxn id="116" idx="2"/>
            <a:endCxn id="130" idx="0"/>
          </p:cNvCxnSpPr>
          <p:nvPr/>
        </p:nvCxnSpPr>
        <p:spPr>
          <a:xfrm flipH="1">
            <a:off x="1686839" y="2619375"/>
            <a:ext cx="3936087" cy="195045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ttangolo arrotondato 78"/>
          <p:cNvSpPr/>
          <p:nvPr/>
        </p:nvSpPr>
        <p:spPr bwMode="auto">
          <a:xfrm>
            <a:off x="805223" y="2286090"/>
            <a:ext cx="703227" cy="69037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0" name="Rettangolo arrotondato 79"/>
          <p:cNvSpPr/>
          <p:nvPr/>
        </p:nvSpPr>
        <p:spPr bwMode="auto">
          <a:xfrm>
            <a:off x="783779" y="4215097"/>
            <a:ext cx="703227" cy="69037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7" name="Rettangolo arrotondato 86"/>
          <p:cNvSpPr/>
          <p:nvPr/>
        </p:nvSpPr>
        <p:spPr bwMode="auto">
          <a:xfrm>
            <a:off x="5772225" y="4152677"/>
            <a:ext cx="703227" cy="69037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1" name="Rettangolo arrotondato 90"/>
          <p:cNvSpPr/>
          <p:nvPr/>
        </p:nvSpPr>
        <p:spPr bwMode="auto">
          <a:xfrm>
            <a:off x="5819191" y="2314615"/>
            <a:ext cx="703227" cy="69037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Oval 16"/>
          <p:cNvSpPr>
            <a:spLocks noChangeArrowheads="1"/>
          </p:cNvSpPr>
          <p:nvPr/>
        </p:nvSpPr>
        <p:spPr bwMode="auto">
          <a:xfrm>
            <a:off x="7191241" y="2766532"/>
            <a:ext cx="152400" cy="152400"/>
          </a:xfrm>
          <a:prstGeom prst="ellipse">
            <a:avLst/>
          </a:prstGeom>
          <a:solidFill>
            <a:srgbClr val="B6DD84"/>
          </a:soli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lgDash"/>
            <a:headEnd type="arrow" w="lg" len="lg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7097872" y="2918932"/>
            <a:ext cx="1908408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669900"/>
                </a:solidFill>
                <a:latin typeface="Calibri"/>
                <a:cs typeface="+mn-cs"/>
              </a:rPr>
              <a:t>additional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669900"/>
                </a:solidFill>
                <a:latin typeface="Calibri"/>
                <a:cs typeface="+mn-cs"/>
              </a:rPr>
              <a:t>communication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669900"/>
                </a:solidFill>
                <a:latin typeface="Calibri"/>
                <a:cs typeface="+mn-cs"/>
              </a:rPr>
              <a:t>(coordination</a:t>
            </a:r>
            <a:endParaRPr lang="en-US" sz="2000" dirty="0">
              <a:solidFill>
                <a:srgbClr val="669900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669900"/>
                </a:solidFill>
                <a:latin typeface="Calibri"/>
                <a:cs typeface="+mn-cs"/>
              </a:rPr>
              <a:t>Information)</a:t>
            </a:r>
            <a:endParaRPr lang="en-US" sz="2000" dirty="0">
              <a:solidFill>
                <a:srgbClr val="669900"/>
              </a:solidFill>
              <a:latin typeface="Calibri"/>
              <a:cs typeface="+mn-cs"/>
            </a:endParaRPr>
          </a:p>
        </p:txBody>
      </p:sp>
      <p:cxnSp>
        <p:nvCxnSpPr>
          <p:cNvPr id="3" name="Connettore 2 2"/>
          <p:cNvCxnSpPr>
            <a:stCxn id="30" idx="1"/>
          </p:cNvCxnSpPr>
          <p:nvPr/>
        </p:nvCxnSpPr>
        <p:spPr bwMode="auto">
          <a:xfrm flipH="1" flipV="1">
            <a:off x="6615404" y="2842732"/>
            <a:ext cx="482468" cy="737920"/>
          </a:xfrm>
          <a:prstGeom prst="straightConnector1">
            <a:avLst/>
          </a:prstGeom>
          <a:noFill/>
          <a:ln w="38100" cap="flat" cmpd="sng" algn="ctr">
            <a:solidFill>
              <a:srgbClr val="99CC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Connettore 2 32"/>
          <p:cNvCxnSpPr>
            <a:stCxn id="30" idx="1"/>
          </p:cNvCxnSpPr>
          <p:nvPr/>
        </p:nvCxnSpPr>
        <p:spPr bwMode="auto">
          <a:xfrm flipH="1">
            <a:off x="6522418" y="3580652"/>
            <a:ext cx="575454" cy="961186"/>
          </a:xfrm>
          <a:prstGeom prst="straightConnector1">
            <a:avLst/>
          </a:prstGeom>
          <a:noFill/>
          <a:ln w="38100" cap="flat" cmpd="sng" algn="ctr">
            <a:solidFill>
              <a:srgbClr val="99CC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019294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00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00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100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79" grpId="0" animBg="1"/>
      <p:bldP spid="79" grpId="1" animBg="1"/>
      <p:bldP spid="80" grpId="0" animBg="1"/>
      <p:bldP spid="80" grpId="1" animBg="1"/>
      <p:bldP spid="87" grpId="0" animBg="1"/>
      <p:bldP spid="87" grpId="1" animBg="1"/>
      <p:bldP spid="91" grpId="0" animBg="1"/>
      <p:bldP spid="9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84150" y="64664"/>
            <a:ext cx="8775700" cy="419100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Coordination Models</a:t>
            </a:r>
            <a:endParaRPr lang="it-IT" sz="2800" b="0" dirty="0"/>
          </a:p>
        </p:txBody>
      </p:sp>
      <p:sp>
        <p:nvSpPr>
          <p:cNvPr id="4" name="Pergamena 1 3"/>
          <p:cNvSpPr/>
          <p:nvPr/>
        </p:nvSpPr>
        <p:spPr bwMode="auto">
          <a:xfrm>
            <a:off x="279905" y="1310972"/>
            <a:ext cx="8574841" cy="4849196"/>
          </a:xfrm>
          <a:prstGeom prst="vertic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72000" tIns="45720" rIns="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it-IT" dirty="0">
                <a:solidFill>
                  <a:srgbClr val="336699"/>
                </a:solidFill>
                <a:latin typeface="Arial" charset="0"/>
                <a:cs typeface="Arial" charset="0"/>
              </a:rPr>
              <a:t>	</a:t>
            </a:r>
            <a:r>
              <a:rPr lang="it-IT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{</a:t>
            </a:r>
          </a:p>
          <a:p>
            <a:r>
              <a:rPr lang="it-IT" dirty="0">
                <a:solidFill>
                  <a:srgbClr val="336699"/>
                </a:solidFill>
                <a:latin typeface="Arial" charset="0"/>
                <a:cs typeface="Arial" charset="0"/>
              </a:rPr>
              <a:t>	</a:t>
            </a:r>
            <a:r>
              <a:rPr lang="it-IT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S11; </a:t>
            </a:r>
            <a:r>
              <a:rPr lang="it-IT" i="1" dirty="0" err="1" smtClean="0">
                <a:solidFill>
                  <a:srgbClr val="336699"/>
                </a:solidFill>
                <a:latin typeface="Arial" charset="0"/>
                <a:cs typeface="Arial" charset="0"/>
              </a:rPr>
              <a:t>ack</a:t>
            </a:r>
            <a:r>
              <a:rPr lang="it-IT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::!</a:t>
            </a:r>
            <a:r>
              <a:rPr lang="it-IT" i="1" dirty="0" err="1" smtClean="0">
                <a:solidFill>
                  <a:srgbClr val="336699"/>
                </a:solidFill>
                <a:latin typeface="Arial" charset="0"/>
                <a:cs typeface="Arial" charset="0"/>
              </a:rPr>
              <a:t>GetLuggageConfirmation</a:t>
            </a:r>
            <a:r>
              <a:rPr lang="it-IT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( ); S24;</a:t>
            </a:r>
          </a:p>
          <a:p>
            <a:r>
              <a:rPr lang="it-IT" dirty="0">
                <a:solidFill>
                  <a:srgbClr val="336699"/>
                </a:solidFill>
                <a:latin typeface="Arial" charset="0"/>
                <a:cs typeface="Arial" charset="0"/>
              </a:rPr>
              <a:t>	</a:t>
            </a:r>
            <a:r>
              <a:rPr lang="it-IT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CD(); CD(</a:t>
            </a:r>
            <a:r>
              <a:rPr lang="it-IT" sz="1600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AIR.AISA</a:t>
            </a:r>
            <a:r>
              <a:rPr lang="it-IT" dirty="0">
                <a:solidFill>
                  <a:srgbClr val="336699"/>
                </a:solidFill>
                <a:latin typeface="Arial" charset="0"/>
                <a:cs typeface="Arial" charset="0"/>
              </a:rPr>
              <a:t>)</a:t>
            </a:r>
            <a:r>
              <a:rPr lang="it-IT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;</a:t>
            </a:r>
          </a:p>
          <a:p>
            <a:r>
              <a:rPr lang="it-IT" dirty="0">
                <a:solidFill>
                  <a:srgbClr val="336699"/>
                </a:solidFill>
                <a:latin typeface="Arial" charset="0"/>
                <a:cs typeface="Arial" charset="0"/>
              </a:rPr>
              <a:t>	</a:t>
            </a:r>
            <a:r>
              <a:rPr lang="it-IT" i="1" dirty="0" err="1" smtClean="0">
                <a:solidFill>
                  <a:srgbClr val="336699"/>
                </a:solidFill>
                <a:latin typeface="Arial" charset="0"/>
                <a:cs typeface="Arial" charset="0"/>
              </a:rPr>
              <a:t>luggage</a:t>
            </a:r>
            <a:r>
              <a:rPr lang="it-IT" i="1" dirty="0" err="1">
                <a:solidFill>
                  <a:srgbClr val="336699"/>
                </a:solidFill>
                <a:latin typeface="Arial" charset="0"/>
                <a:cs typeface="Arial" charset="0"/>
              </a:rPr>
              <a:t>C</a:t>
            </a:r>
            <a:r>
              <a:rPr lang="it-IT" i="1" dirty="0" err="1" smtClean="0">
                <a:solidFill>
                  <a:srgbClr val="336699"/>
                </a:solidFill>
                <a:latin typeface="Arial" charset="0"/>
                <a:cs typeface="Arial" charset="0"/>
              </a:rPr>
              <a:t>ondition</a:t>
            </a:r>
            <a:r>
              <a:rPr lang="it-IT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;</a:t>
            </a:r>
          </a:p>
          <a:p>
            <a:r>
              <a:rPr lang="it-IT" dirty="0">
                <a:solidFill>
                  <a:srgbClr val="336699"/>
                </a:solidFill>
                <a:latin typeface="Arial" charset="0"/>
                <a:cs typeface="Arial" charset="0"/>
              </a:rPr>
              <a:t>	</a:t>
            </a:r>
            <a:r>
              <a:rPr lang="it-IT" i="1" dirty="0" err="1" smtClean="0">
                <a:solidFill>
                  <a:srgbClr val="336699"/>
                </a:solidFill>
                <a:latin typeface="Arial" charset="0"/>
                <a:cs typeface="Arial" charset="0"/>
              </a:rPr>
              <a:t>Notify</a:t>
            </a:r>
            <a:r>
              <a:rPr lang="it-IT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( S12 to CD(</a:t>
            </a:r>
            <a:r>
              <a:rPr lang="it-IT" sz="1600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AIR.AP</a:t>
            </a:r>
            <a:r>
              <a:rPr lang="it-IT" sz="1600" dirty="0">
                <a:solidFill>
                  <a:srgbClr val="336699"/>
                </a:solidFill>
                <a:latin typeface="Arial" charset="0"/>
                <a:cs typeface="Arial" charset="0"/>
              </a:rPr>
              <a:t>; </a:t>
            </a:r>
            <a:r>
              <a:rPr lang="it-IT" sz="1600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SC.AIR; ABC.AIR</a:t>
            </a:r>
            <a:r>
              <a:rPr lang="it-IT" sz="1600" dirty="0">
                <a:solidFill>
                  <a:srgbClr val="336699"/>
                </a:solidFill>
                <a:latin typeface="Arial" charset="0"/>
                <a:cs typeface="Arial" charset="0"/>
              </a:rPr>
              <a:t>; </a:t>
            </a:r>
            <a:r>
              <a:rPr lang="it-IT" sz="1600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AIR.ASAA</a:t>
            </a:r>
            <a:r>
              <a:rPr lang="it-IT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) );</a:t>
            </a:r>
          </a:p>
          <a:p>
            <a:r>
              <a:rPr lang="it-IT" dirty="0">
                <a:solidFill>
                  <a:srgbClr val="336699"/>
                </a:solidFill>
                <a:latin typeface="Arial" charset="0"/>
                <a:cs typeface="Arial" charset="0"/>
              </a:rPr>
              <a:t>	</a:t>
            </a:r>
            <a:r>
              <a:rPr lang="it-IT" i="1" dirty="0" err="1" smtClean="0">
                <a:solidFill>
                  <a:srgbClr val="336699"/>
                </a:solidFill>
                <a:latin typeface="Arial" charset="0"/>
                <a:cs typeface="Arial" charset="0"/>
              </a:rPr>
              <a:t>Wait</a:t>
            </a:r>
            <a:r>
              <a:rPr lang="it-IT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(  S7 from CD(</a:t>
            </a:r>
            <a:r>
              <a:rPr lang="it-IT" sz="1600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AIR.AP</a:t>
            </a:r>
            <a:r>
              <a:rPr lang="it-IT" dirty="0">
                <a:solidFill>
                  <a:srgbClr val="336699"/>
                </a:solidFill>
                <a:latin typeface="Arial" charset="0"/>
                <a:cs typeface="Arial" charset="0"/>
              </a:rPr>
              <a:t>); </a:t>
            </a:r>
            <a:br>
              <a:rPr lang="it-IT" dirty="0">
                <a:solidFill>
                  <a:srgbClr val="336699"/>
                </a:solidFill>
                <a:latin typeface="Arial" charset="0"/>
                <a:cs typeface="Arial" charset="0"/>
              </a:rPr>
            </a:br>
            <a:r>
              <a:rPr lang="it-IT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	           S15 from CD(</a:t>
            </a:r>
            <a:r>
              <a:rPr lang="it-IT" sz="1600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SC.AIR</a:t>
            </a:r>
            <a:r>
              <a:rPr lang="it-IT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); 				           S18 from CD(</a:t>
            </a:r>
            <a:r>
              <a:rPr lang="it-IT" sz="1600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ABC.AIR</a:t>
            </a:r>
            <a:r>
              <a:rPr lang="it-IT" dirty="0">
                <a:solidFill>
                  <a:srgbClr val="336699"/>
                </a:solidFill>
                <a:latin typeface="Arial" charset="0"/>
                <a:cs typeface="Arial" charset="0"/>
              </a:rPr>
              <a:t>); </a:t>
            </a:r>
            <a:r>
              <a:rPr lang="it-IT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			</a:t>
            </a:r>
            <a:r>
              <a:rPr lang="it-IT" dirty="0">
                <a:solidFill>
                  <a:srgbClr val="336699"/>
                </a:solidFill>
                <a:latin typeface="Arial" charset="0"/>
                <a:cs typeface="Arial" charset="0"/>
              </a:rPr>
              <a:t> 	 </a:t>
            </a:r>
            <a:r>
              <a:rPr lang="it-IT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          S90 from CD(</a:t>
            </a:r>
            <a:r>
              <a:rPr lang="it-IT" sz="1600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AIR.ASAA</a:t>
            </a:r>
            <a:r>
              <a:rPr lang="it-IT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) )</a:t>
            </a:r>
            <a:endParaRPr lang="it-IT" dirty="0">
              <a:solidFill>
                <a:srgbClr val="336699"/>
              </a:solidFill>
              <a:latin typeface="Arial" charset="0"/>
              <a:cs typeface="Arial" charset="0"/>
            </a:endParaRPr>
          </a:p>
          <a:p>
            <a:r>
              <a:rPr lang="it-IT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	}</a:t>
            </a:r>
          </a:p>
          <a:p>
            <a:r>
              <a:rPr lang="it-IT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	</a:t>
            </a:r>
            <a:r>
              <a:rPr lang="it-IT" sz="2000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…</a:t>
            </a:r>
            <a:endParaRPr lang="it-IT" dirty="0" smtClean="0">
              <a:solidFill>
                <a:srgbClr val="336699"/>
              </a:solidFill>
              <a:latin typeface="Arial" charset="0"/>
              <a:cs typeface="Arial" charset="0"/>
            </a:endParaRPr>
          </a:p>
          <a:p>
            <a:endParaRPr lang="it-IT" dirty="0">
              <a:solidFill>
                <a:srgbClr val="336699"/>
              </a:solidFill>
              <a:latin typeface="Arial" charset="0"/>
              <a:cs typeface="Arial" charset="0"/>
            </a:endParaRPr>
          </a:p>
          <a:p>
            <a:r>
              <a:rPr lang="it-IT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	</a:t>
            </a:r>
            <a:r>
              <a:rPr lang="it-IT" sz="2000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…</a:t>
            </a:r>
            <a:endParaRPr lang="it-IT" dirty="0" smtClean="0">
              <a:solidFill>
                <a:srgbClr val="336699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392190" y="1300943"/>
            <a:ext cx="7041941" cy="475331"/>
          </a:xfrm>
        </p:spPr>
        <p:txBody>
          <a:bodyPr/>
          <a:lstStyle/>
          <a:p>
            <a:r>
              <a:rPr lang="it-IT" dirty="0" err="1" smtClean="0"/>
              <a:t>Coordination</a:t>
            </a:r>
            <a:r>
              <a:rPr lang="it-IT" dirty="0" smtClean="0"/>
              <a:t> Model </a:t>
            </a:r>
            <a:r>
              <a:rPr lang="it-IT" i="1" dirty="0" err="1" smtClean="0"/>
              <a:t>CM</a:t>
            </a:r>
            <a:r>
              <a:rPr lang="it-IT" i="1" baseline="-25000" dirty="0" err="1" smtClean="0"/>
              <a:t>LuggageHC.Airport</a:t>
            </a:r>
            <a:endParaRPr lang="it-IT" i="1" baseline="-25000" dirty="0"/>
          </a:p>
        </p:txBody>
      </p:sp>
      <p:sp>
        <p:nvSpPr>
          <p:cNvPr id="5" name="Oval 16"/>
          <p:cNvSpPr>
            <a:spLocks noChangeArrowheads="1"/>
          </p:cNvSpPr>
          <p:nvPr/>
        </p:nvSpPr>
        <p:spPr bwMode="auto">
          <a:xfrm>
            <a:off x="1492898" y="1947571"/>
            <a:ext cx="243045" cy="237919"/>
          </a:xfrm>
          <a:prstGeom prst="ellipse">
            <a:avLst/>
          </a:prstGeom>
          <a:solidFill>
            <a:srgbClr val="B6DD84"/>
          </a:soli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lgDash"/>
            <a:headEnd type="arrow" w="lg" len="lg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Oval 16"/>
          <p:cNvSpPr>
            <a:spLocks noChangeArrowheads="1"/>
          </p:cNvSpPr>
          <p:nvPr/>
        </p:nvSpPr>
        <p:spPr bwMode="auto">
          <a:xfrm>
            <a:off x="1492898" y="5154192"/>
            <a:ext cx="243045" cy="237919"/>
          </a:xfrm>
          <a:prstGeom prst="ellipse">
            <a:avLst/>
          </a:prstGeom>
          <a:solidFill>
            <a:srgbClr val="B6DD84"/>
          </a:soli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lgDash"/>
            <a:headEnd type="arrow" w="lg" len="lg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1492898" y="5854605"/>
            <a:ext cx="243045" cy="237919"/>
          </a:xfrm>
          <a:prstGeom prst="ellipse">
            <a:avLst/>
          </a:prstGeom>
          <a:solidFill>
            <a:srgbClr val="B6DD84"/>
          </a:soli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lgDash"/>
            <a:headEnd type="arrow" w="lg" len="lg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8476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 err="1" smtClean="0"/>
              <a:t>Coord</a:t>
            </a:r>
            <a:r>
              <a:rPr lang="en-US" i="1" dirty="0" smtClean="0"/>
              <a:t>-to-Java</a:t>
            </a:r>
            <a:r>
              <a:rPr lang="en-US" b="0" dirty="0" smtClean="0"/>
              <a:t> model transformation</a:t>
            </a:r>
            <a:endParaRPr lang="it-IT" b="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synthesis process at a glance</a:t>
            </a:r>
            <a:endParaRPr lang="en-US" sz="2800" dirty="0"/>
          </a:p>
        </p:txBody>
      </p:sp>
      <p:pic>
        <p:nvPicPr>
          <p:cNvPr id="6" name="Picture 2" descr="C:\DATI\MARCO\PROGETTI\CHOREOS\svn-di-univaq-it_choreos\papers\FASE-2013\figs\ChoreographySynthesi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34" y="1295960"/>
            <a:ext cx="8735189" cy="323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438537" y="4636153"/>
            <a:ext cx="81736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0" dirty="0" err="1" smtClean="0">
                <a:solidFill>
                  <a:srgbClr val="4D4D4D"/>
                </a:solidFill>
              </a:rPr>
              <a:t>Acceleo</a:t>
            </a:r>
            <a:r>
              <a:rPr lang="en-US" sz="2000" b="0" dirty="0" smtClean="0">
                <a:solidFill>
                  <a:srgbClr val="4D4D4D"/>
                </a:solidFill>
              </a:rPr>
              <a:t>-based model-to-code transformation </a:t>
            </a:r>
            <a:endParaRPr lang="en-US" sz="2000" b="0" dirty="0">
              <a:solidFill>
                <a:srgbClr val="4D4D4D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4D4D4D"/>
                </a:solidFill>
              </a:rPr>
              <a:t>From Coordination Models to Java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4D4D4D"/>
                </a:solidFill>
              </a:rPr>
              <a:t>For each model </a:t>
            </a:r>
            <a:r>
              <a:rPr lang="en-US" sz="2000" b="0" dirty="0">
                <a:solidFill>
                  <a:srgbClr val="4D4D4D"/>
                </a:solidFill>
              </a:rPr>
              <a:t>a </a:t>
            </a:r>
            <a:r>
              <a:rPr lang="en-US" sz="2000" b="0" dirty="0" smtClean="0">
                <a:solidFill>
                  <a:srgbClr val="4D4D4D"/>
                </a:solidFill>
              </a:rPr>
              <a:t>set of Java </a:t>
            </a:r>
            <a:r>
              <a:rPr lang="en-US" sz="2000" b="0" dirty="0">
                <a:solidFill>
                  <a:srgbClr val="4D4D4D"/>
                </a:solidFill>
              </a:rPr>
              <a:t>class is generated </a:t>
            </a:r>
            <a:r>
              <a:rPr lang="en-US" sz="2000" b="0" dirty="0" smtClean="0">
                <a:solidFill>
                  <a:srgbClr val="4D4D4D"/>
                </a:solidFill>
              </a:rPr>
              <a:t>by means </a:t>
            </a:r>
            <a:r>
              <a:rPr lang="en-US" sz="2000" b="0" dirty="0">
                <a:solidFill>
                  <a:srgbClr val="4D4D4D"/>
                </a:solidFill>
              </a:rPr>
              <a:t>of dedicated templates consisting of static and variable parts</a:t>
            </a:r>
          </a:p>
        </p:txBody>
      </p:sp>
      <p:sp>
        <p:nvSpPr>
          <p:cNvPr id="7" name="Rettangolo arrotondato 6"/>
          <p:cNvSpPr/>
          <p:nvPr/>
        </p:nvSpPr>
        <p:spPr bwMode="auto">
          <a:xfrm>
            <a:off x="4608452" y="2788858"/>
            <a:ext cx="1839001" cy="850081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0351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olo 2"/>
          <p:cNvSpPr txBox="1">
            <a:spLocks/>
          </p:cNvSpPr>
          <p:nvPr/>
        </p:nvSpPr>
        <p:spPr bwMode="auto">
          <a:xfrm>
            <a:off x="184150" y="120650"/>
            <a:ext cx="8775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90500" algn="l"/>
              </a:tabLst>
              <a:defRPr lang="fr-FR" sz="3600" b="1" dirty="0">
                <a:solidFill>
                  <a:srgbClr val="00186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90500" algn="l"/>
              </a:tabLst>
              <a:defRPr sz="3600" b="1">
                <a:solidFill>
                  <a:srgbClr val="001864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90500" algn="l"/>
              </a:tabLst>
              <a:defRPr sz="3600" b="1">
                <a:solidFill>
                  <a:srgbClr val="001864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90500" algn="l"/>
              </a:tabLst>
              <a:defRPr sz="3600" b="1">
                <a:solidFill>
                  <a:srgbClr val="001864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90500" algn="l"/>
              </a:tabLst>
              <a:defRPr sz="3600" b="1">
                <a:solidFill>
                  <a:srgbClr val="001864"/>
                </a:solidFill>
                <a:latin typeface="Arial" charset="0"/>
                <a:cs typeface="Arial" charset="0"/>
              </a:defRPr>
            </a:lvl5pPr>
            <a:lvl6pPr marL="457200" algn="r" rtl="0" eaLnBrk="1" fontAlgn="base" hangingPunct="1">
              <a:spcBef>
                <a:spcPct val="20000"/>
              </a:spcBef>
              <a:spcAft>
                <a:spcPct val="0"/>
              </a:spcAft>
              <a:tabLst>
                <a:tab pos="190500" algn="l"/>
              </a:tabLst>
              <a:defRPr sz="2600" b="1">
                <a:solidFill>
                  <a:srgbClr val="336699"/>
                </a:solidFill>
                <a:latin typeface="Arial" charset="0"/>
                <a:cs typeface="Arial" charset="0"/>
              </a:defRPr>
            </a:lvl6pPr>
            <a:lvl7pPr marL="914400" algn="r" rtl="0" eaLnBrk="1" fontAlgn="base" hangingPunct="1">
              <a:spcBef>
                <a:spcPct val="20000"/>
              </a:spcBef>
              <a:spcAft>
                <a:spcPct val="0"/>
              </a:spcAft>
              <a:tabLst>
                <a:tab pos="190500" algn="l"/>
              </a:tabLst>
              <a:defRPr sz="2600" b="1">
                <a:solidFill>
                  <a:srgbClr val="336699"/>
                </a:solidFill>
                <a:latin typeface="Arial" charset="0"/>
                <a:cs typeface="Arial" charset="0"/>
              </a:defRPr>
            </a:lvl7pPr>
            <a:lvl8pPr marL="1371600" algn="r" rtl="0" eaLnBrk="1" fontAlgn="base" hangingPunct="1">
              <a:spcBef>
                <a:spcPct val="20000"/>
              </a:spcBef>
              <a:spcAft>
                <a:spcPct val="0"/>
              </a:spcAft>
              <a:tabLst>
                <a:tab pos="190500" algn="l"/>
              </a:tabLst>
              <a:defRPr sz="2600" b="1">
                <a:solidFill>
                  <a:srgbClr val="336699"/>
                </a:solidFill>
                <a:latin typeface="Arial" charset="0"/>
                <a:cs typeface="Arial" charset="0"/>
              </a:defRPr>
            </a:lvl8pPr>
            <a:lvl9pPr marL="1828800" algn="r" rtl="0" eaLnBrk="1" fontAlgn="base" hangingPunct="1">
              <a:spcBef>
                <a:spcPct val="20000"/>
              </a:spcBef>
              <a:spcAft>
                <a:spcPct val="0"/>
              </a:spcAft>
              <a:tabLst>
                <a:tab pos="190500" algn="l"/>
              </a:tabLst>
              <a:defRPr sz="2600" b="1">
                <a:solidFill>
                  <a:srgbClr val="336699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  <a:defRPr/>
            </a:pPr>
            <a:r>
              <a:rPr lang="en-US" sz="2800" kern="0" dirty="0" smtClean="0">
                <a:latin typeface="Arial"/>
                <a:cs typeface="Arial"/>
              </a:rPr>
              <a:t>Overall architecture configuration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1864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5122" name="Picture 2" descr="C:\DATI\MARCO\PROGETTI\CHOREOS\svn-di-univaq-it_choreos\deliverables\wp1\D1.4b-postponed_M30_31-Mar-2013\Latex\figs\Airport-Architecture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37" y="746900"/>
            <a:ext cx="858202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440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284163" y="713293"/>
            <a:ext cx="8583792" cy="53795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1864"/>
                </a:solidFill>
                <a:latin typeface="+mj-lt"/>
                <a:ea typeface="+mj-ea"/>
                <a:cs typeface="+mj-cs"/>
              </a:rPr>
              <a:t>Conclusion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1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0" dirty="0" smtClean="0"/>
              <a:t>Development </a:t>
            </a:r>
            <a:r>
              <a:rPr lang="en-US" sz="2200" b="0" dirty="0"/>
              <a:t>process, and </a:t>
            </a:r>
            <a:r>
              <a:rPr lang="en-US" sz="2200" b="0" dirty="0" smtClean="0"/>
              <a:t>related supporting </a:t>
            </a:r>
            <a:r>
              <a:rPr lang="en-US" sz="2200" b="0" dirty="0"/>
              <a:t>development and run-time environment, </a:t>
            </a:r>
            <a:r>
              <a:rPr lang="en-US" sz="2200" b="0" dirty="0" smtClean="0"/>
              <a:t>for </a:t>
            </a:r>
            <a:r>
              <a:rPr lang="en-US" sz="2200" b="0" dirty="0"/>
              <a:t>the development of choreography-based service-oriented </a:t>
            </a:r>
            <a:r>
              <a:rPr lang="en-US" sz="2200" b="0" dirty="0" smtClean="0"/>
              <a:t>systems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0" dirty="0" smtClean="0"/>
              <a:t>Preliminary validation </a:t>
            </a:r>
            <a:r>
              <a:rPr lang="en-US" sz="2200" b="0" dirty="0"/>
              <a:t>against the </a:t>
            </a:r>
            <a:r>
              <a:rPr lang="en-US" sz="2200" b="0" dirty="0" err="1"/>
              <a:t>CHOReOS</a:t>
            </a:r>
            <a:r>
              <a:rPr lang="en-US" sz="2200" b="0" dirty="0"/>
              <a:t> use cases</a:t>
            </a:r>
            <a:endParaRPr lang="en-US" sz="2200" b="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kern="0" dirty="0" smtClean="0">
              <a:solidFill>
                <a:srgbClr val="001864"/>
              </a:solidFill>
              <a:latin typeface="Arial"/>
              <a:ea typeface="+mj-ea"/>
              <a:cs typeface="Arial"/>
            </a:endParaRPr>
          </a:p>
          <a:p>
            <a:r>
              <a:rPr lang="en-US" kern="0" dirty="0" smtClean="0">
                <a:solidFill>
                  <a:srgbClr val="001864"/>
                </a:solidFill>
                <a:latin typeface="Arial"/>
                <a:ea typeface="+mj-ea"/>
                <a:cs typeface="Arial"/>
              </a:rPr>
              <a:t>Future Work</a:t>
            </a:r>
          </a:p>
          <a:p>
            <a:endParaRPr lang="en-US" sz="105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0" dirty="0" smtClean="0"/>
              <a:t>Finalize the process and the supporting environment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0" dirty="0" smtClean="0"/>
              <a:t>Finalize the validation</a:t>
            </a:r>
            <a:endParaRPr lang="en-US" sz="2200" b="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19979386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			</a:t>
            </a:r>
            <a:r>
              <a:rPr lang="it-IT" sz="4400" dirty="0" err="1" smtClean="0"/>
              <a:t>Thank</a:t>
            </a:r>
            <a:r>
              <a:rPr lang="it-IT" sz="4400" dirty="0" smtClean="0"/>
              <a:t> </a:t>
            </a:r>
            <a:r>
              <a:rPr lang="it-IT" sz="4400" dirty="0" err="1" smtClean="0"/>
              <a:t>You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16573060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 bwMode="auto">
          <a:xfrm>
            <a:off x="0" y="0"/>
            <a:ext cx="905479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800" kern="0" dirty="0" smtClean="0">
              <a:solidFill>
                <a:srgbClr val="001864"/>
              </a:solidFill>
              <a:latin typeface="Arial"/>
              <a:ea typeface="+mj-ea"/>
              <a:cs typeface="Arial"/>
            </a:endParaRPr>
          </a:p>
          <a:p>
            <a:endParaRPr lang="en-US" sz="2800" kern="0" dirty="0">
              <a:solidFill>
                <a:srgbClr val="001864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15303" y="1027100"/>
            <a:ext cx="6732215" cy="4808650"/>
          </a:xfrm>
          <a:prstGeom prst="snip1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Users\T0007879\W\025-CHOReOS @ FP7\0-TO SYNC ----------------------------\Logo CHOReOS\CHLogoAndTitle-BlockSmall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817" y="347156"/>
            <a:ext cx="23749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1"/>
          <p:cNvGrpSpPr/>
          <p:nvPr/>
        </p:nvGrpSpPr>
        <p:grpSpPr>
          <a:xfrm>
            <a:off x="44970" y="2758191"/>
            <a:ext cx="4476395" cy="4039342"/>
            <a:chOff x="-588745" y="1746357"/>
            <a:chExt cx="4476395" cy="4039342"/>
          </a:xfrm>
        </p:grpSpPr>
        <p:pic>
          <p:nvPicPr>
            <p:cNvPr id="12" name="Picture 5" descr="MagicDraw_Model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588745" y="1746357"/>
              <a:ext cx="4476395" cy="4039342"/>
            </a:xfrm>
            <a:prstGeom prst="rect">
              <a:avLst/>
            </a:prstGeom>
          </p:spPr>
        </p:pic>
        <p:pic>
          <p:nvPicPr>
            <p:cNvPr id="8" name="Picture 5" descr="Scenario2-Choreography-c-ArrivalHandling-refined_ZOOM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295" y="2596015"/>
              <a:ext cx="3503355" cy="2905376"/>
            </a:xfrm>
            <a:prstGeom prst="rect">
              <a:avLst/>
            </a:prstGeom>
          </p:spPr>
        </p:pic>
      </p:grpSp>
      <p:sp>
        <p:nvSpPr>
          <p:cNvPr id="13" name="Rettangolo arrotondato 12"/>
          <p:cNvSpPr/>
          <p:nvPr/>
        </p:nvSpPr>
        <p:spPr bwMode="auto">
          <a:xfrm>
            <a:off x="5433060" y="2308860"/>
            <a:ext cx="1767840" cy="419100"/>
          </a:xfrm>
          <a:prstGeom prst="roundRect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solidFill>
                  <a:srgbClr val="FF9933"/>
                </a:solidFill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3366" y="1129789"/>
            <a:ext cx="4261336" cy="15067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000" b="0" i="1" dirty="0">
                <a:solidFill>
                  <a:srgbClr val="4D4D4D"/>
                </a:solidFill>
              </a:rPr>
              <a:t>Development of </a:t>
            </a:r>
            <a:endParaRPr lang="en-US" sz="2000" b="0" i="1" dirty="0" smtClean="0">
              <a:solidFill>
                <a:srgbClr val="4D4D4D"/>
              </a:solidFill>
            </a:endParaRPr>
          </a:p>
          <a:p>
            <a:pPr algn="r"/>
            <a:r>
              <a:rPr lang="en-US" sz="2000" b="0" i="1" dirty="0" smtClean="0">
                <a:solidFill>
                  <a:srgbClr val="4D4D4D"/>
                </a:solidFill>
              </a:rPr>
              <a:t>choreography-based </a:t>
            </a:r>
            <a:r>
              <a:rPr lang="en-US" sz="2000" b="0" i="1" dirty="0">
                <a:solidFill>
                  <a:srgbClr val="4D4D4D"/>
                </a:solidFill>
              </a:rPr>
              <a:t/>
            </a:r>
            <a:br>
              <a:rPr lang="en-US" sz="2000" b="0" i="1" dirty="0">
                <a:solidFill>
                  <a:srgbClr val="4D4D4D"/>
                </a:solidFill>
              </a:rPr>
            </a:br>
            <a:r>
              <a:rPr lang="en-US" sz="2000" b="0" i="1" dirty="0">
                <a:solidFill>
                  <a:srgbClr val="4D4D4D"/>
                </a:solidFill>
              </a:rPr>
              <a:t>service-oriented </a:t>
            </a:r>
            <a:r>
              <a:rPr lang="en-US" sz="2000" b="0" i="1" dirty="0" smtClean="0">
                <a:solidFill>
                  <a:srgbClr val="4D4D4D"/>
                </a:solidFill>
              </a:rPr>
              <a:t>systems</a:t>
            </a:r>
          </a:p>
          <a:p>
            <a:pPr algn="r"/>
            <a:r>
              <a:rPr lang="en-US" sz="2000" b="0" dirty="0">
                <a:solidFill>
                  <a:srgbClr val="4D4D4D"/>
                </a:solidFill>
              </a:rPr>
              <a:t>(development phase roadmap</a:t>
            </a:r>
            <a:r>
              <a:rPr lang="en-US" sz="2000" b="0" dirty="0" smtClean="0">
                <a:solidFill>
                  <a:srgbClr val="4D4D4D"/>
                </a:solidFill>
              </a:rPr>
              <a:t>)</a:t>
            </a:r>
            <a:endParaRPr lang="it-IT" sz="2000" b="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688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 bwMode="auto">
          <a:xfrm>
            <a:off x="0" y="0"/>
            <a:ext cx="905479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800" kern="0" dirty="0" smtClean="0">
              <a:solidFill>
                <a:srgbClr val="001864"/>
              </a:solidFill>
              <a:latin typeface="Arial"/>
              <a:ea typeface="+mj-ea"/>
              <a:cs typeface="Arial"/>
            </a:endParaRPr>
          </a:p>
          <a:p>
            <a:endParaRPr lang="en-US" sz="2800" kern="0" dirty="0">
              <a:solidFill>
                <a:srgbClr val="001864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15303" y="1027100"/>
            <a:ext cx="6732215" cy="4808650"/>
          </a:xfrm>
          <a:prstGeom prst="snip1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Users\T0007879\W\025-CHOReOS @ FP7\0-TO SYNC ----------------------------\Logo CHOReOS\CHLogoAndTitle-BlockSmall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817" y="347156"/>
            <a:ext cx="23749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po 7"/>
          <p:cNvGrpSpPr/>
          <p:nvPr/>
        </p:nvGrpSpPr>
        <p:grpSpPr>
          <a:xfrm>
            <a:off x="44970" y="2758191"/>
            <a:ext cx="4476395" cy="4039342"/>
            <a:chOff x="-588745" y="1746357"/>
            <a:chExt cx="4476395" cy="4039342"/>
          </a:xfrm>
        </p:grpSpPr>
        <p:pic>
          <p:nvPicPr>
            <p:cNvPr id="12" name="Picture 5" descr="MagicDraw_Model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588745" y="1746357"/>
              <a:ext cx="4476395" cy="4039342"/>
            </a:xfrm>
            <a:prstGeom prst="rect">
              <a:avLst/>
            </a:prstGeom>
          </p:spPr>
        </p:pic>
        <p:pic>
          <p:nvPicPr>
            <p:cNvPr id="13" name="Picture 5" descr="Scenario2-Choreography-c-ArrivalHandling-refined_ZOOM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295" y="2596015"/>
              <a:ext cx="3503355" cy="2905376"/>
            </a:xfrm>
            <a:prstGeom prst="rect">
              <a:avLst/>
            </a:prstGeom>
          </p:spPr>
        </p:pic>
      </p:grpSp>
      <p:pic>
        <p:nvPicPr>
          <p:cNvPr id="14" name="Picture 2" descr="C:\DATI\MARCO\PROGETTI\CHOREOS\svn-di-univaq-it_choreos\DOCs-SLIDEs\PRESENTATIONs\S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370" y="3946738"/>
            <a:ext cx="739810" cy="47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DATI\MARCO\PROGETTI\CHOREOS\svn-di-univaq-it_choreos\DOCs-SLIDEs\PRESENTATIONs\S2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0"/>
          <a:stretch/>
        </p:blipFill>
        <p:spPr bwMode="auto">
          <a:xfrm>
            <a:off x="3333245" y="5183060"/>
            <a:ext cx="1048772" cy="4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DATI\MARCO\PROGETTI\CHOREOS\svn-di-univaq-it_choreos\DOCs-SLIDEs\PRESENTATIONs\S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661" y="3765234"/>
            <a:ext cx="739810" cy="45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C:\DATI\MARCO\PROGETTI\CHOREOS\svn-di-univaq-it_choreos\DOCs-SLIDEs\PRESENTATIONs\S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230" y="4182379"/>
            <a:ext cx="1006938" cy="59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DATI\MARCO\PROGETTI\CHOREOS\svn-di-univaq-it_choreos\DOCs-SLIDEs\PRESENTATIONs\S2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0"/>
          <a:stretch/>
        </p:blipFill>
        <p:spPr bwMode="auto">
          <a:xfrm>
            <a:off x="2194180" y="5924476"/>
            <a:ext cx="1048772" cy="4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DATI\MARCO\PROGETTI\CHOREOS\svn-di-univaq-it_choreos\DOCs-SLIDEs\PRESENTATIONs\S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67" y="5060537"/>
            <a:ext cx="1006938" cy="59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ttangolo arrotondato 25"/>
          <p:cNvSpPr/>
          <p:nvPr/>
        </p:nvSpPr>
        <p:spPr bwMode="auto">
          <a:xfrm>
            <a:off x="5433060" y="3017520"/>
            <a:ext cx="1767840" cy="419100"/>
          </a:xfrm>
          <a:prstGeom prst="roundRect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solidFill>
                  <a:srgbClr val="FF9933"/>
                </a:solidFill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ttangolo 26"/>
          <p:cNvSpPr/>
          <p:nvPr/>
        </p:nvSpPr>
        <p:spPr bwMode="auto">
          <a:xfrm>
            <a:off x="3366" y="1129789"/>
            <a:ext cx="4261336" cy="15067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000" b="0" i="1" dirty="0">
                <a:solidFill>
                  <a:srgbClr val="4D4D4D"/>
                </a:solidFill>
              </a:rPr>
              <a:t>Development of </a:t>
            </a:r>
            <a:endParaRPr lang="en-US" sz="2000" b="0" i="1" dirty="0" smtClean="0">
              <a:solidFill>
                <a:srgbClr val="4D4D4D"/>
              </a:solidFill>
            </a:endParaRPr>
          </a:p>
          <a:p>
            <a:pPr algn="r"/>
            <a:r>
              <a:rPr lang="en-US" sz="2000" b="0" i="1" dirty="0" smtClean="0">
                <a:solidFill>
                  <a:srgbClr val="4D4D4D"/>
                </a:solidFill>
              </a:rPr>
              <a:t>choreography-based </a:t>
            </a:r>
            <a:r>
              <a:rPr lang="en-US" sz="2000" b="0" i="1" dirty="0">
                <a:solidFill>
                  <a:srgbClr val="4D4D4D"/>
                </a:solidFill>
              </a:rPr>
              <a:t/>
            </a:r>
            <a:br>
              <a:rPr lang="en-US" sz="2000" b="0" i="1" dirty="0">
                <a:solidFill>
                  <a:srgbClr val="4D4D4D"/>
                </a:solidFill>
              </a:rPr>
            </a:br>
            <a:r>
              <a:rPr lang="en-US" sz="2000" b="0" i="1" dirty="0">
                <a:solidFill>
                  <a:srgbClr val="4D4D4D"/>
                </a:solidFill>
              </a:rPr>
              <a:t>service-oriented </a:t>
            </a:r>
            <a:r>
              <a:rPr lang="en-US" sz="2000" b="0" i="1" dirty="0" smtClean="0">
                <a:solidFill>
                  <a:srgbClr val="4D4D4D"/>
                </a:solidFill>
              </a:rPr>
              <a:t>systems</a:t>
            </a:r>
          </a:p>
          <a:p>
            <a:pPr algn="r"/>
            <a:r>
              <a:rPr lang="en-US" sz="2000" b="0" dirty="0">
                <a:solidFill>
                  <a:srgbClr val="4D4D4D"/>
                </a:solidFill>
              </a:rPr>
              <a:t>(development phase roadmap</a:t>
            </a:r>
            <a:r>
              <a:rPr lang="en-US" sz="2000" b="0" dirty="0" smtClean="0">
                <a:solidFill>
                  <a:srgbClr val="4D4D4D"/>
                </a:solidFill>
              </a:rPr>
              <a:t>)</a:t>
            </a:r>
            <a:endParaRPr lang="it-IT" sz="2000" b="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553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 bwMode="auto">
          <a:xfrm>
            <a:off x="0" y="0"/>
            <a:ext cx="905479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800" kern="0" dirty="0" smtClean="0">
              <a:solidFill>
                <a:srgbClr val="001864"/>
              </a:solidFill>
              <a:latin typeface="Arial"/>
              <a:ea typeface="+mj-ea"/>
              <a:cs typeface="Arial"/>
            </a:endParaRPr>
          </a:p>
          <a:p>
            <a:endParaRPr lang="en-US" sz="2800" kern="0" dirty="0">
              <a:solidFill>
                <a:srgbClr val="001864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15303" y="1027100"/>
            <a:ext cx="6732215" cy="4808650"/>
          </a:xfrm>
          <a:prstGeom prst="snip1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Users\T0007879\W\025-CHOReOS @ FP7\0-TO SYNC ----------------------------\Logo CHOReOS\CHLogoAndTitle-BlockSmall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817" y="347156"/>
            <a:ext cx="23749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po 7"/>
          <p:cNvGrpSpPr/>
          <p:nvPr/>
        </p:nvGrpSpPr>
        <p:grpSpPr>
          <a:xfrm>
            <a:off x="44970" y="2758191"/>
            <a:ext cx="4476395" cy="4039342"/>
            <a:chOff x="-588745" y="1746357"/>
            <a:chExt cx="4476395" cy="4039342"/>
          </a:xfrm>
        </p:grpSpPr>
        <p:pic>
          <p:nvPicPr>
            <p:cNvPr id="12" name="Picture 5" descr="MagicDraw_Model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588745" y="1746357"/>
              <a:ext cx="4476395" cy="4039342"/>
            </a:xfrm>
            <a:prstGeom prst="rect">
              <a:avLst/>
            </a:prstGeom>
          </p:spPr>
        </p:pic>
        <p:pic>
          <p:nvPicPr>
            <p:cNvPr id="13" name="Picture 5" descr="Scenario2-Choreography-c-ArrivalHandling-refined_ZOOM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295" y="2596015"/>
              <a:ext cx="3503355" cy="2905376"/>
            </a:xfrm>
            <a:prstGeom prst="rect">
              <a:avLst/>
            </a:prstGeom>
          </p:spPr>
        </p:pic>
      </p:grpSp>
      <p:pic>
        <p:nvPicPr>
          <p:cNvPr id="14" name="Picture 2" descr="C:\DATI\MARCO\PROGETTI\CHOREOS\svn-di-univaq-it_choreos\DOCs-SLIDEs\PRESENTATIONs\S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370" y="3946738"/>
            <a:ext cx="739810" cy="47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DATI\MARCO\PROGETTI\CHOREOS\svn-di-univaq-it_choreos\DOCs-SLIDEs\PRESENTATIONs\S2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0"/>
          <a:stretch/>
        </p:blipFill>
        <p:spPr bwMode="auto">
          <a:xfrm>
            <a:off x="3333245" y="5183060"/>
            <a:ext cx="1048772" cy="4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DATI\MARCO\PROGETTI\CHOREOS\svn-di-univaq-it_choreos\DOCs-SLIDEs\PRESENTATIONs\S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661" y="3765234"/>
            <a:ext cx="739810" cy="45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C:\DATI\MARCO\PROGETTI\CHOREOS\svn-di-univaq-it_choreos\DOCs-SLIDEs\PRESENTATIONs\S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230" y="4182379"/>
            <a:ext cx="1006938" cy="59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DATI\MARCO\PROGETTI\CHOREOS\svn-di-univaq-it_choreos\DOCs-SLIDEs\PRESENTATIONs\S2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0"/>
          <a:stretch/>
        </p:blipFill>
        <p:spPr bwMode="auto">
          <a:xfrm>
            <a:off x="2194180" y="5924476"/>
            <a:ext cx="1048772" cy="4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DATI\MARCO\PROGETTI\CHOREOS\svn-di-univaq-it_choreos\DOCs-SLIDEs\PRESENTATIONs\S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67" y="5060537"/>
            <a:ext cx="1006938" cy="59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tangolo arrotondato 19"/>
          <p:cNvSpPr/>
          <p:nvPr/>
        </p:nvSpPr>
        <p:spPr bwMode="auto">
          <a:xfrm>
            <a:off x="5433060" y="3749040"/>
            <a:ext cx="1767840" cy="419100"/>
          </a:xfrm>
          <a:prstGeom prst="roundRect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solidFill>
                  <a:srgbClr val="FF9933"/>
                </a:solidFill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C:\Users\Marco A\AppData\Local\Microsoft\Windows\Temporary Internet Files\Content.IE5\A8ZZF6HO\MP900386745[1]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35170">
            <a:off x="2243243" y="3793928"/>
            <a:ext cx="1209193" cy="86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tangolo 23"/>
          <p:cNvSpPr/>
          <p:nvPr/>
        </p:nvSpPr>
        <p:spPr bwMode="auto">
          <a:xfrm>
            <a:off x="3366" y="1129789"/>
            <a:ext cx="4261336" cy="15067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000" b="0" i="1" dirty="0">
                <a:solidFill>
                  <a:srgbClr val="4D4D4D"/>
                </a:solidFill>
              </a:rPr>
              <a:t>Development of </a:t>
            </a:r>
            <a:endParaRPr lang="en-US" sz="2000" b="0" i="1" dirty="0" smtClean="0">
              <a:solidFill>
                <a:srgbClr val="4D4D4D"/>
              </a:solidFill>
            </a:endParaRPr>
          </a:p>
          <a:p>
            <a:pPr algn="r"/>
            <a:r>
              <a:rPr lang="en-US" sz="2000" b="0" i="1" dirty="0" smtClean="0">
                <a:solidFill>
                  <a:srgbClr val="4D4D4D"/>
                </a:solidFill>
              </a:rPr>
              <a:t>choreography-based </a:t>
            </a:r>
            <a:r>
              <a:rPr lang="en-US" sz="2000" b="0" i="1" dirty="0">
                <a:solidFill>
                  <a:srgbClr val="4D4D4D"/>
                </a:solidFill>
              </a:rPr>
              <a:t/>
            </a:r>
            <a:br>
              <a:rPr lang="en-US" sz="2000" b="0" i="1" dirty="0">
                <a:solidFill>
                  <a:srgbClr val="4D4D4D"/>
                </a:solidFill>
              </a:rPr>
            </a:br>
            <a:r>
              <a:rPr lang="en-US" sz="2000" b="0" i="1" dirty="0">
                <a:solidFill>
                  <a:srgbClr val="4D4D4D"/>
                </a:solidFill>
              </a:rPr>
              <a:t>service-oriented </a:t>
            </a:r>
            <a:r>
              <a:rPr lang="en-US" sz="2000" b="0" i="1" dirty="0" smtClean="0">
                <a:solidFill>
                  <a:srgbClr val="4D4D4D"/>
                </a:solidFill>
              </a:rPr>
              <a:t>systems</a:t>
            </a:r>
          </a:p>
          <a:p>
            <a:pPr algn="r"/>
            <a:r>
              <a:rPr lang="en-US" sz="2000" b="0" dirty="0">
                <a:solidFill>
                  <a:srgbClr val="4D4D4D"/>
                </a:solidFill>
              </a:rPr>
              <a:t>(development phase roadmap</a:t>
            </a:r>
            <a:r>
              <a:rPr lang="en-US" sz="2000" b="0" dirty="0" smtClean="0">
                <a:solidFill>
                  <a:srgbClr val="4D4D4D"/>
                </a:solidFill>
              </a:rPr>
              <a:t>)</a:t>
            </a:r>
            <a:endParaRPr lang="it-IT" sz="2000" b="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358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 bwMode="auto">
          <a:xfrm>
            <a:off x="0" y="0"/>
            <a:ext cx="905479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800" kern="0" dirty="0" smtClean="0">
              <a:solidFill>
                <a:srgbClr val="001864"/>
              </a:solidFill>
              <a:latin typeface="Arial"/>
              <a:ea typeface="+mj-ea"/>
              <a:cs typeface="Arial"/>
            </a:endParaRPr>
          </a:p>
          <a:p>
            <a:endParaRPr lang="en-US" sz="2800" kern="0" dirty="0">
              <a:solidFill>
                <a:srgbClr val="001864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15304" y="1027100"/>
            <a:ext cx="6732215" cy="4808650"/>
          </a:xfrm>
          <a:prstGeom prst="snip1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Users\T0007879\W\025-CHOReOS @ FP7\0-TO SYNC ----------------------------\Logo CHOReOS\CHLogoAndTitle-BlockSmall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817" y="347156"/>
            <a:ext cx="23749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po 7"/>
          <p:cNvGrpSpPr/>
          <p:nvPr/>
        </p:nvGrpSpPr>
        <p:grpSpPr>
          <a:xfrm>
            <a:off x="51000" y="2754630"/>
            <a:ext cx="4476395" cy="4039342"/>
            <a:chOff x="-588745" y="1746357"/>
            <a:chExt cx="4476395" cy="4039342"/>
          </a:xfrm>
        </p:grpSpPr>
        <p:pic>
          <p:nvPicPr>
            <p:cNvPr id="12" name="Picture 5" descr="MagicDraw_Model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588745" y="1746357"/>
              <a:ext cx="4476395" cy="4039342"/>
            </a:xfrm>
            <a:prstGeom prst="rect">
              <a:avLst/>
            </a:prstGeom>
          </p:spPr>
        </p:pic>
        <p:pic>
          <p:nvPicPr>
            <p:cNvPr id="13" name="Picture 5" descr="Scenario2-Choreography-c-ArrivalHandling-refined_ZOOM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295" y="2596015"/>
              <a:ext cx="3503355" cy="2905376"/>
            </a:xfrm>
            <a:prstGeom prst="rect">
              <a:avLst/>
            </a:prstGeom>
          </p:spPr>
        </p:pic>
      </p:grpSp>
      <p:pic>
        <p:nvPicPr>
          <p:cNvPr id="14" name="Picture 2" descr="C:\DATI\MARCO\PROGETTI\CHOREOS\svn-di-univaq-it_choreos\DOCs-SLIDEs\PRESENTATIONs\S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370" y="3946738"/>
            <a:ext cx="739810" cy="47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DATI\MARCO\PROGETTI\CHOREOS\svn-di-univaq-it_choreos\DOCs-SLIDEs\PRESENTATIONs\S2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0"/>
          <a:stretch/>
        </p:blipFill>
        <p:spPr bwMode="auto">
          <a:xfrm>
            <a:off x="3333245" y="5183060"/>
            <a:ext cx="1048772" cy="4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DATI\MARCO\PROGETTI\CHOREOS\svn-di-univaq-it_choreos\DOCs-SLIDEs\PRESENTATIONs\S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661" y="3765234"/>
            <a:ext cx="739810" cy="45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C:\DATI\MARCO\PROGETTI\CHOREOS\svn-di-univaq-it_choreos\DOCs-SLIDEs\PRESENTATIONs\S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230" y="4182379"/>
            <a:ext cx="1006938" cy="59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DATI\MARCO\PROGETTI\CHOREOS\svn-di-univaq-it_choreos\DOCs-SLIDEs\PRESENTATIONs\S2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0"/>
          <a:stretch/>
        </p:blipFill>
        <p:spPr bwMode="auto">
          <a:xfrm>
            <a:off x="2194180" y="5924476"/>
            <a:ext cx="1048772" cy="4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DATI\MARCO\PROGETTI\CHOREOS\svn-di-univaq-it_choreos\DOCs-SLIDEs\PRESENTATIONs\S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67" y="5060537"/>
            <a:ext cx="1006938" cy="59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4"/>
          <p:cNvSpPr/>
          <p:nvPr/>
        </p:nvSpPr>
        <p:spPr bwMode="auto">
          <a:xfrm>
            <a:off x="2608432" y="4097676"/>
            <a:ext cx="480039" cy="382444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0" kern="0" dirty="0">
                <a:solidFill>
                  <a:sysClr val="windowText" lastClr="000000"/>
                </a:solidFill>
                <a:latin typeface="Calibri"/>
                <a:cs typeface="Arial"/>
              </a:rPr>
              <a:t>CD2</a:t>
            </a:r>
          </a:p>
        </p:txBody>
      </p:sp>
      <p:sp>
        <p:nvSpPr>
          <p:cNvPr id="21" name="Rectangle 24"/>
          <p:cNvSpPr/>
          <p:nvPr/>
        </p:nvSpPr>
        <p:spPr bwMode="auto">
          <a:xfrm>
            <a:off x="3091639" y="5146941"/>
            <a:ext cx="483211" cy="37619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0" kern="0" dirty="0" smtClean="0">
                <a:solidFill>
                  <a:sysClr val="windowText" lastClr="000000"/>
                </a:solidFill>
                <a:latin typeface="Calibri"/>
                <a:cs typeface="Arial"/>
              </a:rPr>
              <a:t>CD2</a:t>
            </a:r>
            <a:endParaRPr lang="fr-FR" sz="1200" b="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22" name="Rectangle 24"/>
          <p:cNvSpPr/>
          <p:nvPr/>
        </p:nvSpPr>
        <p:spPr bwMode="auto">
          <a:xfrm>
            <a:off x="2747949" y="5740807"/>
            <a:ext cx="483872" cy="367338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0" kern="0" dirty="0" smtClean="0">
                <a:solidFill>
                  <a:sysClr val="windowText" lastClr="000000"/>
                </a:solidFill>
                <a:latin typeface="Calibri"/>
                <a:cs typeface="Arial"/>
              </a:rPr>
              <a:t>CD3</a:t>
            </a:r>
            <a:endParaRPr lang="fr-FR" sz="1200" b="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23" name="Rectangle 24"/>
          <p:cNvSpPr/>
          <p:nvPr/>
        </p:nvSpPr>
        <p:spPr bwMode="auto">
          <a:xfrm>
            <a:off x="1824275" y="4171086"/>
            <a:ext cx="458892" cy="369946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0" kern="0" dirty="0" smtClean="0">
                <a:solidFill>
                  <a:sysClr val="windowText" lastClr="000000"/>
                </a:solidFill>
                <a:latin typeface="Calibri"/>
                <a:cs typeface="Arial"/>
              </a:rPr>
              <a:t>CD1</a:t>
            </a:r>
            <a:endParaRPr lang="fr-FR" sz="1200" b="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24" name="Rectangle 24"/>
          <p:cNvSpPr/>
          <p:nvPr/>
        </p:nvSpPr>
        <p:spPr bwMode="auto">
          <a:xfrm>
            <a:off x="3085527" y="4541032"/>
            <a:ext cx="483211" cy="37619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0" kern="0" dirty="0" smtClean="0">
                <a:solidFill>
                  <a:sysClr val="windowText" lastClr="000000"/>
                </a:solidFill>
                <a:latin typeface="Calibri"/>
                <a:cs typeface="Arial"/>
              </a:rPr>
              <a:t>CD4</a:t>
            </a:r>
            <a:endParaRPr lang="fr-FR" sz="1200" b="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194180" y="5174609"/>
            <a:ext cx="483872" cy="367338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0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0" kern="0" dirty="0" smtClean="0">
                <a:solidFill>
                  <a:sysClr val="windowText" lastClr="000000"/>
                </a:solidFill>
                <a:latin typeface="Calibri"/>
                <a:cs typeface="Arial"/>
              </a:rPr>
              <a:t>CD5</a:t>
            </a:r>
            <a:endParaRPr lang="fr-FR" sz="1200" b="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34" name="Figura a mano libera 33"/>
          <p:cNvSpPr/>
          <p:nvPr/>
        </p:nvSpPr>
        <p:spPr bwMode="auto">
          <a:xfrm>
            <a:off x="2053721" y="4557009"/>
            <a:ext cx="1037918" cy="589932"/>
          </a:xfrm>
          <a:custGeom>
            <a:avLst/>
            <a:gdLst>
              <a:gd name="connsiteX0" fmla="*/ 0 w 3657600"/>
              <a:gd name="connsiteY0" fmla="*/ 0 h 2073349"/>
              <a:gd name="connsiteX1" fmla="*/ 308344 w 3657600"/>
              <a:gd name="connsiteY1" fmla="*/ 691116 h 2073349"/>
              <a:gd name="connsiteX2" fmla="*/ 1701209 w 3657600"/>
              <a:gd name="connsiteY2" fmla="*/ 1329070 h 2073349"/>
              <a:gd name="connsiteX3" fmla="*/ 3657600 w 3657600"/>
              <a:gd name="connsiteY3" fmla="*/ 2073349 h 207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2073349">
                <a:moveTo>
                  <a:pt x="0" y="0"/>
                </a:moveTo>
                <a:cubicBezTo>
                  <a:pt x="12404" y="234802"/>
                  <a:pt x="24809" y="469604"/>
                  <a:pt x="308344" y="691116"/>
                </a:cubicBezTo>
                <a:cubicBezTo>
                  <a:pt x="591879" y="912628"/>
                  <a:pt x="1143000" y="1098698"/>
                  <a:pt x="1701209" y="1329070"/>
                </a:cubicBezTo>
                <a:cubicBezTo>
                  <a:pt x="2259418" y="1559442"/>
                  <a:pt x="2958509" y="1816395"/>
                  <a:pt x="3657600" y="2073349"/>
                </a:cubicBezTo>
              </a:path>
            </a:pathLst>
          </a:custGeom>
          <a:noFill/>
          <a:ln w="19050" cap="flat" cmpd="sng" algn="ctr">
            <a:solidFill>
              <a:srgbClr val="9BBB59">
                <a:shade val="95000"/>
                <a:satMod val="105000"/>
              </a:srgbClr>
            </a:solidFill>
            <a:prstDash val="lgDash"/>
            <a:headEnd type="arrow" w="lg" len="lg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it-IT">
              <a:latin typeface="Arial" charset="0"/>
              <a:cs typeface="Arial" charset="0"/>
            </a:endParaRPr>
          </a:p>
        </p:txBody>
      </p:sp>
      <p:cxnSp>
        <p:nvCxnSpPr>
          <p:cNvPr id="35" name="Connettore 2 34"/>
          <p:cNvCxnSpPr>
            <a:stCxn id="23" idx="3"/>
            <a:endCxn id="20" idx="1"/>
          </p:cNvCxnSpPr>
          <p:nvPr/>
        </p:nvCxnSpPr>
        <p:spPr bwMode="auto">
          <a:xfrm flipV="1">
            <a:off x="2283167" y="4288898"/>
            <a:ext cx="325265" cy="67161"/>
          </a:xfrm>
          <a:prstGeom prst="straightConnector1">
            <a:avLst/>
          </a:prstGeom>
          <a:noFill/>
          <a:ln w="19050" cap="flat" cmpd="sng" algn="ctr">
            <a:solidFill>
              <a:srgbClr val="9BBB59">
                <a:shade val="95000"/>
                <a:satMod val="105000"/>
              </a:srgbClr>
            </a:solidFill>
            <a:prstDash val="lgDash"/>
            <a:headEnd type="arrow" w="lg" len="lg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6" name="Figura a mano libera 35"/>
          <p:cNvSpPr/>
          <p:nvPr/>
        </p:nvSpPr>
        <p:spPr bwMode="auto">
          <a:xfrm flipH="1">
            <a:off x="2608431" y="4480120"/>
            <a:ext cx="240019" cy="694489"/>
          </a:xfrm>
          <a:custGeom>
            <a:avLst/>
            <a:gdLst>
              <a:gd name="connsiteX0" fmla="*/ 0 w 3657600"/>
              <a:gd name="connsiteY0" fmla="*/ 0 h 2073349"/>
              <a:gd name="connsiteX1" fmla="*/ 308344 w 3657600"/>
              <a:gd name="connsiteY1" fmla="*/ 691116 h 2073349"/>
              <a:gd name="connsiteX2" fmla="*/ 1701209 w 3657600"/>
              <a:gd name="connsiteY2" fmla="*/ 1329070 h 2073349"/>
              <a:gd name="connsiteX3" fmla="*/ 3657600 w 3657600"/>
              <a:gd name="connsiteY3" fmla="*/ 2073349 h 207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2073349">
                <a:moveTo>
                  <a:pt x="0" y="0"/>
                </a:moveTo>
                <a:cubicBezTo>
                  <a:pt x="12404" y="234802"/>
                  <a:pt x="24809" y="469604"/>
                  <a:pt x="308344" y="691116"/>
                </a:cubicBezTo>
                <a:cubicBezTo>
                  <a:pt x="591879" y="912628"/>
                  <a:pt x="1143000" y="1098698"/>
                  <a:pt x="1701209" y="1329070"/>
                </a:cubicBezTo>
                <a:cubicBezTo>
                  <a:pt x="2259418" y="1559442"/>
                  <a:pt x="2958509" y="1816395"/>
                  <a:pt x="3657600" y="2073349"/>
                </a:cubicBezTo>
              </a:path>
            </a:pathLst>
          </a:custGeom>
          <a:noFill/>
          <a:ln w="19050" cap="flat" cmpd="sng" algn="ctr">
            <a:solidFill>
              <a:srgbClr val="9BBB59">
                <a:shade val="95000"/>
                <a:satMod val="105000"/>
              </a:srgbClr>
            </a:solidFill>
            <a:prstDash val="lgDash"/>
            <a:headEnd type="arrow" w="lg" len="lg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it-IT">
              <a:latin typeface="Arial" charset="0"/>
              <a:cs typeface="Arial" charset="0"/>
            </a:endParaRPr>
          </a:p>
        </p:txBody>
      </p:sp>
      <p:cxnSp>
        <p:nvCxnSpPr>
          <p:cNvPr id="37" name="Connettore 2 36"/>
          <p:cNvCxnSpPr/>
          <p:nvPr/>
        </p:nvCxnSpPr>
        <p:spPr bwMode="auto">
          <a:xfrm>
            <a:off x="2271737" y="4549390"/>
            <a:ext cx="808472" cy="331220"/>
          </a:xfrm>
          <a:prstGeom prst="straightConnector1">
            <a:avLst/>
          </a:prstGeom>
          <a:noFill/>
          <a:ln w="19050" cap="flat" cmpd="sng" algn="ctr">
            <a:solidFill>
              <a:srgbClr val="9BBB59">
                <a:shade val="95000"/>
                <a:satMod val="105000"/>
              </a:srgbClr>
            </a:solidFill>
            <a:prstDash val="lgDash"/>
            <a:headEnd type="arrow" w="lg" len="lg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8" name="Connettore 2 37"/>
          <p:cNvCxnSpPr>
            <a:stCxn id="21" idx="2"/>
            <a:endCxn id="22" idx="0"/>
          </p:cNvCxnSpPr>
          <p:nvPr/>
        </p:nvCxnSpPr>
        <p:spPr bwMode="auto">
          <a:xfrm flipH="1">
            <a:off x="2989885" y="5523131"/>
            <a:ext cx="343360" cy="217676"/>
          </a:xfrm>
          <a:prstGeom prst="straightConnector1">
            <a:avLst/>
          </a:prstGeom>
          <a:noFill/>
          <a:ln w="19050" cap="flat" cmpd="sng" algn="ctr">
            <a:solidFill>
              <a:srgbClr val="9BBB59">
                <a:shade val="95000"/>
                <a:satMod val="105000"/>
              </a:srgbClr>
            </a:solidFill>
            <a:prstDash val="lgDash"/>
            <a:headEnd type="arrow" w="lg" len="lg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" name="Connettore 2 40"/>
          <p:cNvCxnSpPr>
            <a:stCxn id="25" idx="2"/>
            <a:endCxn id="22" idx="1"/>
          </p:cNvCxnSpPr>
          <p:nvPr/>
        </p:nvCxnSpPr>
        <p:spPr bwMode="auto">
          <a:xfrm>
            <a:off x="2436116" y="5541947"/>
            <a:ext cx="311833" cy="382529"/>
          </a:xfrm>
          <a:prstGeom prst="straightConnector1">
            <a:avLst/>
          </a:prstGeom>
          <a:noFill/>
          <a:ln w="19050" cap="flat" cmpd="sng" algn="ctr">
            <a:solidFill>
              <a:srgbClr val="9BBB59">
                <a:shade val="95000"/>
                <a:satMod val="105000"/>
              </a:srgbClr>
            </a:solidFill>
            <a:prstDash val="lgDash"/>
            <a:headEnd type="arrow" w="lg" len="lg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6" name="Connettore 2 45"/>
          <p:cNvCxnSpPr/>
          <p:nvPr/>
        </p:nvCxnSpPr>
        <p:spPr bwMode="auto">
          <a:xfrm>
            <a:off x="2053721" y="4557009"/>
            <a:ext cx="229446" cy="589932"/>
          </a:xfrm>
          <a:prstGeom prst="straightConnector1">
            <a:avLst/>
          </a:prstGeom>
          <a:noFill/>
          <a:ln w="19050" cap="flat" cmpd="sng" algn="ctr">
            <a:solidFill>
              <a:srgbClr val="9BBB59">
                <a:shade val="95000"/>
                <a:satMod val="105000"/>
              </a:srgbClr>
            </a:solidFill>
            <a:prstDash val="lgDash"/>
            <a:headEnd type="arrow" w="lg" len="lg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9" name="Oval 16"/>
          <p:cNvSpPr>
            <a:spLocks noChangeArrowheads="1"/>
          </p:cNvSpPr>
          <p:nvPr/>
        </p:nvSpPr>
        <p:spPr bwMode="auto">
          <a:xfrm>
            <a:off x="1997761" y="4527844"/>
            <a:ext cx="114300" cy="106680"/>
          </a:xfrm>
          <a:prstGeom prst="ellipse">
            <a:avLst/>
          </a:prstGeom>
          <a:solidFill>
            <a:srgbClr val="B6DD84"/>
          </a:soli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lgDash"/>
            <a:headEnd type="arrow" w="lg" len="lg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Oval 16"/>
          <p:cNvSpPr>
            <a:spLocks noChangeArrowheads="1"/>
          </p:cNvSpPr>
          <p:nvPr/>
        </p:nvSpPr>
        <p:spPr bwMode="auto">
          <a:xfrm>
            <a:off x="2211150" y="5116461"/>
            <a:ext cx="114300" cy="106680"/>
          </a:xfrm>
          <a:prstGeom prst="ellipse">
            <a:avLst/>
          </a:prstGeom>
          <a:solidFill>
            <a:srgbClr val="B6DD84"/>
          </a:soli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lgDash"/>
            <a:headEnd type="arrow" w="lg" len="lg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51" name="Gruppo 87"/>
          <p:cNvGrpSpPr/>
          <p:nvPr/>
        </p:nvGrpSpPr>
        <p:grpSpPr>
          <a:xfrm>
            <a:off x="2410663" y="5460649"/>
            <a:ext cx="162017" cy="100811"/>
            <a:chOff x="6228184" y="1772816"/>
            <a:chExt cx="216023" cy="144016"/>
          </a:xfrm>
          <a:solidFill>
            <a:schemeClr val="bg1"/>
          </a:solidFill>
        </p:grpSpPr>
        <p:sp>
          <p:nvSpPr>
            <p:cNvPr id="52" name="Rettangolo 51"/>
            <p:cNvSpPr/>
            <p:nvPr/>
          </p:nvSpPr>
          <p:spPr>
            <a:xfrm>
              <a:off x="6228184" y="1772816"/>
              <a:ext cx="216023" cy="144016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200" b="0" kern="0" dirty="0">
                <a:solidFill>
                  <a:sysClr val="windowText" lastClr="000000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53" name="Connettore 1 52"/>
            <p:cNvCxnSpPr/>
            <p:nvPr/>
          </p:nvCxnSpPr>
          <p:spPr>
            <a:xfrm>
              <a:off x="6228184" y="1772816"/>
              <a:ext cx="108011" cy="86410"/>
            </a:xfrm>
            <a:prstGeom prst="lin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4" name="Connettore 1 53"/>
            <p:cNvCxnSpPr/>
            <p:nvPr/>
          </p:nvCxnSpPr>
          <p:spPr>
            <a:xfrm rot="10800000" flipV="1">
              <a:off x="6336196" y="1772816"/>
              <a:ext cx="108011" cy="86410"/>
            </a:xfrm>
            <a:prstGeom prst="lin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2220522" y="4538741"/>
            <a:ext cx="114300" cy="106680"/>
          </a:xfrm>
          <a:prstGeom prst="ellipse">
            <a:avLst/>
          </a:prstGeom>
          <a:solidFill>
            <a:srgbClr val="B6DD84"/>
          </a:solidFill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lgDash"/>
            <a:headEnd type="arrow" w="lg" len="lg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56" name="Gruppo 87"/>
          <p:cNvGrpSpPr/>
          <p:nvPr/>
        </p:nvGrpSpPr>
        <p:grpSpPr>
          <a:xfrm>
            <a:off x="1981290" y="4490524"/>
            <a:ext cx="162017" cy="100811"/>
            <a:chOff x="6228184" y="1772816"/>
            <a:chExt cx="216023" cy="144016"/>
          </a:xfrm>
          <a:solidFill>
            <a:schemeClr val="bg1"/>
          </a:solidFill>
        </p:grpSpPr>
        <p:sp>
          <p:nvSpPr>
            <p:cNvPr id="57" name="Rettangolo 56"/>
            <p:cNvSpPr/>
            <p:nvPr/>
          </p:nvSpPr>
          <p:spPr>
            <a:xfrm>
              <a:off x="6228184" y="1772816"/>
              <a:ext cx="216023" cy="144016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200" b="0" kern="0" dirty="0">
                <a:solidFill>
                  <a:sysClr val="windowText" lastClr="000000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58" name="Connettore 1 57"/>
            <p:cNvCxnSpPr/>
            <p:nvPr/>
          </p:nvCxnSpPr>
          <p:spPr>
            <a:xfrm>
              <a:off x="6228184" y="1772816"/>
              <a:ext cx="108011" cy="86410"/>
            </a:xfrm>
            <a:prstGeom prst="lin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9" name="Connettore 1 58"/>
            <p:cNvCxnSpPr/>
            <p:nvPr/>
          </p:nvCxnSpPr>
          <p:spPr>
            <a:xfrm rot="10800000" flipV="1">
              <a:off x="6336196" y="1772816"/>
              <a:ext cx="108011" cy="86410"/>
            </a:xfrm>
            <a:prstGeom prst="lin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60" name="Gruppo 87"/>
          <p:cNvGrpSpPr/>
          <p:nvPr/>
        </p:nvGrpSpPr>
        <p:grpSpPr>
          <a:xfrm>
            <a:off x="2747949" y="4423968"/>
            <a:ext cx="162017" cy="100811"/>
            <a:chOff x="6228184" y="1772816"/>
            <a:chExt cx="216023" cy="144016"/>
          </a:xfrm>
          <a:solidFill>
            <a:schemeClr val="bg1"/>
          </a:solidFill>
        </p:grpSpPr>
        <p:sp>
          <p:nvSpPr>
            <p:cNvPr id="61" name="Rettangolo 60"/>
            <p:cNvSpPr/>
            <p:nvPr/>
          </p:nvSpPr>
          <p:spPr>
            <a:xfrm>
              <a:off x="6228184" y="1772816"/>
              <a:ext cx="216023" cy="144016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200" b="0" kern="0" dirty="0">
                <a:solidFill>
                  <a:sysClr val="windowText" lastClr="000000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62" name="Connettore 1 61"/>
            <p:cNvCxnSpPr/>
            <p:nvPr/>
          </p:nvCxnSpPr>
          <p:spPr>
            <a:xfrm>
              <a:off x="6228184" y="1772816"/>
              <a:ext cx="108011" cy="86410"/>
            </a:xfrm>
            <a:prstGeom prst="lin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3" name="Connettore 1 62"/>
            <p:cNvCxnSpPr/>
            <p:nvPr/>
          </p:nvCxnSpPr>
          <p:spPr>
            <a:xfrm rot="10800000" flipV="1">
              <a:off x="6336196" y="1772816"/>
              <a:ext cx="108011" cy="86410"/>
            </a:xfrm>
            <a:prstGeom prst="lin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64" name="Gruppo 87"/>
          <p:cNvGrpSpPr/>
          <p:nvPr/>
        </p:nvGrpSpPr>
        <p:grpSpPr>
          <a:xfrm>
            <a:off x="2172805" y="4305653"/>
            <a:ext cx="162017" cy="100811"/>
            <a:chOff x="6228184" y="1772816"/>
            <a:chExt cx="216023" cy="144016"/>
          </a:xfrm>
          <a:solidFill>
            <a:schemeClr val="bg1"/>
          </a:solidFill>
        </p:grpSpPr>
        <p:sp>
          <p:nvSpPr>
            <p:cNvPr id="65" name="Rettangolo 64"/>
            <p:cNvSpPr/>
            <p:nvPr/>
          </p:nvSpPr>
          <p:spPr>
            <a:xfrm>
              <a:off x="6228184" y="1772816"/>
              <a:ext cx="216023" cy="144016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200" b="0" kern="0" dirty="0">
                <a:solidFill>
                  <a:sysClr val="windowText" lastClr="000000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66" name="Connettore 1 65"/>
            <p:cNvCxnSpPr/>
            <p:nvPr/>
          </p:nvCxnSpPr>
          <p:spPr>
            <a:xfrm>
              <a:off x="6228184" y="1772816"/>
              <a:ext cx="108011" cy="86410"/>
            </a:xfrm>
            <a:prstGeom prst="lin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7" name="Connettore 1 66"/>
            <p:cNvCxnSpPr/>
            <p:nvPr/>
          </p:nvCxnSpPr>
          <p:spPr>
            <a:xfrm rot="10800000" flipV="1">
              <a:off x="6336196" y="1772816"/>
              <a:ext cx="108011" cy="86410"/>
            </a:xfrm>
            <a:prstGeom prst="lin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68" name="Rettangolo arrotondato 67"/>
          <p:cNvSpPr/>
          <p:nvPr/>
        </p:nvSpPr>
        <p:spPr bwMode="auto">
          <a:xfrm>
            <a:off x="5433060" y="5509260"/>
            <a:ext cx="1767840" cy="419100"/>
          </a:xfrm>
          <a:prstGeom prst="roundRect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solidFill>
                  <a:srgbClr val="FF9933"/>
                </a:solidFill>
              </a:ln>
              <a:solidFill>
                <a:srgbClr val="3366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" name="Rettangolo 68"/>
          <p:cNvSpPr/>
          <p:nvPr/>
        </p:nvSpPr>
        <p:spPr bwMode="auto">
          <a:xfrm>
            <a:off x="3366" y="1129789"/>
            <a:ext cx="4261336" cy="15067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000" b="0" i="1" dirty="0">
                <a:solidFill>
                  <a:srgbClr val="4D4D4D"/>
                </a:solidFill>
              </a:rPr>
              <a:t>Development of </a:t>
            </a:r>
            <a:endParaRPr lang="en-US" sz="2000" b="0" i="1" dirty="0" smtClean="0">
              <a:solidFill>
                <a:srgbClr val="4D4D4D"/>
              </a:solidFill>
            </a:endParaRPr>
          </a:p>
          <a:p>
            <a:pPr algn="r"/>
            <a:r>
              <a:rPr lang="en-US" sz="2000" b="0" i="1" dirty="0" smtClean="0">
                <a:solidFill>
                  <a:srgbClr val="4D4D4D"/>
                </a:solidFill>
              </a:rPr>
              <a:t>choreography-based </a:t>
            </a:r>
            <a:r>
              <a:rPr lang="en-US" sz="2000" b="0" i="1" dirty="0">
                <a:solidFill>
                  <a:srgbClr val="4D4D4D"/>
                </a:solidFill>
              </a:rPr>
              <a:t/>
            </a:r>
            <a:br>
              <a:rPr lang="en-US" sz="2000" b="0" i="1" dirty="0">
                <a:solidFill>
                  <a:srgbClr val="4D4D4D"/>
                </a:solidFill>
              </a:rPr>
            </a:br>
            <a:r>
              <a:rPr lang="en-US" sz="2000" b="0" i="1" dirty="0">
                <a:solidFill>
                  <a:srgbClr val="4D4D4D"/>
                </a:solidFill>
              </a:rPr>
              <a:t>service-oriented </a:t>
            </a:r>
            <a:r>
              <a:rPr lang="en-US" sz="2000" b="0" i="1" dirty="0" smtClean="0">
                <a:solidFill>
                  <a:srgbClr val="4D4D4D"/>
                </a:solidFill>
              </a:rPr>
              <a:t>systems</a:t>
            </a:r>
          </a:p>
          <a:p>
            <a:pPr algn="r"/>
            <a:r>
              <a:rPr lang="en-US" sz="2000" b="0" dirty="0">
                <a:solidFill>
                  <a:srgbClr val="4D4D4D"/>
                </a:solidFill>
              </a:rPr>
              <a:t>(development phase roadmap</a:t>
            </a:r>
            <a:r>
              <a:rPr lang="en-US" sz="2000" b="0" dirty="0" smtClean="0">
                <a:solidFill>
                  <a:srgbClr val="4D4D4D"/>
                </a:solidFill>
              </a:rPr>
              <a:t>)</a:t>
            </a:r>
            <a:endParaRPr lang="it-IT" sz="2000" b="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506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695 C -2.77778E-6 0.00139 -2.77778E-6 0.00972 0.00452 0.0162 C 0.0092 0.02268 0.0099 0.02199 0.02795 0.03217 C 0.04601 0.04236 0.09913 0.06967 0.11337 0.07731 " pathEditMode="relative" rAng="0" ptsTypes="aaaA">
                                      <p:cBhvr>
                                        <p:cTn id="6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02344 -0.092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08768 0.041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5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C -2.5E-6 0.00394 -2.5E-6 0.00834 0.00052 0.01273 C 0.00157 0.01713 0.00209 0.01898 0.00677 0.02593 C 0.01111 0.03287 0.02535 0.04954 0.02969 0.0544 " pathEditMode="relative" rAng="0" ptsTypes="aaaA">
                                      <p:cBhvr>
                                        <p:cTn id="9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500"/>
                            </p:stCondLst>
                            <p:childTnLst>
                              <p:par>
                                <p:cTn id="9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115 C -0.00087 0.00533 -0.00087 0.0125 0.00104 0.01968 C 0.00486 0.02709 0.00694 0.0301 0.02465 0.04144 C 0.04097 0.05301 0.09462 0.08056 0.11111 0.08866 " pathEditMode="relative" rAng="0" ptsTypes="aaaA">
                                      <p:cBhvr>
                                        <p:cTn id="10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C 5E-6 0.00718 5E-6 0.01528 -0.00034 0.02338 C -0.00121 0.03125 -0.00156 0.03473 -0.00555 0.04769 C -0.00885 0.06042 -0.02032 0.09144 -0.02362 0.10024 " pathEditMode="relative" rAng="0" ptsTypes="aaaA">
                                      <p:cBhvr>
                                        <p:cTn id="1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C 2.77778E-7 -0.0007 2.77778E-7 -0.00116 0.00052 -0.00185 C 0.00191 -0.00255 0.00278 -0.00278 0.00903 -0.00371 C 0.01493 -0.00463 0.0342 -0.00695 0.04028 -0.00741 " pathEditMode="relative" rAng="0" ptsTypes="aaaA">
                                      <p:cBhvr>
                                        <p:cTn id="12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4" grpId="0" animBg="1"/>
      <p:bldP spid="36" grpId="0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5" grpId="0" animBg="1"/>
      <p:bldP spid="55" grpId="1" animBg="1"/>
      <p:bldP spid="55" grpId="2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284163" y="750617"/>
            <a:ext cx="8583792" cy="1119747"/>
          </a:xfrm>
        </p:spPr>
        <p:txBody>
          <a:bodyPr/>
          <a:lstStyle/>
          <a:p>
            <a:r>
              <a:rPr lang="en-GB" dirty="0" smtClean="0"/>
              <a:t>Domain expert specification of requirements and service choreography design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From requirements to BPMN2</a:t>
            </a:r>
            <a:endParaRPr lang="it-IT" dirty="0"/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 bwMode="auto">
          <a:xfrm>
            <a:off x="160593" y="2141621"/>
            <a:ext cx="3926890" cy="3573363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lvl="1" indent="-361950">
              <a:spcBef>
                <a:spcPts val="600"/>
              </a:spcBef>
              <a:buClr>
                <a:srgbClr val="001864"/>
              </a:buClr>
              <a:buSzPct val="120000"/>
              <a:buFont typeface="Webdings" pitchFamily="18" charset="2"/>
              <a:buChar char="4"/>
              <a:defRPr/>
            </a:pPr>
            <a:r>
              <a:rPr lang="en-GB" sz="1600" dirty="0" smtClean="0">
                <a:solidFill>
                  <a:srgbClr val="001864"/>
                </a:solidFill>
              </a:rPr>
              <a:t>Expressing functional and quality requirements on a service-based system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1864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61950" lvl="1" indent="-361950">
              <a:spcBef>
                <a:spcPts val="600"/>
              </a:spcBef>
              <a:buClr>
                <a:srgbClr val="001864"/>
              </a:buClr>
              <a:buSzPct val="120000"/>
              <a:buFont typeface="Webdings" pitchFamily="18" charset="2"/>
              <a:buChar char="4"/>
              <a:defRPr/>
            </a:pPr>
            <a:r>
              <a:rPr lang="en-GB" sz="1600" dirty="0" smtClean="0">
                <a:solidFill>
                  <a:srgbClr val="001864"/>
                </a:solidFill>
              </a:rPr>
              <a:t>Clustering relevant requirements to specify a single choreography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001864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61950" lvl="1" indent="-361950">
              <a:spcBef>
                <a:spcPts val="600"/>
              </a:spcBef>
              <a:buClr>
                <a:srgbClr val="001864"/>
              </a:buClr>
              <a:buSzPct val="120000"/>
              <a:buFont typeface="Webdings" pitchFamily="18" charset="2"/>
              <a:buChar char="4"/>
              <a:defRPr/>
            </a:pPr>
            <a:r>
              <a:rPr lang="en-GB" sz="1600" dirty="0" smtClean="0">
                <a:solidFill>
                  <a:srgbClr val="001864"/>
                </a:solidFill>
              </a:rPr>
              <a:t>Matching requirements on a choreography to a catalogue of user task models which inform the design of a first-cut service choreography</a:t>
            </a:r>
          </a:p>
          <a:p>
            <a:pPr marL="361950" lvl="1" indent="-361950">
              <a:spcBef>
                <a:spcPts val="600"/>
              </a:spcBef>
              <a:buClr>
                <a:srgbClr val="001864"/>
              </a:buClr>
              <a:buSzPct val="120000"/>
              <a:buFont typeface="Webdings" pitchFamily="18" charset="2"/>
              <a:buChar char="4"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Refining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the </a:t>
            </a:r>
            <a:r>
              <a:rPr lang="it-IT" sz="1600" dirty="0" smtClean="0">
                <a:solidFill>
                  <a:srgbClr val="001864"/>
                </a:solidFill>
              </a:rPr>
              <a:t>c</a:t>
            </a:r>
            <a:r>
              <a:rPr kumimoji="0" lang="it-IT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</a:rPr>
              <a:t>horeography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specification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61950" marR="0" lvl="1" indent="-3619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1864"/>
              </a:buClr>
              <a:buSzPct val="120000"/>
              <a:buFont typeface="Webdings" pitchFamily="18" charset="2"/>
              <a:buChar char="4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1864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61950" marR="0" lvl="1" indent="-3619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1864"/>
              </a:buClr>
              <a:buSzPct val="120000"/>
              <a:buFont typeface="Webdings" pitchFamily="18" charset="2"/>
              <a:buChar char="4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1864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1864"/>
              </a:buClr>
              <a:buSzPct val="120000"/>
              <a:buFont typeface="Webdings" pitchFamily="18" charset="2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1864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8"/>
          <a:stretch/>
        </p:blipFill>
        <p:spPr bwMode="auto">
          <a:xfrm rot="16200000">
            <a:off x="4994159" y="1152146"/>
            <a:ext cx="2829699" cy="48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7330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Expressing Quality Requirements</a:t>
            </a:r>
            <a:endParaRPr lang="en-GB" dirty="0"/>
          </a:p>
        </p:txBody>
      </p:sp>
      <p:pic>
        <p:nvPicPr>
          <p:cNvPr id="4" name="Picture 3" descr="REQT_TOOL_Requirement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726" y="742046"/>
            <a:ext cx="4030579" cy="2273302"/>
          </a:xfrm>
          <a:prstGeom prst="rect">
            <a:avLst/>
          </a:prstGeom>
        </p:spPr>
      </p:pic>
      <p:pic>
        <p:nvPicPr>
          <p:cNvPr id="5" name="Picture 4" descr="REQT_TOOL_quality_requirement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5915" y="1094871"/>
            <a:ext cx="5180900" cy="477653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 bwMode="auto">
          <a:xfrm>
            <a:off x="673777" y="3140229"/>
            <a:ext cx="2177716" cy="108285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err="1" smtClean="0">
                <a:solidFill>
                  <a:srgbClr val="4D4D4D"/>
                </a:solidFill>
              </a:rPr>
              <a:t>CHOReOS</a:t>
            </a:r>
            <a:r>
              <a:rPr lang="en-US" sz="2000" dirty="0" smtClean="0">
                <a:solidFill>
                  <a:srgbClr val="4D4D4D"/>
                </a:solidFill>
              </a:rPr>
              <a:t> Requirements Tool </a:t>
            </a:r>
            <a:endParaRPr lang="it-IT" sz="2000" dirty="0">
              <a:solidFill>
                <a:srgbClr val="4D4D4D"/>
              </a:solidFill>
            </a:endParaRPr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 bwMode="auto">
          <a:xfrm>
            <a:off x="380417" y="4367463"/>
            <a:ext cx="3204995" cy="1323458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marR="0" lvl="1" indent="-3619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1864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Supports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the domain expert to express quality requirements and their level of importance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1864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61950" marR="0" lvl="1" indent="-3619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1864"/>
              </a:buClr>
              <a:buSzPct val="120000"/>
              <a:buFont typeface="Webdings" pitchFamily="18" charset="2"/>
              <a:buChar char="4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1864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1864"/>
              </a:buClr>
              <a:buSzPct val="120000"/>
              <a:buFont typeface="Webdings" pitchFamily="18" charset="2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1864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034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presentation_en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rgbClr val="33669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rgbClr val="33669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powerpoint_presentation_en</Template>
  <TotalTime>7390</TotalTime>
  <Words>901</Words>
  <Application>Microsoft Office PowerPoint</Application>
  <PresentationFormat>Presentazione su schermo (4:3)</PresentationFormat>
  <Paragraphs>358</Paragraphs>
  <Slides>36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powerpoint_presentation_en</vt:lpstr>
      <vt:lpstr>From domain-centric requirements specification  to choreography synthesis  (FP7 CHOReOS presentation)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From requirements to BPMN2</vt:lpstr>
      <vt:lpstr>Expressing Quality Requirements</vt:lpstr>
      <vt:lpstr>Clustering Requirements</vt:lpstr>
      <vt:lpstr>Retrieving User Task Models</vt:lpstr>
      <vt:lpstr>Initial BPMN2 Choreography Model</vt:lpstr>
      <vt:lpstr>Presentazione standard di PowerPoint</vt:lpstr>
      <vt:lpstr>Presentazione standard di PowerPoint</vt:lpstr>
      <vt:lpstr>Discovery, quality assessment and synthesis</vt:lpstr>
      <vt:lpstr>Service Discovery (and Synthesis Processor)</vt:lpstr>
      <vt:lpstr>Undesired interactions</vt:lpstr>
      <vt:lpstr>Undesired interactions</vt:lpstr>
      <vt:lpstr>Undesired interactions</vt:lpstr>
      <vt:lpstr>Undesired interactions</vt:lpstr>
      <vt:lpstr>Choreography realizability enforcement problem</vt:lpstr>
      <vt:lpstr>Choreography realizability enforcement via Coordination Delegates</vt:lpstr>
      <vt:lpstr>The Synthesis Processor at work (?)</vt:lpstr>
      <vt:lpstr>The synthesis process at a glance</vt:lpstr>
      <vt:lpstr>BPMN2-to-CLTS transformation (1/2)</vt:lpstr>
      <vt:lpstr>BPMN2-to-CLTS transformation (2/2)</vt:lpstr>
      <vt:lpstr>BPMN2-to-CLTS</vt:lpstr>
      <vt:lpstr>BPMN2-to-CLTS (1/2)</vt:lpstr>
      <vt:lpstr>BPMN2-to-CLTS (2/2)</vt:lpstr>
      <vt:lpstr>The synthesis process at a glance</vt:lpstr>
      <vt:lpstr>CLTS-to-Coord model transformation</vt:lpstr>
      <vt:lpstr>Coordination Models</vt:lpstr>
      <vt:lpstr>The synthesis process at a glance</vt:lpstr>
      <vt:lpstr>Presentazione standard di PowerPoint</vt:lpstr>
      <vt:lpstr>Conclusion and Future Work</vt:lpstr>
      <vt:lpstr>Presentazione standard di PowerPoint</vt:lpstr>
    </vt:vector>
  </TitlesOfParts>
  <Company>Thales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H. Vincent</dc:creator>
  <cp:lastModifiedBy>Marco A</cp:lastModifiedBy>
  <cp:revision>1030</cp:revision>
  <cp:lastPrinted>2004-07-02T14:30:37Z</cp:lastPrinted>
  <dcterms:created xsi:type="dcterms:W3CDTF">2009-09-02T12:32:56Z</dcterms:created>
  <dcterms:modified xsi:type="dcterms:W3CDTF">2013-05-07T11:24:46Z</dcterms:modified>
</cp:coreProperties>
</file>