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2"/>
  </p:sldMasterIdLst>
  <p:notesMasterIdLst>
    <p:notesMasterId r:id="rId33"/>
  </p:notesMasterIdLst>
  <p:sldIdLst>
    <p:sldId id="256" r:id="rId3"/>
    <p:sldId id="257" r:id="rId4"/>
    <p:sldId id="258" r:id="rId5"/>
    <p:sldId id="259" r:id="rId6"/>
    <p:sldId id="260" r:id="rId7"/>
    <p:sldId id="263" r:id="rId8"/>
    <p:sldId id="264" r:id="rId9"/>
    <p:sldId id="266" r:id="rId10"/>
    <p:sldId id="261" r:id="rId11"/>
    <p:sldId id="262" r:id="rId12"/>
    <p:sldId id="267" r:id="rId13"/>
    <p:sldId id="265" r:id="rId14"/>
    <p:sldId id="284" r:id="rId15"/>
    <p:sldId id="268" r:id="rId16"/>
    <p:sldId id="269" r:id="rId17"/>
    <p:sldId id="285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1DD4CD-3024-4766-A269-BBA1140EAFE9}" type="datetime2">
              <a:rPr lang="en-US" smtClean="0"/>
              <a:t>Tuesday, September 29, 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accent1">
                    <a:tint val="20000"/>
                  </a:schemeClr>
                </a:solidFill>
              </a:rPr>
              <a:t>A.A. 2015/2016  -  Draft</a:t>
            </a:r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‹N›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AA495-D39E-4F3D-B315-02C2AB656A7F}" type="datetime2">
              <a:rPr lang="en-US" smtClean="0"/>
              <a:t>Tuesday, September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E89AFB-A2C1-483B-8266-4DA96DE8817C}" type="datetime2">
              <a:rPr lang="en-US" smtClean="0"/>
              <a:t>Tuesday, September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ED936-5C31-469F-9454-7DF0FCEF884A}" type="datetime2">
              <a:rPr lang="en-US" smtClean="0"/>
              <a:t>Tuesday, September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C76AC9-1723-4A89-9205-CD7941D8E4CC}" type="datetime2">
              <a:rPr lang="en-US" smtClean="0"/>
              <a:t>Tuesday, September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752CA-3717-443D-A89F-50DAFF60A9D9}" type="datetime2">
              <a:rPr lang="en-US" smtClean="0"/>
              <a:t>Tuesday, September 29,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D9905-438D-4967-AD67-3AF132ADD518}" type="datetime2">
              <a:rPr lang="en-US" smtClean="0"/>
              <a:t>Tuesday, September 29,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7B4D05-2198-4675-A955-0BA452F8A972}" type="datetime2">
              <a:rPr lang="en-US" smtClean="0"/>
              <a:t>Tuesday, September 29,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A5A73-D638-488E-BA71-8886640B9791}" type="datetime2">
              <a:rPr lang="en-US" smtClean="0"/>
              <a:t>Tuesday, September 29,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073A47-AE8E-4E9F-A2D3-42E06831B3A3}" type="datetime2">
              <a:rPr lang="en-US" smtClean="0"/>
              <a:t>Tuesday, September 29,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8AE08C-64DE-4165-9E71-888F8108D2DA}" type="datetime2">
              <a:rPr lang="en-US" smtClean="0"/>
              <a:t>Tuesday, September 29, 2015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tx1"/>
                </a:solidFill>
              </a:rPr>
              <a:t>A.A. 2015/2016  -  Draft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CC8D8F35-AEAC-4D65-83CC-B342C0CE0F63}" type="datetime2">
              <a:rPr lang="en-US" smtClean="0"/>
              <a:t>Tuesday, September 29, 2015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it-IT" sz="1000" smtClean="0">
                <a:solidFill>
                  <a:schemeClr val="tx1"/>
                </a:solidFill>
              </a:rPr>
              <a:t>A.A. 2015/2016  -  Draft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152128"/>
          </a:xfrm>
        </p:spPr>
        <p:txBody>
          <a:bodyPr>
            <a:normAutofit/>
          </a:bodyPr>
          <a:lstStyle/>
          <a:p>
            <a:r>
              <a:rPr lang="it-IT" sz="3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Università degli Studi dell’Aquila</a:t>
            </a:r>
            <a:endParaRPr lang="it-IT" sz="36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1343720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19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Corso di Algoritmi e Strutture Dati con </a:t>
            </a:r>
            <a:r>
              <a:rPr lang="it-IT" sz="19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Laboratorio</a:t>
            </a:r>
          </a:p>
          <a:p>
            <a:pPr algn="ctr"/>
            <a:r>
              <a:rPr lang="it-IT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Modulo di Laboratorio</a:t>
            </a:r>
            <a:endParaRPr lang="it-IT" sz="19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algn="ctr">
              <a:spcBef>
                <a:spcPts val="1800"/>
              </a:spcBef>
            </a:pPr>
            <a:r>
              <a:rPr lang="it-IT" sz="2800" b="1" dirty="0" smtClean="0"/>
              <a:t>Algoritmi e loro implementazione in Java</a:t>
            </a:r>
            <a:endParaRPr lang="it-IT" sz="2800" b="1" dirty="0"/>
          </a:p>
        </p:txBody>
      </p:sp>
      <p:pic>
        <p:nvPicPr>
          <p:cNvPr id="16386" name="Picture 2" descr="https://pbs.twimg.com/profile_images/844881776/logo-univaq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0648"/>
            <a:ext cx="876258" cy="972795"/>
          </a:xfrm>
          <a:prstGeom prst="rect">
            <a:avLst/>
          </a:prstGeom>
          <a:noFill/>
        </p:spPr>
      </p:pic>
      <p:pic>
        <p:nvPicPr>
          <p:cNvPr id="16388" name="Picture 4" descr="http://www.disim.univaq.it/main/skins/aqua/img/logo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8840"/>
            <a:ext cx="6076415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Algoritmo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verificaDup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(sequenza S)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each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elemento x della sequenza S 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buNone/>
            </a:pP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		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each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elemento y che segue in S 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			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x=y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true</a:t>
            </a:r>
            <a:endParaRPr lang="it-IT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false</a:t>
            </a:r>
          </a:p>
          <a:p>
            <a:pPr>
              <a:buNone/>
            </a:pPr>
            <a:endParaRPr lang="it-IT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2400" b="1" dirty="0" smtClean="0">
                <a:latin typeface="+mj-lt"/>
                <a:cs typeface="Courier New" pitchFamily="49" charset="0"/>
              </a:rPr>
              <a:t>Analisi della correttezza:  </a:t>
            </a:r>
            <a:r>
              <a:rPr lang="it-IT" sz="2400" dirty="0" smtClean="0">
                <a:latin typeface="+mj-lt"/>
                <a:cs typeface="Courier New" pitchFamily="49" charset="0"/>
              </a:rPr>
              <a:t>l’algoritmo confronta almeno una volta ogni coppia di elementi, per cui se esiste un elemento che si ripete in S verrà trovato con sicurezza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problema dei duplicati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atin typeface="+mj-lt"/>
                <a:cs typeface="Courier New" pitchFamily="49" charset="0"/>
              </a:rPr>
              <a:t>Stima delle prestazioni:</a:t>
            </a:r>
            <a:r>
              <a:rPr lang="it-IT" sz="2400" dirty="0" smtClean="0">
                <a:latin typeface="+mj-lt"/>
                <a:cs typeface="Courier New" pitchFamily="49" charset="0"/>
              </a:rPr>
              <a:t> “quanto tempo richiede l’algoritmo?”</a:t>
            </a:r>
          </a:p>
          <a:p>
            <a:r>
              <a:rPr lang="it-IT" sz="2400" dirty="0" smtClean="0">
                <a:cs typeface="Courier New" pitchFamily="49" charset="0"/>
              </a:rPr>
              <a:t>La metrica deve essere indipendente dalle tecnologie e dalle piattaforme utilizzate (il numero di passi richiesto dall’algoritmo)</a:t>
            </a:r>
          </a:p>
          <a:p>
            <a:pPr lvl="1"/>
            <a:r>
              <a:rPr lang="it-IT" sz="2000" i="1" dirty="0" smtClean="0">
                <a:cs typeface="Courier New" pitchFamily="49" charset="0"/>
              </a:rPr>
              <a:t>Misuriamo il tempo in secondi?  </a:t>
            </a:r>
            <a:r>
              <a:rPr lang="it-IT" sz="2000" dirty="0" smtClean="0">
                <a:cs typeface="Courier New" pitchFamily="49" charset="0"/>
              </a:rPr>
              <a:t>La risposta cambierebbe negli anni o anche semplicemente su piattaforme diverse</a:t>
            </a:r>
            <a:endParaRPr lang="it-IT" sz="2400" dirty="0" smtClean="0">
              <a:cs typeface="Courier New" pitchFamily="49" charset="0"/>
            </a:endParaRPr>
          </a:p>
          <a:p>
            <a:r>
              <a:rPr lang="it-IT" sz="2400" dirty="0" smtClean="0">
                <a:cs typeface="Courier New" pitchFamily="49" charset="0"/>
              </a:rPr>
              <a:t>La metrica deve essere </a:t>
            </a:r>
            <a:r>
              <a:rPr lang="it-IT" sz="2400" dirty="0" smtClean="0">
                <a:latin typeface="+mj-lt"/>
                <a:cs typeface="Courier New" pitchFamily="49" charset="0"/>
              </a:rPr>
              <a:t>indipendente dalla particolare istanza (</a:t>
            </a:r>
            <a:r>
              <a:rPr lang="it-IT" sz="2400" u="sng" dirty="0" smtClean="0">
                <a:latin typeface="+mj-lt"/>
                <a:cs typeface="Courier New" pitchFamily="49" charset="0"/>
              </a:rPr>
              <a:t>tempo espresso in funzione della dimensione n dell’istanza, </a:t>
            </a:r>
            <a:r>
              <a:rPr lang="it-IT" sz="2400" b="1" u="sng" dirty="0" smtClean="0">
                <a:latin typeface="+mj-lt"/>
                <a:cs typeface="Courier New" pitchFamily="49" charset="0"/>
              </a:rPr>
              <a:t>notazione asintotica</a:t>
            </a:r>
            <a:r>
              <a:rPr lang="it-IT" sz="2400" dirty="0" smtClean="0">
                <a:latin typeface="+mj-lt"/>
                <a:cs typeface="Courier New" pitchFamily="49" charset="0"/>
              </a:rPr>
              <a:t>) </a:t>
            </a:r>
          </a:p>
          <a:p>
            <a:pPr lvl="1"/>
            <a:r>
              <a:rPr lang="it-IT" sz="2000" i="1" dirty="0" smtClean="0">
                <a:latin typeface="+mj-lt"/>
                <a:cs typeface="Courier New" pitchFamily="49" charset="0"/>
              </a:rPr>
              <a:t>Lo sforzo richiesto per ordinare 10 elementi e per ordinarne 1 milione è lo stesso?</a:t>
            </a:r>
            <a:endParaRPr lang="it-IT" sz="2400" i="1" dirty="0" smtClean="0">
              <a:latin typeface="+mj-lt"/>
              <a:cs typeface="Courier New" pitchFamily="49" charset="0"/>
            </a:endParaRPr>
          </a:p>
          <a:p>
            <a:endParaRPr lang="it-IT" sz="2400" dirty="0" smtClean="0">
              <a:latin typeface="+mj-lt"/>
              <a:cs typeface="Courier New" pitchFamily="49" charset="0"/>
            </a:endParaRPr>
          </a:p>
          <a:p>
            <a:endParaRPr lang="it-IT" sz="2400" dirty="0">
              <a:latin typeface="+mj-lt"/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problema dei duplicati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 fontScale="92500"/>
          </a:bodyPr>
          <a:lstStyle/>
          <a:p>
            <a:r>
              <a:rPr lang="it-IT" sz="2400" dirty="0" smtClean="0">
                <a:latin typeface="+mj-lt"/>
                <a:cs typeface="Courier New" pitchFamily="49" charset="0"/>
              </a:rPr>
              <a:t>Usiamo la notazione asintotica per esprimere le </a:t>
            </a:r>
            <a:r>
              <a:rPr lang="it-IT" sz="2400" b="1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delimitazioni inferiori</a:t>
            </a:r>
            <a:r>
              <a:rPr lang="it-IT" sz="2400" b="1" dirty="0" smtClean="0">
                <a:latin typeface="+mj-lt"/>
                <a:cs typeface="Courier New" pitchFamily="49" charset="0"/>
              </a:rPr>
              <a:t> </a:t>
            </a:r>
            <a:r>
              <a:rPr lang="it-IT" sz="2400" dirty="0" smtClean="0">
                <a:latin typeface="+mj-lt"/>
                <a:cs typeface="Courier New" pitchFamily="49" charset="0"/>
              </a:rPr>
              <a:t>e </a:t>
            </a:r>
            <a:r>
              <a:rPr lang="it-IT" sz="2400" b="1" dirty="0" smtClean="0">
                <a:solidFill>
                  <a:srgbClr val="00B050"/>
                </a:solidFill>
                <a:latin typeface="+mj-lt"/>
                <a:cs typeface="Courier New" pitchFamily="49" charset="0"/>
              </a:rPr>
              <a:t>superiori</a:t>
            </a:r>
            <a:r>
              <a:rPr lang="it-IT" sz="2400" dirty="0" smtClean="0">
                <a:latin typeface="+mj-lt"/>
                <a:cs typeface="Courier New" pitchFamily="49" charset="0"/>
              </a:rPr>
              <a:t> alla complessità di un problema rispetto ad una data risorsa di calcolo, ossia:</a:t>
            </a:r>
          </a:p>
          <a:p>
            <a:pPr>
              <a:spcBef>
                <a:spcPts val="1200"/>
              </a:spcBef>
            </a:pPr>
            <a:r>
              <a:rPr lang="it-IT" sz="2400" dirty="0" smtClean="0">
                <a:latin typeface="+mj-lt"/>
                <a:cs typeface="Courier New" pitchFamily="49" charset="0"/>
              </a:rPr>
              <a:t>Il tempo/spazio di calcolo </a:t>
            </a:r>
            <a:r>
              <a:rPr lang="it-IT" sz="2400" b="1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necessario</a:t>
            </a:r>
            <a:r>
              <a:rPr lang="it-IT" sz="2400" dirty="0" smtClean="0">
                <a:latin typeface="+mj-lt"/>
                <a:cs typeface="Courier New" pitchFamily="49" charset="0"/>
              </a:rPr>
              <a:t> alla risoluzione di un dato problema (difficoltà intrinseca del problema): </a:t>
            </a:r>
            <a:r>
              <a:rPr lang="it-IT" sz="2400" dirty="0" smtClean="0"/>
              <a:t>la quantità minima di risorse di calcolo necessarie (al caso peggiore) a per qualsiasi algoritmo che risolve una generica istanza del problema dato;</a:t>
            </a:r>
            <a:endParaRPr lang="it-IT" sz="2400" dirty="0" smtClean="0">
              <a:latin typeface="+mj-lt"/>
              <a:cs typeface="Courier New" pitchFamily="49" charset="0"/>
            </a:endParaRPr>
          </a:p>
          <a:p>
            <a:pPr>
              <a:spcBef>
                <a:spcPts val="1200"/>
              </a:spcBef>
            </a:pPr>
            <a:r>
              <a:rPr lang="it-IT" sz="2400" dirty="0" smtClean="0">
                <a:cs typeface="Courier New" pitchFamily="49" charset="0"/>
              </a:rPr>
              <a:t>Il tempo/spazio di calcolo </a:t>
            </a:r>
            <a:r>
              <a:rPr lang="it-IT" sz="2400" b="1" dirty="0" smtClean="0">
                <a:solidFill>
                  <a:srgbClr val="00B050"/>
                </a:solidFill>
                <a:cs typeface="Courier New" pitchFamily="49" charset="0"/>
              </a:rPr>
              <a:t>sufficiente</a:t>
            </a:r>
            <a:r>
              <a:rPr lang="it-IT" sz="2400" dirty="0" smtClean="0">
                <a:cs typeface="Courier New" pitchFamily="49" charset="0"/>
              </a:rPr>
              <a:t> alla risoluzione di un dato problema: </a:t>
            </a:r>
            <a:r>
              <a:rPr lang="it-IT" sz="2400" dirty="0" smtClean="0"/>
              <a:t>la quantità di risorse di calcolo necessarie (al caso peggiore) ad uno specifico algoritmo che risolve una generica istanza del problema dato.</a:t>
            </a:r>
            <a:endParaRPr lang="it-IT" sz="2400" dirty="0" smtClean="0">
              <a:cs typeface="Courier New" pitchFamily="49" charset="0"/>
            </a:endParaRPr>
          </a:p>
          <a:p>
            <a:endParaRPr lang="it-IT" sz="2400" dirty="0" smtClean="0">
              <a:latin typeface="+mj-lt"/>
              <a:cs typeface="Courier New" pitchFamily="49" charset="0"/>
            </a:endParaRPr>
          </a:p>
          <a:p>
            <a:endParaRPr lang="it-IT" sz="2400" dirty="0" smtClean="0">
              <a:latin typeface="+mj-lt"/>
              <a:cs typeface="Courier New" pitchFamily="49" charset="0"/>
            </a:endParaRPr>
          </a:p>
          <a:p>
            <a:endParaRPr lang="it-IT" sz="2400" dirty="0" smtClean="0">
              <a:latin typeface="+mj-lt"/>
              <a:cs typeface="Courier New" pitchFamily="49" charset="0"/>
            </a:endParaRPr>
          </a:p>
          <a:p>
            <a:endParaRPr lang="it-IT" sz="2400" dirty="0">
              <a:latin typeface="+mj-lt"/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it-IT" sz="2400" i="1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Lasciamoci guidare per ora solo dall’</a:t>
            </a:r>
            <a:r>
              <a:rPr lang="it-IT" sz="2400" i="1" dirty="0" err="1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intuizione…</a:t>
            </a:r>
            <a:endParaRPr lang="it-IT" sz="2400" i="1" dirty="0" smtClean="0">
              <a:solidFill>
                <a:srgbClr val="FF0000"/>
              </a:solidFill>
              <a:latin typeface="+mj-lt"/>
              <a:cs typeface="Courier New" pitchFamily="49" charset="0"/>
            </a:endParaRPr>
          </a:p>
          <a:p>
            <a:pPr>
              <a:spcBef>
                <a:spcPts val="600"/>
              </a:spcBef>
              <a:buNone/>
            </a:pPr>
            <a:endParaRPr lang="it-IT" sz="2400" i="1" dirty="0" smtClean="0">
              <a:solidFill>
                <a:srgbClr val="FF0000"/>
              </a:solidFill>
              <a:latin typeface="+mj-lt"/>
              <a:cs typeface="Courier New" pitchFamily="49" charset="0"/>
            </a:endParaRPr>
          </a:p>
          <a:p>
            <a:r>
              <a:rPr lang="it-IT" sz="2400" b="1" dirty="0" smtClean="0">
                <a:latin typeface="+mj-lt"/>
                <a:cs typeface="Courier New" pitchFamily="49" charset="0"/>
              </a:rPr>
              <a:t>Analisi del tempo di esecuzione di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verificaDup</a:t>
            </a:r>
            <a:r>
              <a:rPr lang="it-IT" sz="2400" dirty="0" smtClean="0">
                <a:latin typeface="+mj-lt"/>
                <a:cs typeface="Courier New" pitchFamily="49" charset="0"/>
              </a:rPr>
              <a:t>: </a:t>
            </a:r>
            <a:r>
              <a:rPr lang="it-IT" sz="2000" dirty="0" smtClean="0">
                <a:latin typeface="+mj-lt"/>
                <a:cs typeface="Courier New" pitchFamily="49" charset="0"/>
              </a:rPr>
              <a:t>O(1) per istanze più favorevoli per l’algoritmo (</a:t>
            </a:r>
            <a:r>
              <a:rPr lang="it-IT" sz="2000" dirty="0" smtClean="0">
                <a:cs typeface="Courier New" pitchFamily="49" charset="0"/>
              </a:rPr>
              <a:t>caso migliore</a:t>
            </a:r>
            <a:r>
              <a:rPr lang="it-IT" sz="2000" dirty="0" smtClean="0">
                <a:latin typeface="+mj-lt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it-IT" sz="2000" dirty="0" smtClean="0">
                <a:latin typeface="+mj-lt"/>
                <a:cs typeface="Courier New" pitchFamily="49" charset="0"/>
              </a:rPr>
              <a:t>O(</a:t>
            </a:r>
            <a:r>
              <a:rPr lang="it-IT" sz="2000" dirty="0" err="1" smtClean="0">
                <a:latin typeface="+mj-lt"/>
                <a:cs typeface="Courier New" pitchFamily="49" charset="0"/>
              </a:rPr>
              <a:t>n*n</a:t>
            </a:r>
            <a:r>
              <a:rPr lang="it-IT" sz="2000" dirty="0" smtClean="0">
                <a:latin typeface="+mj-lt"/>
                <a:cs typeface="Courier New" pitchFamily="49" charset="0"/>
              </a:rPr>
              <a:t>) </a:t>
            </a:r>
            <a:r>
              <a:rPr lang="it-IT" sz="2000" dirty="0" smtClean="0">
                <a:cs typeface="Courier New" pitchFamily="49" charset="0"/>
              </a:rPr>
              <a:t>per istanze più sfavorevoli (</a:t>
            </a:r>
            <a:r>
              <a:rPr lang="it-IT" sz="2000" dirty="0" smtClean="0">
                <a:latin typeface="+mj-lt"/>
                <a:cs typeface="Courier New" pitchFamily="49" charset="0"/>
              </a:rPr>
              <a:t>caso peggiore)</a:t>
            </a:r>
          </a:p>
          <a:p>
            <a:pPr>
              <a:spcBef>
                <a:spcPts val="1200"/>
              </a:spcBef>
            </a:pPr>
            <a:r>
              <a:rPr lang="it-IT" sz="2400" b="1" dirty="0" smtClean="0">
                <a:latin typeface="+mj-lt"/>
                <a:cs typeface="Courier New" pitchFamily="49" charset="0"/>
              </a:rPr>
              <a:t>Difficoltà intrinseca del problema:</a:t>
            </a:r>
            <a:r>
              <a:rPr lang="it-IT" sz="2400" dirty="0" smtClean="0">
                <a:latin typeface="+mj-lt"/>
                <a:cs typeface="Courier New" pitchFamily="49" charset="0"/>
              </a:rPr>
              <a:t> </a:t>
            </a:r>
          </a:p>
          <a:p>
            <a:pPr lvl="1"/>
            <a:r>
              <a:rPr lang="it-IT" sz="2000" dirty="0" smtClean="0">
                <a:latin typeface="+mj-lt"/>
                <a:cs typeface="Courier New" pitchFamily="49" charset="0"/>
              </a:rPr>
              <a:t>delimitazione inferiore banale di ogni algoritmo:  </a:t>
            </a:r>
            <a:r>
              <a:rPr lang="el-GR" sz="2000" dirty="0" smtClean="0">
                <a:latin typeface="+mj-lt"/>
                <a:cs typeface="Courier New" pitchFamily="49" charset="0"/>
              </a:rPr>
              <a:t>Ω</a:t>
            </a:r>
            <a:r>
              <a:rPr lang="it-IT" sz="2000" dirty="0" smtClean="0">
                <a:latin typeface="+mj-lt"/>
                <a:cs typeface="Courier New" pitchFamily="49" charset="0"/>
              </a:rPr>
              <a:t>(n)  (almeno la lettura dei dati in ingresso)</a:t>
            </a:r>
          </a:p>
          <a:p>
            <a:pPr>
              <a:spcBef>
                <a:spcPts val="1200"/>
              </a:spcBef>
            </a:pPr>
            <a:r>
              <a:rPr lang="it-IT" sz="2400" dirty="0" smtClean="0">
                <a:latin typeface="+mj-lt"/>
                <a:cs typeface="Courier New" pitchFamily="49" charset="0"/>
              </a:rPr>
              <a:t>Esistono algoritmi più efficienti di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verificaDup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?</a:t>
            </a:r>
            <a:endParaRPr lang="it-IT" sz="2400" dirty="0" smtClean="0">
              <a:latin typeface="+mj-lt"/>
              <a:cs typeface="Courier New" pitchFamily="49" charset="0"/>
            </a:endParaRPr>
          </a:p>
          <a:p>
            <a:endParaRPr lang="it-IT" sz="2400" dirty="0" smtClean="0">
              <a:latin typeface="+mj-lt"/>
              <a:cs typeface="Courier New" pitchFamily="49" charset="0"/>
            </a:endParaRPr>
          </a:p>
          <a:p>
            <a:endParaRPr lang="it-IT" sz="2400" dirty="0" smtClean="0">
              <a:latin typeface="+mj-lt"/>
              <a:cs typeface="Courier New" pitchFamily="49" charset="0"/>
            </a:endParaRPr>
          </a:p>
          <a:p>
            <a:endParaRPr lang="it-IT" sz="2400" dirty="0">
              <a:latin typeface="+mj-lt"/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latin typeface="+mj-lt"/>
                <a:cs typeface="Courier New" pitchFamily="49" charset="0"/>
              </a:rPr>
              <a:t>Osserviamo che se la sequenza in ingresso è ordinata possiamo risolvere il problema più efficientemente:</a:t>
            </a:r>
          </a:p>
          <a:p>
            <a:pPr lvl="1"/>
            <a:r>
              <a:rPr lang="it-IT" sz="2000" dirty="0" smtClean="0">
                <a:latin typeface="+mj-lt"/>
                <a:cs typeface="Courier New" pitchFamily="49" charset="0"/>
              </a:rPr>
              <a:t>gli eventuali duplicati sono in posizione consecutiva</a:t>
            </a:r>
          </a:p>
          <a:p>
            <a:pPr lvl="1"/>
            <a:r>
              <a:rPr lang="it-IT" sz="2000" dirty="0" smtClean="0">
                <a:latin typeface="+mj-lt"/>
                <a:cs typeface="Courier New" pitchFamily="49" charset="0"/>
              </a:rPr>
              <a:t>è sufficiente scorrere l’intera sequenza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Idea nuovo algoritmo:</a:t>
            </a:r>
          </a:p>
          <a:p>
            <a:pPr lvl="1"/>
            <a:r>
              <a:rPr lang="it-IT" sz="2000" dirty="0" smtClean="0">
                <a:latin typeface="+mj-lt"/>
                <a:cs typeface="Courier New" pitchFamily="49" charset="0"/>
              </a:rPr>
              <a:t>Ordinare la sequenza (</a:t>
            </a:r>
            <a:r>
              <a:rPr lang="el-GR" sz="2000" dirty="0" smtClean="0">
                <a:cs typeface="Courier New" pitchFamily="49" charset="0"/>
              </a:rPr>
              <a:t>θ</a:t>
            </a:r>
            <a:r>
              <a:rPr lang="it-IT" sz="2000" dirty="0" smtClean="0">
                <a:cs typeface="Courier New" pitchFamily="49" charset="0"/>
              </a:rPr>
              <a:t>(</a:t>
            </a:r>
            <a:r>
              <a:rPr lang="it-IT" sz="2000" dirty="0" err="1" smtClean="0">
                <a:cs typeface="Courier New" pitchFamily="49" charset="0"/>
              </a:rPr>
              <a:t>n*log</a:t>
            </a:r>
            <a:r>
              <a:rPr lang="it-IT" sz="2000" dirty="0" smtClean="0">
                <a:cs typeface="Courier New" pitchFamily="49" charset="0"/>
              </a:rPr>
              <a:t> n ) </a:t>
            </a:r>
            <a:r>
              <a:rPr lang="it-IT" sz="2000" dirty="0" smtClean="0">
                <a:latin typeface="+mj-lt"/>
                <a:cs typeface="Courier New" pitchFamily="49" charset="0"/>
              </a:rPr>
              <a:t>)</a:t>
            </a:r>
          </a:p>
          <a:p>
            <a:pPr lvl="1"/>
            <a:r>
              <a:rPr lang="it-IT" sz="2000" dirty="0" smtClean="0">
                <a:latin typeface="+mj-lt"/>
                <a:cs typeface="Courier New" pitchFamily="49" charset="0"/>
              </a:rPr>
              <a:t>Cercare due elementi duplicati consecutivi (</a:t>
            </a:r>
            <a:r>
              <a:rPr lang="el-GR" sz="2000" dirty="0" smtClean="0">
                <a:latin typeface="+mj-lt"/>
                <a:cs typeface="Courier New" pitchFamily="49" charset="0"/>
              </a:rPr>
              <a:t>θ</a:t>
            </a:r>
            <a:r>
              <a:rPr lang="it-IT" sz="2000" dirty="0" smtClean="0">
                <a:latin typeface="+mj-lt"/>
                <a:cs typeface="Courier New" pitchFamily="49" charset="0"/>
              </a:rPr>
              <a:t>(n) nel c.p.)</a:t>
            </a:r>
          </a:p>
          <a:p>
            <a:pPr lvl="1"/>
            <a:r>
              <a:rPr lang="it-IT" sz="2000" dirty="0" smtClean="0">
                <a:latin typeface="+mj-lt"/>
                <a:cs typeface="Courier New" pitchFamily="49" charset="0"/>
              </a:rPr>
              <a:t>tempo di esecuzione complessivo:  O(</a:t>
            </a:r>
            <a:r>
              <a:rPr lang="it-IT" sz="2000" dirty="0" err="1" smtClean="0">
                <a:latin typeface="+mj-lt"/>
                <a:cs typeface="Courier New" pitchFamily="49" charset="0"/>
              </a:rPr>
              <a:t>n*</a:t>
            </a:r>
            <a:r>
              <a:rPr lang="it-IT" sz="2000" dirty="0" smtClean="0">
                <a:latin typeface="+mj-lt"/>
                <a:cs typeface="Courier New" pitchFamily="49" charset="0"/>
              </a:rPr>
              <a:t> log n) nel c.p. </a:t>
            </a:r>
          </a:p>
          <a:p>
            <a:endParaRPr lang="it-IT" sz="2400" dirty="0" smtClean="0">
              <a:latin typeface="+mj-lt"/>
              <a:cs typeface="Courier New" pitchFamily="49" charset="0"/>
            </a:endParaRPr>
          </a:p>
          <a:p>
            <a:endParaRPr lang="it-IT" sz="2400" dirty="0" smtClean="0">
              <a:latin typeface="+mj-lt"/>
              <a:cs typeface="Courier New" pitchFamily="49" charset="0"/>
            </a:endParaRPr>
          </a:p>
          <a:p>
            <a:endParaRPr lang="it-IT" sz="2400" dirty="0">
              <a:latin typeface="+mj-lt"/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Algoritmo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verificaDupOrd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(sequenza S)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	  ordina S in modo non-decrescente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each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elemento x della sequenza 			  ordinata S, tranne l’ultimo 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buNone/>
            </a:pP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		 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sia y l’ elemento che segue x in S</a:t>
            </a:r>
          </a:p>
          <a:p>
            <a:pPr>
              <a:buNone/>
            </a:pP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		 do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x=y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true</a:t>
            </a:r>
            <a:endParaRPr lang="it-IT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false</a:t>
            </a:r>
          </a:p>
          <a:p>
            <a:pPr>
              <a:buNone/>
            </a:pPr>
            <a:endParaRPr lang="it-IT" sz="2400" dirty="0" smtClean="0">
              <a:latin typeface="+mj-lt"/>
              <a:cs typeface="Courier New" pitchFamily="49" charset="0"/>
            </a:endParaRPr>
          </a:p>
          <a:p>
            <a:endParaRPr lang="it-IT" sz="2400" dirty="0" smtClean="0">
              <a:latin typeface="+mj-lt"/>
              <a:cs typeface="Courier New" pitchFamily="49" charset="0"/>
            </a:endParaRPr>
          </a:p>
          <a:p>
            <a:endParaRPr lang="it-IT" sz="2400" dirty="0">
              <a:latin typeface="+mj-lt"/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it-IT" sz="2800" dirty="0" smtClean="0"/>
              <a:t>Ordini di grandezza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84784"/>
            <a:ext cx="6950720" cy="43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+mj-lt"/>
                <a:cs typeface="Courier New" pitchFamily="49" charset="0"/>
              </a:rPr>
              <a:t>Fase </a:t>
            </a:r>
            <a:r>
              <a:rPr lang="it-IT" sz="2400" b="1" dirty="0" err="1" smtClean="0">
                <a:latin typeface="+mj-lt"/>
                <a:cs typeface="Courier New" pitchFamily="49" charset="0"/>
              </a:rPr>
              <a:t>realizzativa</a:t>
            </a:r>
            <a:r>
              <a:rPr lang="it-IT" sz="2400" dirty="0" smtClean="0">
                <a:latin typeface="+mj-lt"/>
                <a:cs typeface="Courier New" pitchFamily="49" charset="0"/>
              </a:rPr>
              <a:t>: Alcune scelte, se non ben ponderate, potrebbero avere un impatto cruciale sui tempi di esecuzione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Implementazione dell’algoritmo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verificaDup</a:t>
            </a:r>
            <a:r>
              <a:rPr lang="it-IT" sz="2400" dirty="0" smtClean="0">
                <a:latin typeface="+mj-lt"/>
                <a:cs typeface="Courier New" pitchFamily="49" charset="0"/>
              </a:rPr>
              <a:t> mediante </a:t>
            </a:r>
            <a:r>
              <a:rPr lang="it-IT" sz="2400" b="1" dirty="0" smtClean="0">
                <a:latin typeface="+mj-lt"/>
                <a:cs typeface="Courier New" pitchFamily="49" charset="0"/>
              </a:rPr>
              <a:t>liste</a:t>
            </a:r>
            <a:r>
              <a:rPr lang="it-IT" sz="2400" dirty="0" smtClean="0">
                <a:latin typeface="+mj-lt"/>
                <a:cs typeface="Courier New" pitchFamily="49" charset="0"/>
              </a:rPr>
              <a:t>: S è rappresentata tramite un oggetto di una classe che implementa l’interfaccia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java.util.List</a:t>
            </a:r>
            <a:r>
              <a:rPr lang="it-IT" sz="2400" dirty="0" smtClean="0">
                <a:latin typeface="+mj-lt"/>
                <a:cs typeface="Courier New" pitchFamily="49" charset="0"/>
              </a:rPr>
              <a:t>) fornita come parte del Java </a:t>
            </a:r>
            <a:r>
              <a:rPr lang="it-IT" sz="2400" dirty="0" err="1" smtClean="0">
                <a:latin typeface="+mj-lt"/>
                <a:cs typeface="Courier New" pitchFamily="49" charset="0"/>
              </a:rPr>
              <a:t>Collections</a:t>
            </a:r>
            <a:r>
              <a:rPr lang="it-IT" sz="2400" dirty="0" smtClean="0">
                <a:latin typeface="+mj-lt"/>
                <a:cs typeface="Courier New" pitchFamily="49" charset="0"/>
              </a:rPr>
              <a:t> </a:t>
            </a:r>
            <a:r>
              <a:rPr lang="it-IT" sz="2400" dirty="0" err="1" smtClean="0">
                <a:latin typeface="+mj-lt"/>
                <a:cs typeface="Courier New" pitchFamily="49" charset="0"/>
              </a:rPr>
              <a:t>Framework</a:t>
            </a:r>
            <a:r>
              <a:rPr lang="it-IT" sz="2400" dirty="0" smtClean="0">
                <a:latin typeface="+mj-lt"/>
                <a:cs typeface="Courier New" pitchFamily="49" charset="0"/>
              </a:rPr>
              <a:t>  (che vedremo in </a:t>
            </a:r>
            <a:r>
              <a:rPr lang="it-IT" sz="2400" dirty="0" err="1" smtClean="0">
                <a:latin typeface="+mj-lt"/>
                <a:cs typeface="Courier New" pitchFamily="49" charset="0"/>
              </a:rPr>
              <a:t>seguito…</a:t>
            </a:r>
            <a:r>
              <a:rPr lang="it-IT" sz="2400" dirty="0" smtClean="0">
                <a:latin typeface="+mj-lt"/>
                <a:cs typeface="Courier New" pitchFamily="49" charset="0"/>
              </a:rPr>
              <a:t>)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Il metodo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it-IT" sz="2400" dirty="0" smtClean="0">
                <a:latin typeface="+mj-lt"/>
                <a:cs typeface="Courier New" pitchFamily="49" charset="0"/>
              </a:rPr>
              <a:t> consente l’accesso agli elementi di S in base alla loro posizione nella lista.</a:t>
            </a:r>
          </a:p>
          <a:p>
            <a:endParaRPr lang="it-IT" sz="2400" dirty="0">
              <a:latin typeface="+mj-lt"/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verificaDupList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S){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i=0; i&lt;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S.size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(); i++){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 	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x=S.get(i);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j=i+1; j&lt;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S.size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(); j++){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y=S.get(j);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(y))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rmAutofit fontScale="92500"/>
          </a:bodyPr>
          <a:lstStyle/>
          <a:p>
            <a:r>
              <a:rPr lang="it-IT" sz="2400" dirty="0" smtClean="0">
                <a:latin typeface="+mj-lt"/>
                <a:cs typeface="Courier New" pitchFamily="49" charset="0"/>
              </a:rPr>
              <a:t>Utilizzando anche la classe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java.util.Collections</a:t>
            </a:r>
            <a:r>
              <a:rPr lang="it-IT" sz="2400" dirty="0" smtClean="0">
                <a:latin typeface="+mj-lt"/>
                <a:cs typeface="Courier New" pitchFamily="49" charset="0"/>
              </a:rPr>
              <a:t>, che fornisce metodi statici che operano su collezioni di oggetti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In particolare fornisce il metodo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it-IT" sz="2400" dirty="0" smtClean="0">
                <a:latin typeface="+mj-lt"/>
                <a:cs typeface="Courier New" pitchFamily="49" charset="0"/>
              </a:rPr>
              <a:t>,  che si basa su una variante dell’algoritmo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mergesort</a:t>
            </a:r>
            <a:endParaRPr lang="it-IT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it-IT" sz="2400" b="1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verificaDupOrdList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S){</a:t>
            </a:r>
          </a:p>
          <a:p>
            <a:pPr marL="0" indent="0"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Collections.sort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i=0; i&lt;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S.size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()-1; i++)</a:t>
            </a:r>
          </a:p>
          <a:p>
            <a:pPr marL="0" indent="0"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S.get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(i).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S.get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(i+1)))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it-IT" dirty="0" smtClean="0"/>
              <a:t>Informalmente, un </a:t>
            </a:r>
            <a:r>
              <a:rPr lang="it-IT" b="1" dirty="0" smtClean="0"/>
              <a:t>algoritmo</a:t>
            </a:r>
            <a:r>
              <a:rPr lang="it-IT" dirty="0" smtClean="0"/>
              <a:t> è un insieme di  istruzioni definite passo per passo in modo da potere essere eseguite meccanicamente e tali da produrre un determinato risultato</a:t>
            </a:r>
          </a:p>
          <a:p>
            <a:pPr>
              <a:spcAft>
                <a:spcPts val="600"/>
              </a:spcAft>
            </a:pPr>
            <a:r>
              <a:rPr lang="it-IT" dirty="0" smtClean="0"/>
              <a:t>Una sequenza di passi di calcolo che, ricevendo in </a:t>
            </a:r>
            <a:r>
              <a:rPr lang="it-IT" b="1" dirty="0" smtClean="0"/>
              <a:t>ingresso</a:t>
            </a:r>
            <a:r>
              <a:rPr lang="it-IT" dirty="0" smtClean="0"/>
              <a:t> un valore (o un insieme di valori), restituisce in </a:t>
            </a:r>
            <a:r>
              <a:rPr lang="it-IT" b="1" dirty="0" smtClean="0"/>
              <a:t>uscita</a:t>
            </a:r>
            <a:r>
              <a:rPr lang="it-IT" dirty="0" smtClean="0"/>
              <a:t> un altro valore (o un insieme di valori), trasformando quindi i dati in ingresso in dati in uscita</a:t>
            </a:r>
          </a:p>
          <a:p>
            <a:r>
              <a:rPr lang="it-IT" dirty="0" smtClean="0"/>
              <a:t>Ci focalizziamo su algoritmi pensati per risolvere problemi di calcolo la cui soluzione può essere delegata alla CPU di un sistema di elaborazione automatica.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Algoritmo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rmAutofit fontScale="92500"/>
          </a:bodyPr>
          <a:lstStyle/>
          <a:p>
            <a:r>
              <a:rPr lang="it-IT" sz="2400" b="1" dirty="0" smtClean="0">
                <a:latin typeface="+mj-lt"/>
                <a:cs typeface="Courier New" pitchFamily="49" charset="0"/>
              </a:rPr>
              <a:t>Collaudo e analisi sperimentale</a:t>
            </a:r>
            <a:r>
              <a:rPr lang="it-IT" sz="2400" dirty="0" smtClean="0">
                <a:latin typeface="+mj-lt"/>
                <a:cs typeface="Courier New" pitchFamily="49" charset="0"/>
              </a:rPr>
              <a:t>: l’implementazione di un algoritmo va collaudata in modo da identificare eventuali errori implementativi, ed analizzata sperimentalmente, possibilmente su dati di test reali</a:t>
            </a:r>
          </a:p>
          <a:p>
            <a:pPr lvl="1"/>
            <a:r>
              <a:rPr lang="it-IT" sz="2000" dirty="0" smtClean="0">
                <a:latin typeface="+mj-lt"/>
                <a:cs typeface="Courier New" pitchFamily="49" charset="0"/>
              </a:rPr>
              <a:t>Durante l’analisi sperimentale spesso si ottengono risultati sorprendenti  la cui spiegazione consente di raffinare i modelli di calcolo o l’analisi teorica stessa aprendo la strada a possibili miglioramenti</a:t>
            </a:r>
          </a:p>
          <a:p>
            <a:pPr lvl="1"/>
            <a:r>
              <a:rPr lang="it-IT" sz="2000" dirty="0" smtClean="0">
                <a:latin typeface="+mj-lt"/>
                <a:cs typeface="Courier New" pitchFamily="49" charset="0"/>
              </a:rPr>
              <a:t>I dati di test reali possono presentare caratteristiche che agevolano o mettono in difficoltà l’algoritmo, che potrebbe essere migliorato in contesti specifici</a:t>
            </a:r>
          </a:p>
          <a:p>
            <a:pPr lvl="1"/>
            <a:r>
              <a:rPr lang="it-IT" sz="2000" dirty="0" smtClean="0">
                <a:latin typeface="+mj-lt"/>
                <a:cs typeface="Courier New" pitchFamily="49" charset="0"/>
              </a:rPr>
              <a:t>L’analisi sperimentale consente di capire quali sono le costanti nascoste dalla notazione asintotica ottenendo un confronto più preciso tra algoritmi apparentemente simili </a:t>
            </a:r>
          </a:p>
          <a:p>
            <a:pPr algn="ctr">
              <a:buNone/>
            </a:pPr>
            <a:endParaRPr lang="it-IT" sz="2400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smtClean="0"/>
              <a:t>Il problema dei duplicati</a:t>
            </a:r>
            <a:endParaRPr lang="it-IT" sz="28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 vert="horz">
            <a:normAutofit fontScale="92500" lnSpcReduction="10000"/>
          </a:bodyPr>
          <a:lstStyle/>
          <a:p>
            <a:r>
              <a:rPr lang="it-IT" sz="2400" b="1" dirty="0" smtClean="0">
                <a:latin typeface="+mj-lt"/>
                <a:cs typeface="Courier New" pitchFamily="49" charset="0"/>
              </a:rPr>
              <a:t>Collaudo e analisi sperimentale</a:t>
            </a:r>
            <a:r>
              <a:rPr lang="it-IT" sz="2400" dirty="0" smtClean="0">
                <a:latin typeface="+mj-lt"/>
                <a:cs typeface="Courier New" pitchFamily="49" charset="0"/>
              </a:rPr>
              <a:t> (</a:t>
            </a:r>
            <a:r>
              <a:rPr lang="it-IT" sz="2400" b="1" dirty="0" smtClean="0">
                <a:latin typeface="+mj-lt"/>
                <a:cs typeface="Courier New" pitchFamily="49" charset="0"/>
              </a:rPr>
              <a:t>duplicati</a:t>
            </a:r>
            <a:r>
              <a:rPr lang="it-IT" sz="2400" dirty="0" smtClean="0">
                <a:latin typeface="+mj-lt"/>
                <a:cs typeface="Courier New" pitchFamily="49" charset="0"/>
              </a:rPr>
              <a:t>):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L’analisi sperimentale (per dettagli rif. libro di testo) condotta su sequenze di numeri interi distinti generati in modo casuale evidenzia il vantaggio derivante dal progetto di algoritmi efficienti:</a:t>
            </a:r>
          </a:p>
          <a:p>
            <a:pPr lvl="1"/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verificaDupOrdList</a:t>
            </a:r>
            <a:r>
              <a:rPr lang="it-IT" sz="2000" dirty="0" smtClean="0">
                <a:latin typeface="+mj-lt"/>
                <a:cs typeface="Courier New" pitchFamily="49" charset="0"/>
              </a:rPr>
              <a:t> molto più efficiente di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verificaDupList</a:t>
            </a:r>
            <a:endParaRPr lang="it-IT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I tempi di esecuzione predetti teoricamente sono rispettati?  No</a:t>
            </a:r>
          </a:p>
          <a:p>
            <a:pPr lvl="1"/>
            <a:r>
              <a:rPr lang="it-IT" sz="2000" dirty="0" smtClean="0">
                <a:latin typeface="+mj-lt"/>
                <a:cs typeface="Courier New" pitchFamily="49" charset="0"/>
              </a:rPr>
              <a:t>La curva dei tempi di esecuzione relativa al metodo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verificaDupList</a:t>
            </a:r>
            <a:r>
              <a:rPr lang="it-IT" sz="2000" dirty="0" smtClean="0">
                <a:latin typeface="+mj-lt"/>
                <a:cs typeface="Courier New" pitchFamily="49" charset="0"/>
              </a:rPr>
              <a:t> somiglia alla funzione c*n</a:t>
            </a:r>
            <a:r>
              <a:rPr lang="it-IT" sz="2000" baseline="30000" dirty="0" smtClean="0">
                <a:latin typeface="+mj-lt"/>
                <a:cs typeface="Courier New" pitchFamily="49" charset="0"/>
              </a:rPr>
              <a:t>3</a:t>
            </a:r>
            <a:r>
              <a:rPr lang="it-IT" sz="2000" dirty="0" smtClean="0">
                <a:latin typeface="+mj-lt"/>
                <a:cs typeface="Courier New" pitchFamily="49" charset="0"/>
              </a:rPr>
              <a:t> (non a c*n</a:t>
            </a:r>
            <a:r>
              <a:rPr lang="it-IT" sz="2000" baseline="30000" dirty="0" smtClean="0">
                <a:latin typeface="+mj-lt"/>
                <a:cs typeface="Courier New" pitchFamily="49" charset="0"/>
              </a:rPr>
              <a:t>2</a:t>
            </a:r>
            <a:r>
              <a:rPr lang="it-IT" sz="2000" dirty="0" smtClean="0">
                <a:latin typeface="+mj-lt"/>
                <a:cs typeface="Courier New" pitchFamily="49" charset="0"/>
              </a:rPr>
              <a:t>)</a:t>
            </a:r>
          </a:p>
          <a:p>
            <a:pPr lvl="1"/>
            <a:r>
              <a:rPr lang="it-IT" sz="2000" dirty="0" smtClean="0">
                <a:cs typeface="Courier New" pitchFamily="49" charset="0"/>
              </a:rPr>
              <a:t>La curva dei tempi di esecuzione relativa al metodo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verificaDuOrdpList</a:t>
            </a:r>
            <a:r>
              <a:rPr lang="it-IT" sz="2000" dirty="0" smtClean="0">
                <a:cs typeface="Courier New" pitchFamily="49" charset="0"/>
              </a:rPr>
              <a:t> somiglia alla funzione c*n</a:t>
            </a:r>
            <a:r>
              <a:rPr lang="it-IT" sz="2000" baseline="30000" dirty="0" smtClean="0">
                <a:cs typeface="Courier New" pitchFamily="49" charset="0"/>
              </a:rPr>
              <a:t>2</a:t>
            </a:r>
            <a:r>
              <a:rPr lang="it-IT" sz="2000" dirty="0" smtClean="0">
                <a:cs typeface="Courier New" pitchFamily="49" charset="0"/>
              </a:rPr>
              <a:t> (non a c*n*logn)</a:t>
            </a:r>
          </a:p>
          <a:p>
            <a:r>
              <a:rPr lang="it-IT" sz="2400" b="1" dirty="0" smtClean="0">
                <a:solidFill>
                  <a:srgbClr val="FF0000"/>
                </a:solidFill>
                <a:cs typeface="Courier New" pitchFamily="49" charset="0"/>
              </a:rPr>
              <a:t>Perché ?</a:t>
            </a:r>
          </a:p>
          <a:p>
            <a:pPr lvl="1"/>
            <a:endParaRPr lang="it-IT" sz="2000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 vert="horz">
            <a:norm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La contraddizione è solo apparente!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Nell’analisi teorica abbiamo tacitamente assunto che procurarsi gli elementi in posizione i e j richiedesse tempo O(1)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Controllando i dettagli dell’implementazione di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it-IT" sz="2400" dirty="0" smtClean="0">
                <a:latin typeface="+mj-lt"/>
                <a:cs typeface="Courier New" pitchFamily="49" charset="0"/>
              </a:rPr>
              <a:t> ci si accorge che il metodo, avendo a disposizione solo la posizione di un elemento e non il puntatore ad esso, per raggiungere l’elemento in quella posizione è costretto a scorrere la lista dall’inizio: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Raggiungere l’elemento i-mo costa </a:t>
            </a:r>
            <a:r>
              <a:rPr lang="el-GR" sz="2400" dirty="0" smtClean="0">
                <a:latin typeface="+mj-lt"/>
                <a:cs typeface="Courier New" pitchFamily="49" charset="0"/>
              </a:rPr>
              <a:t>θ</a:t>
            </a:r>
            <a:r>
              <a:rPr lang="it-IT" sz="2400" dirty="0" smtClean="0">
                <a:latin typeface="+mj-lt"/>
                <a:cs typeface="Courier New" pitchFamily="49" charset="0"/>
              </a:rPr>
              <a:t>(i)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 vert="horz">
            <a:normAutofit/>
          </a:bodyPr>
          <a:lstStyle/>
          <a:p>
            <a:r>
              <a:rPr lang="it-IT" sz="2400" dirty="0" smtClean="0">
                <a:latin typeface="+mj-lt"/>
                <a:cs typeface="Courier New" pitchFamily="49" charset="0"/>
              </a:rPr>
              <a:t>Dunque il tempo di esecuzione di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verificaDupList</a:t>
            </a:r>
            <a:r>
              <a:rPr lang="it-IT" sz="2400" dirty="0" smtClean="0">
                <a:latin typeface="+mj-lt"/>
                <a:cs typeface="Courier New" pitchFamily="49" charset="0"/>
              </a:rPr>
              <a:t> diventa proporzionale a:</a:t>
            </a:r>
          </a:p>
          <a:p>
            <a:pPr algn="ctr">
              <a:buNone/>
            </a:pPr>
            <a:r>
              <a:rPr lang="it-IT" sz="2400" dirty="0" smtClean="0">
                <a:latin typeface="+mj-lt"/>
                <a:cs typeface="Courier New" pitchFamily="49" charset="0"/>
              </a:rPr>
              <a:t>Σ</a:t>
            </a:r>
            <a:r>
              <a:rPr lang="it-IT" sz="2400" baseline="-25000" dirty="0" smtClean="0">
                <a:latin typeface="+mj-lt"/>
                <a:cs typeface="Courier New" pitchFamily="49" charset="0"/>
              </a:rPr>
              <a:t>i=1..n</a:t>
            </a:r>
            <a:r>
              <a:rPr lang="it-IT" sz="2400" dirty="0" smtClean="0">
                <a:latin typeface="+mj-lt"/>
                <a:cs typeface="Courier New" pitchFamily="49" charset="0"/>
              </a:rPr>
              <a:t>(i+</a:t>
            </a:r>
            <a:r>
              <a:rPr lang="it-IT" sz="2400" dirty="0" smtClean="0">
                <a:cs typeface="Courier New" pitchFamily="49" charset="0"/>
              </a:rPr>
              <a:t>Σ</a:t>
            </a:r>
            <a:r>
              <a:rPr lang="it-IT" sz="2400" baseline="-25000" dirty="0" smtClean="0">
                <a:cs typeface="Courier New" pitchFamily="49" charset="0"/>
              </a:rPr>
              <a:t>j=(i+1)..n</a:t>
            </a:r>
            <a:r>
              <a:rPr lang="it-IT" sz="2400" dirty="0" smtClean="0">
                <a:latin typeface="+mj-lt"/>
                <a:cs typeface="Courier New" pitchFamily="49" charset="0"/>
              </a:rPr>
              <a:t> j)</a:t>
            </a:r>
            <a:r>
              <a:rPr lang="it-IT" sz="2400" dirty="0" err="1" smtClean="0">
                <a:latin typeface="+mj-lt"/>
                <a:cs typeface="Courier New" pitchFamily="49" charset="0"/>
              </a:rPr>
              <a:t>=O</a:t>
            </a:r>
            <a:r>
              <a:rPr lang="it-IT" sz="2400" dirty="0" smtClean="0">
                <a:latin typeface="+mj-lt"/>
                <a:cs typeface="Courier New" pitchFamily="49" charset="0"/>
              </a:rPr>
              <a:t>(n</a:t>
            </a:r>
            <a:r>
              <a:rPr lang="it-IT" sz="2400" baseline="30000" dirty="0" smtClean="0">
                <a:latin typeface="+mj-lt"/>
                <a:cs typeface="Courier New" pitchFamily="49" charset="0"/>
              </a:rPr>
              <a:t>3</a:t>
            </a:r>
            <a:r>
              <a:rPr lang="it-IT" sz="2400" dirty="0" smtClean="0">
                <a:latin typeface="+mj-lt"/>
                <a:cs typeface="Courier New" pitchFamily="49" charset="0"/>
              </a:rPr>
              <a:t>)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È semplice mostrare che anche la delimitazione inferiore è </a:t>
            </a:r>
            <a:r>
              <a:rPr lang="el-GR" sz="2400" dirty="0" smtClean="0">
                <a:latin typeface="+mj-lt"/>
                <a:cs typeface="Courier New" pitchFamily="49" charset="0"/>
              </a:rPr>
              <a:t>Ω</a:t>
            </a:r>
            <a:r>
              <a:rPr lang="it-IT" sz="2400" dirty="0" smtClean="0">
                <a:cs typeface="Courier New" pitchFamily="49" charset="0"/>
              </a:rPr>
              <a:t>(n</a:t>
            </a:r>
            <a:r>
              <a:rPr lang="it-IT" sz="2400" baseline="30000" dirty="0" smtClean="0">
                <a:cs typeface="Courier New" pitchFamily="49" charset="0"/>
              </a:rPr>
              <a:t>3</a:t>
            </a:r>
            <a:r>
              <a:rPr lang="it-IT" sz="2400" dirty="0" smtClean="0">
                <a:cs typeface="Courier New" pitchFamily="49" charset="0"/>
              </a:rPr>
              <a:t>), dunque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verificaDupList</a:t>
            </a:r>
            <a:r>
              <a:rPr lang="it-IT" sz="2400" dirty="0" smtClean="0">
                <a:cs typeface="Courier New" pitchFamily="49" charset="0"/>
              </a:rPr>
              <a:t> ha tempo di esecuzione </a:t>
            </a:r>
            <a:r>
              <a:rPr lang="el-GR" sz="2400" dirty="0" smtClean="0">
                <a:cs typeface="Courier New" pitchFamily="49" charset="0"/>
              </a:rPr>
              <a:t>θ</a:t>
            </a:r>
            <a:r>
              <a:rPr lang="it-IT" sz="2400" dirty="0" smtClean="0">
                <a:cs typeface="Courier New" pitchFamily="49" charset="0"/>
              </a:rPr>
              <a:t>(n</a:t>
            </a:r>
            <a:r>
              <a:rPr lang="it-IT" sz="2400" baseline="30000" dirty="0" smtClean="0">
                <a:cs typeface="Courier New" pitchFamily="49" charset="0"/>
              </a:rPr>
              <a:t>3</a:t>
            </a:r>
            <a:r>
              <a:rPr lang="it-IT" sz="2400" dirty="0" smtClean="0">
                <a:cs typeface="Courier New" pitchFamily="49" charset="0"/>
              </a:rPr>
              <a:t>).</a:t>
            </a:r>
            <a:endParaRPr lang="it-IT" sz="2400" dirty="0" smtClean="0">
              <a:latin typeface="+mj-lt"/>
              <a:cs typeface="Courier New" pitchFamily="49" charset="0"/>
            </a:endParaRP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Vedremo che è possibile migliorare l’implementazione (tempo di esecuzione </a:t>
            </a:r>
            <a:r>
              <a:rPr lang="it-IT" sz="2400" dirty="0" smtClean="0">
                <a:cs typeface="Courier New" pitchFamily="49" charset="0"/>
              </a:rPr>
              <a:t>O(n</a:t>
            </a:r>
            <a:r>
              <a:rPr lang="it-IT" sz="2400" baseline="30000" dirty="0" smtClean="0">
                <a:cs typeface="Courier New" pitchFamily="49" charset="0"/>
              </a:rPr>
              <a:t>2</a:t>
            </a:r>
            <a:r>
              <a:rPr lang="it-IT" sz="2400" dirty="0" smtClean="0">
                <a:cs typeface="Courier New" pitchFamily="49" charset="0"/>
              </a:rPr>
              <a:t>) </a:t>
            </a:r>
            <a:r>
              <a:rPr lang="it-IT" sz="2400" dirty="0" smtClean="0">
                <a:latin typeface="+mj-lt"/>
                <a:cs typeface="Courier New" pitchFamily="49" charset="0"/>
              </a:rPr>
              <a:t>) !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Discorso analogo vale per il metodo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verificaDupOrdList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400" dirty="0" smtClean="0">
                <a:cs typeface="Courier New" pitchFamily="49" charset="0"/>
              </a:rPr>
              <a:t> </a:t>
            </a:r>
            <a:endParaRPr lang="it-IT" sz="2400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 vert="horz">
            <a:normAutofit fontScale="92500" lnSpcReduction="10000"/>
          </a:bodyPr>
          <a:lstStyle/>
          <a:p>
            <a:pPr>
              <a:buNone/>
            </a:pPr>
            <a:r>
              <a:rPr lang="it-IT" sz="2400" b="1" dirty="0" smtClean="0">
                <a:latin typeface="+mj-lt"/>
                <a:cs typeface="Courier New" pitchFamily="49" charset="0"/>
              </a:rPr>
              <a:t>Metodologie di analisi sperimentale (cenni)</a:t>
            </a:r>
            <a:endParaRPr lang="it-IT" sz="2400" dirty="0" smtClean="0">
              <a:latin typeface="+mj-lt"/>
              <a:cs typeface="Courier New" pitchFamily="49" charset="0"/>
            </a:endParaRP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L’analisi sperimentale delle prestazioni va condotta seguendo una corretta metodologia per evitare conclusioni errate o fuorvianti</a:t>
            </a:r>
          </a:p>
          <a:p>
            <a:pPr>
              <a:buNone/>
            </a:pPr>
            <a:r>
              <a:rPr lang="it-IT" sz="2400" b="1" dirty="0" smtClean="0">
                <a:latin typeface="+mj-lt"/>
                <a:cs typeface="Courier New" pitchFamily="49" charset="0"/>
              </a:rPr>
              <a:t>Obiettivi</a:t>
            </a:r>
            <a:r>
              <a:rPr lang="it-IT" sz="2400" dirty="0" smtClean="0">
                <a:latin typeface="+mj-lt"/>
                <a:cs typeface="Courier New" pitchFamily="49" charset="0"/>
              </a:rPr>
              <a:t>: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Come raffinamento dell’analisi teorica o in sostituzione dell’analisi teorica quando questa non può essere condotta con sufficiente accuratezza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Per stimare le costanti moltiplicative ignorate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Per studiare le prestazioni su dati di test derivanti da applicazioni pratiche o da scenari di caso peggiore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Se un risultato sembra in contraddizione con l’analisi teorica può essere utile condurre ulteriori esperimenti </a:t>
            </a:r>
          </a:p>
          <a:p>
            <a:endParaRPr lang="it-IT" sz="2400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 vert="horz">
            <a:normAutofit/>
          </a:bodyPr>
          <a:lstStyle/>
          <a:p>
            <a:pPr>
              <a:buNone/>
            </a:pPr>
            <a:r>
              <a:rPr lang="it-IT" sz="2400" b="1" dirty="0" smtClean="0">
                <a:latin typeface="+mj-lt"/>
                <a:cs typeface="Courier New" pitchFamily="49" charset="0"/>
              </a:rPr>
              <a:t>Le analisi sperimentali: </a:t>
            </a:r>
            <a:r>
              <a:rPr lang="it-IT" sz="2400" dirty="0" smtClean="0">
                <a:latin typeface="+mj-lt"/>
                <a:cs typeface="Courier New" pitchFamily="49" charset="0"/>
              </a:rPr>
              <a:t>l’impianto sperimentale è caratterizzato da molteplici aspetti, la cui conoscenza è fondamentale per interpretare i risultati in modo corretto:</a:t>
            </a:r>
          </a:p>
          <a:p>
            <a:r>
              <a:rPr lang="it-IT" sz="2400" b="1" dirty="0" smtClean="0">
                <a:latin typeface="+mj-lt"/>
                <a:cs typeface="Courier New" pitchFamily="49" charset="0"/>
              </a:rPr>
              <a:t>Piattaforma</a:t>
            </a:r>
            <a:r>
              <a:rPr lang="it-IT" sz="2400" dirty="0" smtClean="0">
                <a:latin typeface="+mj-lt"/>
                <a:cs typeface="Courier New" pitchFamily="49" charset="0"/>
              </a:rPr>
              <a:t>: come piattaforma di sperimentazione per analizzare gli algoritmi utilizzeremo il </a:t>
            </a:r>
            <a:r>
              <a:rPr lang="it-IT" sz="2400" i="1" dirty="0" smtClean="0">
                <a:latin typeface="+mj-lt"/>
                <a:cs typeface="Courier New" pitchFamily="49" charset="0"/>
              </a:rPr>
              <a:t>Java </a:t>
            </a:r>
            <a:r>
              <a:rPr lang="it-IT" sz="2400" i="1" dirty="0" err="1" smtClean="0">
                <a:latin typeface="+mj-lt"/>
                <a:cs typeface="Courier New" pitchFamily="49" charset="0"/>
              </a:rPr>
              <a:t>RunTime</a:t>
            </a:r>
            <a:r>
              <a:rPr lang="it-IT" sz="2400" i="1" dirty="0" smtClean="0">
                <a:latin typeface="+mj-lt"/>
                <a:cs typeface="Courier New" pitchFamily="49" charset="0"/>
              </a:rPr>
              <a:t> </a:t>
            </a:r>
            <a:r>
              <a:rPr lang="it-IT" sz="2400" i="1" dirty="0" err="1" smtClean="0">
                <a:latin typeface="+mj-lt"/>
                <a:cs typeface="Courier New" pitchFamily="49" charset="0"/>
              </a:rPr>
              <a:t>Environment</a:t>
            </a:r>
            <a:endParaRPr lang="it-IT" sz="2400" i="1" dirty="0" smtClean="0">
              <a:latin typeface="+mj-lt"/>
              <a:cs typeface="Courier New" pitchFamily="49" charset="0"/>
            </a:endParaRPr>
          </a:p>
          <a:p>
            <a:r>
              <a:rPr lang="it-IT" sz="2400" b="1" dirty="0" smtClean="0">
                <a:latin typeface="+mj-lt"/>
                <a:cs typeface="Courier New" pitchFamily="49" charset="0"/>
              </a:rPr>
              <a:t>Misure di qualità del codice</a:t>
            </a:r>
            <a:r>
              <a:rPr lang="it-IT" sz="2400" dirty="0" smtClean="0">
                <a:latin typeface="+mj-lt"/>
                <a:cs typeface="Courier New" pitchFamily="49" charset="0"/>
              </a:rPr>
              <a:t>: ci concentreremo sull’uso delle risorse di calcolo (tralasceremo la qualità della soluzione approssimata)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 vert="horz">
            <a:normAutofit fontScale="92500" lnSpcReduction="10000"/>
          </a:bodyPr>
          <a:lstStyle/>
          <a:p>
            <a:r>
              <a:rPr lang="it-IT" sz="2400" b="1" dirty="0" smtClean="0">
                <a:latin typeface="+mj-lt"/>
                <a:cs typeface="Courier New" pitchFamily="49" charset="0"/>
              </a:rPr>
              <a:t>Misurazione dei tempi</a:t>
            </a:r>
            <a:r>
              <a:rPr lang="it-IT" sz="2400" dirty="0" smtClean="0">
                <a:latin typeface="+mj-lt"/>
                <a:cs typeface="Courier New" pitchFamily="49" charset="0"/>
              </a:rPr>
              <a:t> (a scopo didattico solo mediante orologio di sistema): un aspetto cruciale è la granularità delle funzioni di sistema usate per misurare i tempi. Se i tempi di esecuzione sono troppo bassi per ottenere stime significative, basta misurare il tempo totale di una serie di esecuzioni identiche dello stesso codice e dividere il tempo totale per il numero di esecuzioni 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Usiamo il metodo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java.lang.System.nanoTime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it-IT" sz="2400" dirty="0" smtClean="0">
                <a:latin typeface="+mj-lt"/>
                <a:cs typeface="Courier New" pitchFamily="49" charset="0"/>
              </a:rPr>
              <a:t> che fornisce un valore di tipo 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long </a:t>
            </a:r>
            <a:r>
              <a:rPr lang="it-IT" sz="2400" dirty="0" smtClean="0">
                <a:latin typeface="+mj-lt"/>
                <a:cs typeface="Courier New" pitchFamily="49" charset="0"/>
              </a:rPr>
              <a:t>(nanosecondi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it-IT" sz="2400" dirty="0" smtClean="0">
                <a:latin typeface="+mj-lt"/>
                <a:cs typeface="Courier New" pitchFamily="49" charset="0"/>
              </a:rPr>
              <a:t>per prendere i tempi prima e dopo l’esecuzione: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long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tempoInizio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System.nanoTime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[porzione di codice da misurare]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long tempo=System.nanoTime()-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tempoInizio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;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 vert="horz">
            <a:normAutofit/>
          </a:bodyPr>
          <a:lstStyle/>
          <a:p>
            <a:r>
              <a:rPr lang="it-IT" sz="2400" b="1" dirty="0" smtClean="0">
                <a:latin typeface="+mj-lt"/>
                <a:cs typeface="Courier New" pitchFamily="49" charset="0"/>
              </a:rPr>
              <a:t>Dati di test</a:t>
            </a:r>
            <a:r>
              <a:rPr lang="it-IT" sz="2400" dirty="0" smtClean="0">
                <a:latin typeface="+mj-lt"/>
                <a:cs typeface="Courier New" pitchFamily="49" charset="0"/>
              </a:rPr>
              <a:t>: è opportuno usare:</a:t>
            </a:r>
          </a:p>
          <a:p>
            <a:pPr lvl="1"/>
            <a:r>
              <a:rPr lang="it-IT" sz="2000" dirty="0" smtClean="0">
                <a:latin typeface="+mj-lt"/>
                <a:cs typeface="Courier New" pitchFamily="49" charset="0"/>
              </a:rPr>
              <a:t>insiemi di test il più possibile generali</a:t>
            </a:r>
          </a:p>
          <a:p>
            <a:pPr lvl="1"/>
            <a:r>
              <a:rPr lang="it-IT" sz="2000" dirty="0" smtClean="0">
                <a:cs typeface="Courier New" pitchFamily="49" charset="0"/>
              </a:rPr>
              <a:t>Istanze realistiche per le specifiche applicazioni</a:t>
            </a:r>
          </a:p>
          <a:p>
            <a:r>
              <a:rPr lang="it-IT" sz="2400" b="1" dirty="0" smtClean="0">
                <a:cs typeface="Courier New" pitchFamily="49" charset="0"/>
              </a:rPr>
              <a:t>Riproducibilità dei risultati</a:t>
            </a:r>
            <a:r>
              <a:rPr lang="it-IT" sz="2400" dirty="0" smtClean="0">
                <a:cs typeface="Courier New" pitchFamily="49" charset="0"/>
              </a:rPr>
              <a:t>: è importante documentare il lavoro in modo preciso in modo da consentire la riproduzione dei risultati</a:t>
            </a:r>
            <a:endParaRPr lang="it-IT" sz="2000" dirty="0" smtClean="0"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 vert="horz">
            <a:normAutofit/>
          </a:bodyPr>
          <a:lstStyle/>
          <a:p>
            <a:r>
              <a:rPr lang="it-IT" sz="2400" b="1" dirty="0" smtClean="0">
                <a:latin typeface="+mj-lt"/>
                <a:cs typeface="Courier New" pitchFamily="49" charset="0"/>
              </a:rPr>
              <a:t>Messa a punto e ingegnerizzazione: </a:t>
            </a:r>
            <a:r>
              <a:rPr lang="it-IT" sz="2400" dirty="0" smtClean="0">
                <a:latin typeface="+mj-lt"/>
                <a:cs typeface="Courier New" pitchFamily="49" charset="0"/>
              </a:rPr>
              <a:t>richiede in particolare di decidere l’organizzazione e la modalità di accesso ai dati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In riferimento al nostro esempio, dove la sequenza S è rappresentata </a:t>
            </a:r>
            <a:r>
              <a:rPr lang="it-IT" sz="2400" smtClean="0">
                <a:latin typeface="+mj-lt"/>
                <a:cs typeface="Courier New" pitchFamily="49" charset="0"/>
              </a:rPr>
              <a:t>mediante un </a:t>
            </a:r>
            <a:r>
              <a:rPr lang="it-IT" sz="2400" dirty="0" smtClean="0">
                <a:latin typeface="+mj-lt"/>
                <a:cs typeface="Courier New" pitchFamily="49" charset="0"/>
              </a:rPr>
              <a:t>oggetto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2400" dirty="0" smtClean="0">
                <a:latin typeface="+mj-lt"/>
                <a:cs typeface="Courier New" pitchFamily="49" charset="0"/>
              </a:rPr>
              <a:t>, l’uso incauto del metodo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it-IT" sz="2400" dirty="0" smtClean="0">
                <a:latin typeface="+mj-lt"/>
                <a:cs typeface="Courier New" pitchFamily="49" charset="0"/>
              </a:rPr>
              <a:t> ha reso le implementazioni inefficienti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Eliminare questa fonte di inefficienza: convertire la lista in </a:t>
            </a:r>
            <a:r>
              <a:rPr lang="it-IT" sz="2400" dirty="0" err="1" smtClean="0">
                <a:latin typeface="+mj-lt"/>
                <a:cs typeface="Courier New" pitchFamily="49" charset="0"/>
              </a:rPr>
              <a:t>array</a:t>
            </a:r>
            <a:r>
              <a:rPr lang="it-IT" sz="2400" dirty="0" smtClean="0">
                <a:latin typeface="+mj-lt"/>
                <a:cs typeface="Courier New" pitchFamily="49" charset="0"/>
              </a:rPr>
              <a:t>!</a:t>
            </a:r>
            <a:endParaRPr lang="it-IT" sz="2000" dirty="0" smtClean="0"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verificaDupArray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S){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[] T =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S.toArray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i=0; i&lt;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T.length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(); i++){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 	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x=T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[i];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j=i+1; j&lt;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T.length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; j++){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y=T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[j];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(y))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it-IT" dirty="0" smtClean="0"/>
              <a:t>Un algoritmo di </a:t>
            </a:r>
            <a:r>
              <a:rPr lang="it-IT" b="1" dirty="0" smtClean="0"/>
              <a:t>ricerca</a:t>
            </a:r>
            <a:r>
              <a:rPr lang="it-IT" dirty="0" smtClean="0"/>
              <a:t> è un algoritmo che, data una collezione di elementi, è capace di organizzarli nella memoria del calcolatore in modo da potere verificare rapidamente se un dato elemento è presente nella collezione</a:t>
            </a:r>
          </a:p>
          <a:p>
            <a:r>
              <a:rPr lang="it-IT" dirty="0" smtClean="0"/>
              <a:t>Un algoritmo di </a:t>
            </a:r>
            <a:r>
              <a:rPr lang="it-IT" b="1" dirty="0" smtClean="0"/>
              <a:t>ordinamento </a:t>
            </a:r>
            <a:r>
              <a:rPr lang="it-IT" dirty="0" smtClean="0"/>
              <a:t>è un algoritmo che, dato un insieme di elementi, è capace di ordinarli sulla base di una certa relazione d'ordine, definita sull’insieme stesso (maggiore/minore, precede/segue, ecc.)</a:t>
            </a:r>
          </a:p>
          <a:p>
            <a:r>
              <a:rPr lang="it-IT" dirty="0" smtClean="0"/>
              <a:t>…</a:t>
            </a:r>
          </a:p>
          <a:p>
            <a:pPr>
              <a:spcAft>
                <a:spcPts val="600"/>
              </a:spcAft>
            </a:pPr>
            <a:r>
              <a:rPr lang="it-IT" dirty="0" smtClean="0"/>
              <a:t> </a:t>
            </a:r>
            <a:r>
              <a:rPr lang="it-IT" b="1" dirty="0" smtClean="0"/>
              <a:t>Duplicati</a:t>
            </a:r>
            <a:r>
              <a:rPr lang="it-IT" dirty="0" smtClean="0"/>
              <a:t> (</a:t>
            </a:r>
            <a:r>
              <a:rPr lang="it-IT" dirty="0" err="1" smtClean="0"/>
              <a:t>es</a:t>
            </a:r>
            <a:r>
              <a:rPr lang="it-IT" dirty="0" smtClean="0"/>
              <a:t>): Data una lista di prenotazioni agli esami, verificare se vi sono studenti che si sono prenotati più di </a:t>
            </a:r>
            <a:r>
              <a:rPr lang="it-IT" smtClean="0"/>
              <a:t>una volta.  </a:t>
            </a:r>
            <a:endParaRPr lang="it-IT" dirty="0" smtClean="0"/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Algoritmo: esempi tipici</a:t>
            </a:r>
            <a:endParaRPr lang="it-IT" sz="28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6839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verificaDupOrdArray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S){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[] T =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S.toArray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Arrays.sort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i=0; i&lt;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T.length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(); i++){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 	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(T[i].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(T[i+1]))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it-IT" sz="2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I tempi di esecuzione in questo caso sono perfettamente allineati con la predizione teorica!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Lo sviluppo di software robusto ed efficiente per la soluzione di problemi di calcolo richiede (tra le altre cose):</a:t>
            </a:r>
          </a:p>
          <a:p>
            <a:pPr lvl="1"/>
            <a:r>
              <a:rPr lang="it-IT" dirty="0" smtClean="0"/>
              <a:t>Creatività</a:t>
            </a:r>
          </a:p>
          <a:p>
            <a:pPr lvl="1"/>
            <a:r>
              <a:rPr lang="it-IT" dirty="0" smtClean="0"/>
              <a:t>Capacità di astrazione</a:t>
            </a:r>
          </a:p>
          <a:p>
            <a:pPr lvl="1"/>
            <a:r>
              <a:rPr lang="it-IT" dirty="0" smtClean="0"/>
              <a:t>Familiarità di strumenti matematici</a:t>
            </a:r>
          </a:p>
          <a:p>
            <a:pPr lvl="1"/>
            <a:r>
              <a:rPr lang="it-IT" dirty="0" smtClean="0"/>
              <a:t>Padronanza del linguaggio di programmazione</a:t>
            </a:r>
          </a:p>
          <a:p>
            <a:r>
              <a:rPr lang="it-IT" dirty="0" smtClean="0"/>
              <a:t>Schema semplificato a due fasi che si avvicendano in un processo ciclico:</a:t>
            </a:r>
          </a:p>
          <a:p>
            <a:pPr lvl="1"/>
            <a:r>
              <a:rPr lang="it-IT" dirty="0" smtClean="0"/>
              <a:t>Fase progettuale</a:t>
            </a:r>
          </a:p>
          <a:p>
            <a:pPr lvl="1"/>
            <a:r>
              <a:rPr lang="it-IT" dirty="0" smtClean="0"/>
              <a:t>Fase </a:t>
            </a:r>
            <a:r>
              <a:rPr lang="it-IT" dirty="0" err="1" smtClean="0"/>
              <a:t>realizzativa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Ciclo di sviluppo di codice algoritmico</a:t>
            </a:r>
            <a:endParaRPr lang="it-IT" sz="32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it-IT" dirty="0" smtClean="0"/>
              <a:t>Si definiscono i </a:t>
            </a:r>
            <a:r>
              <a:rPr lang="it-IT" b="1" dirty="0" smtClean="0"/>
              <a:t>requisiti</a:t>
            </a:r>
            <a:r>
              <a:rPr lang="it-IT" dirty="0" smtClean="0"/>
              <a:t> del problema di calcolo che si intende affrontare:</a:t>
            </a:r>
          </a:p>
          <a:p>
            <a:pPr marL="880110" lvl="1" indent="-514350"/>
            <a:r>
              <a:rPr lang="it-IT" dirty="0" smtClean="0"/>
              <a:t>Definire in modo preciso e non ambiguo il problema di calcolo che si intende risolvere</a:t>
            </a:r>
          </a:p>
          <a:p>
            <a:pPr marL="880110" lvl="1" indent="-514350"/>
            <a:r>
              <a:rPr lang="it-IT" dirty="0" smtClean="0"/>
              <a:t>Identificare i requisiti dei dati in ingresso e di quelli in uscita prodotti dall’algoritmo</a:t>
            </a:r>
          </a:p>
          <a:p>
            <a:pPr marL="880110" lvl="1" indent="-514350"/>
            <a:r>
              <a:rPr lang="it-IT" dirty="0" smtClean="0"/>
              <a:t>Già in questa fase è possibile valutare se un problema complesso può essere decomposto in sottoproblemi risolvibili in modo separato e indipendente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Fase progettuale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 startAt="2"/>
            </a:pPr>
            <a:r>
              <a:rPr lang="it-IT" dirty="0" smtClean="0"/>
              <a:t>Si studia la </a:t>
            </a:r>
            <a:r>
              <a:rPr lang="it-IT" b="1" dirty="0" smtClean="0"/>
              <a:t>difficoltà intrinseca </a:t>
            </a:r>
            <a:r>
              <a:rPr lang="it-IT" dirty="0" smtClean="0"/>
              <a:t>del problema, ossia la quantità minima di risorse di calcolo (tempo e memoria di lavoro) di cui qualsiasi algoritmo avrà bisogno per risolvere una generica istanza del problema dato.</a:t>
            </a:r>
          </a:p>
          <a:p>
            <a:pPr marL="880110" lvl="1" indent="-514350"/>
            <a:r>
              <a:rPr lang="it-IT" dirty="0" smtClean="0"/>
              <a:t>Per molti problemi importanti non sono ancora noti limiti inferiori precisi che ne caratterizzano la difficoltà intrinseca, per cui non è ancora possibile stabilire se un algoritmo risolutivo sia ottimo o meno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Fase progettuale</a:t>
            </a:r>
            <a:endParaRPr lang="it-IT" sz="28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 startAt="3"/>
            </a:pPr>
            <a:r>
              <a:rPr lang="it-IT" dirty="0" smtClean="0"/>
              <a:t>Si progetta un </a:t>
            </a:r>
            <a:r>
              <a:rPr lang="it-IT" b="1" dirty="0" smtClean="0"/>
              <a:t>algoritmo risolutivo</a:t>
            </a:r>
            <a:r>
              <a:rPr lang="it-IT" dirty="0" smtClean="0"/>
              <a:t>, verificandone formalmente la correttezza e stimandone le prestazioni teoriche</a:t>
            </a:r>
          </a:p>
          <a:p>
            <a:pPr marL="880110" lvl="1" indent="-514350"/>
            <a:r>
              <a:rPr lang="it-IT" dirty="0" smtClean="0"/>
              <a:t>Per uno stesso problema algoritmico esistono più algoritmi risolutivi</a:t>
            </a:r>
          </a:p>
          <a:p>
            <a:pPr marL="880110" lvl="1" indent="-514350"/>
            <a:r>
              <a:rPr lang="it-IT" dirty="0" smtClean="0"/>
              <a:t>L’obiettivo è trovare l’algoritmo che faccia un uso ottimale delle risorse di calcolo disponibili</a:t>
            </a:r>
          </a:p>
          <a:p>
            <a:pPr marL="880110" lvl="1" indent="-514350"/>
            <a:r>
              <a:rPr lang="it-IT" dirty="0" smtClean="0"/>
              <a:t>In grossi progetti </a:t>
            </a:r>
            <a:r>
              <a:rPr lang="it-IT" dirty="0" err="1" smtClean="0"/>
              <a:t>sw</a:t>
            </a:r>
            <a:r>
              <a:rPr lang="it-IT" dirty="0" smtClean="0"/>
              <a:t> è fondamentale stimare le prestazioni già a livello progettuale. Scoprire solo dopo la codifica che i requisiti prestazionali non sono stati raggiunti potrebbe portare a conseguenze disastrose o per lo meno molto costose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Fase progettuale</a:t>
            </a:r>
            <a:endParaRPr lang="it-IT" sz="28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 startAt="4"/>
            </a:pPr>
            <a:r>
              <a:rPr lang="it-IT" dirty="0" smtClean="0"/>
              <a:t>Qualora la verifica della correttezza rilevi problemi o la stima delle prestazioni risulti poco soddisfacente si torna al passo 3 (se non al passo 2…)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Fase progettuale</a:t>
            </a:r>
            <a:endParaRPr lang="it-IT" sz="28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Si </a:t>
            </a:r>
            <a:r>
              <a:rPr lang="it-IT" b="1" dirty="0" smtClean="0"/>
              <a:t>codifica</a:t>
            </a:r>
            <a:r>
              <a:rPr lang="it-IT" dirty="0" smtClean="0"/>
              <a:t> l’algoritmo progettato in un linguaggio di programmazione e lo si collauda per identificare eventuali errori implementativi</a:t>
            </a:r>
          </a:p>
          <a:p>
            <a:r>
              <a:rPr lang="it-IT" dirty="0" smtClean="0"/>
              <a:t>Si effettua </a:t>
            </a:r>
            <a:r>
              <a:rPr lang="it-IT" b="1" dirty="0" smtClean="0"/>
              <a:t>un’analisi sperimentale </a:t>
            </a:r>
            <a:r>
              <a:rPr lang="it-IT" dirty="0" smtClean="0"/>
              <a:t>del codice prodotto e se ne studiano le prestazioni pratiche</a:t>
            </a:r>
          </a:p>
          <a:p>
            <a:r>
              <a:rPr lang="it-IT" dirty="0" smtClean="0"/>
              <a:t>Si ingegnerizza il codice, migliorandone la struttura e l’efficienza pratica attraverso opportuni accorgimenti</a:t>
            </a:r>
          </a:p>
          <a:p>
            <a:r>
              <a:rPr lang="it-IT" dirty="0" smtClean="0"/>
              <a:t>Non è raro che l’analisi sperimentale fornisca suggerimenti utili per ottenere algoritmi più efficienti anche a livello teorico.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Fase </a:t>
            </a:r>
            <a:r>
              <a:rPr lang="it-IT" dirty="0" err="1" smtClean="0"/>
              <a:t>realizzativa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8018BB-57EC-4467-BE24-1D4D26408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2064</Words>
  <Application>Microsoft Office PowerPoint</Application>
  <PresentationFormat>Presentazione su schermo (4:3)</PresentationFormat>
  <Paragraphs>248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BrainstrmSess</vt:lpstr>
      <vt:lpstr>Università degli Studi dell’Aquila</vt:lpstr>
      <vt:lpstr>Algoritmo</vt:lpstr>
      <vt:lpstr>Algoritmo: esempi tipici</vt:lpstr>
      <vt:lpstr>Ciclo di sviluppo di codice algoritmico</vt:lpstr>
      <vt:lpstr>Fase progettuale</vt:lpstr>
      <vt:lpstr>Fase progettuale</vt:lpstr>
      <vt:lpstr>Fase progettuale</vt:lpstr>
      <vt:lpstr>Fase progettuale</vt:lpstr>
      <vt:lpstr>Fase realizzativa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Ordini di grandezza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2014-10-04T16:21:55Z</dcterms:created>
  <dcterms:modified xsi:type="dcterms:W3CDTF">2015-09-29T20:44:02Z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