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9"/>
  </p:notesMasterIdLst>
  <p:sldIdLst>
    <p:sldId id="256" r:id="rId3"/>
    <p:sldId id="260" r:id="rId4"/>
    <p:sldId id="257" r:id="rId5"/>
    <p:sldId id="258" r:id="rId6"/>
    <p:sldId id="259" r:id="rId7"/>
    <p:sldId id="261" r:id="rId8"/>
    <p:sldId id="264" r:id="rId9"/>
    <p:sldId id="265" r:id="rId10"/>
    <p:sldId id="266" r:id="rId11"/>
    <p:sldId id="262" r:id="rId12"/>
    <p:sldId id="263" r:id="rId13"/>
    <p:sldId id="267" r:id="rId14"/>
    <p:sldId id="26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69" r:id="rId30"/>
    <p:sldId id="275" r:id="rId31"/>
    <p:sldId id="276" r:id="rId32"/>
    <p:sldId id="270" r:id="rId33"/>
    <p:sldId id="277" r:id="rId34"/>
    <p:sldId id="271" r:id="rId35"/>
    <p:sldId id="272" r:id="rId36"/>
    <p:sldId id="273" r:id="rId37"/>
    <p:sldId id="27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Thursday, October 09,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Thursday, October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Thursday, October 09,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Thursday, October 09,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72400" cy="1199704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</a:t>
            </a:r>
            <a:r>
              <a:rPr lang="it-IT" sz="2400" dirty="0" smtClean="0"/>
              <a:t>2014/15</a:t>
            </a:r>
          </a:p>
          <a:p>
            <a:pPr algn="ctr"/>
            <a:r>
              <a:rPr lang="it-IT" sz="2400" b="1" dirty="0" smtClean="0"/>
              <a:t>Lezione 3</a:t>
            </a:r>
            <a:endParaRPr lang="it-IT" sz="2400" b="1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Modificatori d’accesso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sp>
        <p:nvSpPr>
          <p:cNvPr id="8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 vert="horz">
            <a:normAutofit/>
          </a:bodyPr>
          <a:lstStyle/>
          <a:p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efault</a:t>
            </a:r>
            <a:r>
              <a:rPr lang="it-IT" sz="2400" b="1" dirty="0" smtClean="0"/>
              <a:t>: </a:t>
            </a:r>
            <a:r>
              <a:rPr lang="it-IT" sz="2400" dirty="0" smtClean="0"/>
              <a:t>Possiamo </a:t>
            </a:r>
            <a:r>
              <a:rPr lang="it-IT" sz="2400" dirty="0" smtClean="0"/>
              <a:t>evitare di usare modificatori sia relativamente ad un membro (</a:t>
            </a:r>
            <a:r>
              <a:rPr lang="it-IT" sz="2400" dirty="0" smtClean="0"/>
              <a:t>attributo o </a:t>
            </a:r>
            <a:r>
              <a:rPr lang="it-IT" sz="2400" dirty="0" smtClean="0"/>
              <a:t>metodo) di una classe, sia relativamente ad una classe </a:t>
            </a:r>
            <a:r>
              <a:rPr lang="it-IT" sz="2400" dirty="0" smtClean="0"/>
              <a:t>stessa.</a:t>
            </a:r>
          </a:p>
          <a:p>
            <a:r>
              <a:rPr lang="it-IT" sz="2400" dirty="0" smtClean="0"/>
              <a:t>Se non anteponiamo </a:t>
            </a:r>
            <a:r>
              <a:rPr lang="it-IT" sz="2400" dirty="0" smtClean="0"/>
              <a:t>modificatori d’accesso ad un membro di una classe, esso </a:t>
            </a:r>
            <a:r>
              <a:rPr lang="it-IT" sz="2400" dirty="0" smtClean="0"/>
              <a:t>sarà accessibile </a:t>
            </a:r>
            <a:r>
              <a:rPr lang="it-IT" sz="2400" dirty="0" smtClean="0"/>
              <a:t>solo da classi appartenenti al package dove è </a:t>
            </a:r>
            <a:r>
              <a:rPr lang="it-IT" sz="2400" dirty="0" smtClean="0"/>
              <a:t>definito.</a:t>
            </a:r>
          </a:p>
          <a:p>
            <a:r>
              <a:rPr lang="it-IT" sz="2400" dirty="0" smtClean="0"/>
              <a:t>Se dichiariamo una </a:t>
            </a:r>
            <a:r>
              <a:rPr lang="it-IT" sz="2400" dirty="0" smtClean="0"/>
              <a:t>classe appartenente ad un package senza anteporre alla sua definizione </a:t>
            </a:r>
            <a:r>
              <a:rPr lang="it-IT" sz="2400" dirty="0" smtClean="0"/>
              <a:t>il modificatore </a:t>
            </a:r>
            <a:r>
              <a:rPr lang="it-IT" sz="2400" dirty="0" smtClean="0"/>
              <a:t>public, la classe stessa sarà visibile solo dalle classi </a:t>
            </a:r>
            <a:r>
              <a:rPr lang="it-IT" sz="2400" dirty="0" smtClean="0"/>
              <a:t>appartenenti allo </a:t>
            </a:r>
            <a:r>
              <a:rPr lang="it-IT" sz="2400" dirty="0" smtClean="0"/>
              <a:t>stesso package.</a:t>
            </a:r>
            <a:endParaRPr lang="it-I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Modificatori d’accesso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sp>
        <p:nvSpPr>
          <p:cNvPr id="8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 vert="horz">
            <a:normAutofit fontScale="92500" lnSpcReduction="10000"/>
          </a:bodyPr>
          <a:lstStyle/>
          <a:p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it-IT" sz="2400" b="1" dirty="0" smtClean="0"/>
              <a:t>: </a:t>
            </a:r>
            <a:r>
              <a:rPr lang="it-IT" sz="2400" dirty="0" smtClean="0"/>
              <a:t>Questo </a:t>
            </a:r>
            <a:r>
              <a:rPr lang="it-IT" sz="2400" dirty="0" smtClean="0"/>
              <a:t>modificatore restringe la visibilità di un membro di una classe alla </a:t>
            </a:r>
            <a:r>
              <a:rPr lang="it-IT" sz="2400" dirty="0" smtClean="0"/>
              <a:t>classe stessa</a:t>
            </a:r>
          </a:p>
          <a:p>
            <a:r>
              <a:rPr lang="it-IT" sz="2400" u="sng" dirty="0" smtClean="0"/>
              <a:t>Osservazione</a:t>
            </a:r>
            <a:r>
              <a:rPr lang="it-IT" sz="2400" dirty="0" smtClean="0"/>
              <a:t>:  </a:t>
            </a:r>
            <a:r>
              <a:rPr lang="it-IT" sz="2400" dirty="0" smtClean="0"/>
              <a:t>L’incapsulamento </a:t>
            </a:r>
            <a:r>
              <a:rPr lang="it-IT" sz="2400" dirty="0" smtClean="0"/>
              <a:t>permette </a:t>
            </a:r>
            <a:r>
              <a:rPr lang="it-IT" sz="2400" dirty="0" smtClean="0"/>
              <a:t>a due oggetti </a:t>
            </a:r>
            <a:r>
              <a:rPr lang="it-IT" sz="2400" dirty="0" smtClean="0"/>
              <a:t>istanziati dalla </a:t>
            </a:r>
            <a:r>
              <a:rPr lang="it-IT" sz="2400" dirty="0" smtClean="0"/>
              <a:t>stessa classe di accedere in “modo pubblico” ai rispettivi membri privati</a:t>
            </a:r>
            <a:r>
              <a:rPr lang="it-IT" sz="2400" dirty="0" smtClean="0"/>
              <a:t>.</a:t>
            </a:r>
          </a:p>
          <a:p>
            <a:pPr lvl="1"/>
            <a:r>
              <a:rPr lang="it-IT" sz="2000" dirty="0" smtClean="0"/>
              <a:t>In </a:t>
            </a:r>
            <a:r>
              <a:rPr lang="it-IT" sz="2000" dirty="0" err="1" smtClean="0"/>
              <a:t>rif</a:t>
            </a:r>
            <a:r>
              <a:rPr lang="it-IT" sz="2000" dirty="0" smtClean="0"/>
              <a:t> al seguente esempio, nel </a:t>
            </a:r>
            <a:r>
              <a:rPr lang="it-IT" sz="2000" dirty="0" smtClean="0"/>
              <a:t>metodo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getDifferenzaAnni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000" dirty="0" smtClean="0"/>
              <a:t> </a:t>
            </a:r>
            <a:r>
              <a:rPr lang="it-IT" sz="2000" dirty="0" smtClean="0"/>
              <a:t>si accede direttamente alla </a:t>
            </a:r>
            <a:r>
              <a:rPr lang="it-IT" sz="2000" dirty="0" smtClean="0"/>
              <a:t>variabile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anni</a:t>
            </a:r>
            <a:r>
              <a:rPr lang="it-IT" sz="2000" dirty="0" smtClean="0"/>
              <a:t> dell’oggetto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altro</a:t>
            </a:r>
            <a:r>
              <a:rPr lang="it-IT" sz="2000" dirty="0" smtClean="0"/>
              <a:t>, senza </a:t>
            </a:r>
            <a:r>
              <a:rPr lang="it-IT" sz="2000" dirty="0" smtClean="0"/>
              <a:t>usare il </a:t>
            </a:r>
            <a:r>
              <a:rPr lang="it-IT" sz="2000" dirty="0" smtClean="0"/>
              <a:t>metodo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getAnni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it-IT" sz="2400" dirty="0" smtClean="0"/>
              <a:t>Sebbene il </a:t>
            </a:r>
            <a:r>
              <a:rPr lang="it-IT" sz="2400" dirty="0" smtClean="0"/>
              <a:t>codice </a:t>
            </a:r>
            <a:r>
              <a:rPr lang="it-IT" sz="2400" dirty="0" smtClean="0"/>
              <a:t>seguente sia valido </a:t>
            </a:r>
            <a:r>
              <a:rPr lang="it-IT" sz="2400" dirty="0" smtClean="0"/>
              <a:t>per </a:t>
            </a:r>
            <a:r>
              <a:rPr lang="it-IT" sz="2400" dirty="0" smtClean="0"/>
              <a:t>la compilazione</a:t>
            </a:r>
            <a:r>
              <a:rPr lang="it-IT" sz="2400" dirty="0" smtClean="0"/>
              <a:t>, </a:t>
            </a:r>
            <a:r>
              <a:rPr lang="it-IT" sz="2400" dirty="0" smtClean="0"/>
              <a:t>l’uso del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getAnni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sz="2400" dirty="0" smtClean="0"/>
              <a:t>favorirebbe </a:t>
            </a:r>
            <a:r>
              <a:rPr lang="it-IT" sz="2400" dirty="0" smtClean="0"/>
              <a:t>sicuramente di più il riuso di codice, e quindi è da </a:t>
            </a:r>
            <a:r>
              <a:rPr lang="it-IT" sz="2400" dirty="0" smtClean="0"/>
              <a:t>considerarsi preferibile</a:t>
            </a:r>
            <a:r>
              <a:rPr lang="it-IT" sz="2400" dirty="0" smtClean="0"/>
              <a:t>. Infatti,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getAnni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400" dirty="0" smtClean="0"/>
              <a:t> </a:t>
            </a:r>
            <a:r>
              <a:rPr lang="it-IT" sz="2400" dirty="0" smtClean="0"/>
              <a:t>potrebbe </a:t>
            </a:r>
            <a:r>
              <a:rPr lang="it-IT" sz="2400" dirty="0" smtClean="0"/>
              <a:t>evolvere introducendo controlli</a:t>
            </a:r>
            <a:r>
              <a:rPr lang="it-IT" sz="2400" dirty="0" smtClean="0"/>
              <a:t>, che </a:t>
            </a:r>
            <a:r>
              <a:rPr lang="it-IT" sz="2400" dirty="0" smtClean="0"/>
              <a:t>conviene richiamare piuttosto che riscrivere.</a:t>
            </a:r>
            <a:endParaRPr lang="it-IT" sz="2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Modificatori d’accesso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59" y="1196752"/>
            <a:ext cx="7432071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3563888" y="5301208"/>
            <a:ext cx="1296144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Modificatori di accesso: Riassunto</a:t>
            </a:r>
            <a:endParaRPr lang="it-IT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7" y="1844824"/>
            <a:ext cx="7584889" cy="216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È </a:t>
            </a:r>
            <a:r>
              <a:rPr lang="it-IT" dirty="0" smtClean="0"/>
              <a:t>applicabile sia </a:t>
            </a:r>
            <a:r>
              <a:rPr lang="it-IT" dirty="0" smtClean="0"/>
              <a:t>a variabili</a:t>
            </a:r>
            <a:r>
              <a:rPr lang="it-IT" dirty="0" smtClean="0"/>
              <a:t>, sia a metodi, sia a </a:t>
            </a:r>
            <a:r>
              <a:rPr lang="it-IT" dirty="0" smtClean="0"/>
              <a:t>classi.</a:t>
            </a:r>
          </a:p>
          <a:p>
            <a:r>
              <a:rPr lang="it-IT" dirty="0" smtClean="0"/>
              <a:t>Potremmo </a:t>
            </a:r>
            <a:r>
              <a:rPr lang="it-IT" dirty="0" smtClean="0"/>
              <a:t>tradurre il termine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it-IT" dirty="0" smtClean="0"/>
              <a:t> </a:t>
            </a:r>
            <a:r>
              <a:rPr lang="it-IT" dirty="0" smtClean="0"/>
              <a:t>con “finale</a:t>
            </a:r>
            <a:r>
              <a:rPr lang="it-IT" dirty="0" smtClean="0"/>
              <a:t>”, nel senso di “non modificabile”. Infatti:</a:t>
            </a:r>
          </a:p>
          <a:p>
            <a:pPr lvl="1"/>
            <a:r>
              <a:rPr lang="it-IT" dirty="0" smtClean="0"/>
              <a:t>una </a:t>
            </a:r>
            <a:r>
              <a:rPr lang="it-IT" dirty="0" smtClean="0"/>
              <a:t>variabile dichiarata </a:t>
            </a:r>
            <a:r>
              <a:rPr lang="it-IT" dirty="0" err="1" smtClean="0"/>
              <a:t>final</a:t>
            </a:r>
            <a:r>
              <a:rPr lang="it-IT" dirty="0" smtClean="0"/>
              <a:t> diviene una costante</a:t>
            </a:r>
          </a:p>
          <a:p>
            <a:pPr lvl="1"/>
            <a:r>
              <a:rPr lang="it-IT" dirty="0" smtClean="0"/>
              <a:t>un </a:t>
            </a:r>
            <a:r>
              <a:rPr lang="it-IT" dirty="0" smtClean="0"/>
              <a:t>metodo dichiarato </a:t>
            </a:r>
            <a:r>
              <a:rPr lang="it-IT" dirty="0" err="1" smtClean="0"/>
              <a:t>final</a:t>
            </a:r>
            <a:r>
              <a:rPr lang="it-IT" dirty="0" smtClean="0"/>
              <a:t> non può essere riscritto in una sottoclasse (non </a:t>
            </a:r>
            <a:r>
              <a:rPr lang="it-IT" dirty="0" smtClean="0"/>
              <a:t>è possibile </a:t>
            </a:r>
            <a:r>
              <a:rPr lang="it-IT" dirty="0" smtClean="0"/>
              <a:t>applicare l’</a:t>
            </a:r>
            <a:r>
              <a:rPr lang="it-IT" dirty="0" err="1" smtClean="0"/>
              <a:t>override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una </a:t>
            </a:r>
            <a:r>
              <a:rPr lang="it-IT" dirty="0" smtClean="0"/>
              <a:t>classe dichiarata </a:t>
            </a:r>
            <a:r>
              <a:rPr lang="it-IT" dirty="0" err="1" smtClean="0"/>
              <a:t>final</a:t>
            </a:r>
            <a:r>
              <a:rPr lang="it-IT" dirty="0" smtClean="0"/>
              <a:t> non può essere estesa</a:t>
            </a:r>
          </a:p>
          <a:p>
            <a:r>
              <a:rPr lang="it-IT" dirty="0" smtClean="0"/>
              <a:t>Il modificatore </a:t>
            </a:r>
            <a:r>
              <a:rPr lang="it-IT" dirty="0" err="1" smtClean="0"/>
              <a:t>final</a:t>
            </a:r>
            <a:r>
              <a:rPr lang="it-IT" dirty="0" smtClean="0"/>
              <a:t> si può utilizzare anche per variabili locali e parametri locali </a:t>
            </a:r>
            <a:r>
              <a:rPr lang="it-IT" dirty="0" smtClean="0"/>
              <a:t>di metodi</a:t>
            </a:r>
            <a:r>
              <a:rPr lang="it-IT" dirty="0" smtClean="0"/>
              <a:t>. In tali casi, ovviamente, i valori di tali variabili non saranno </a:t>
            </a:r>
            <a:r>
              <a:rPr lang="it-IT" dirty="0" smtClean="0"/>
              <a:t>modificabili localmente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modificatore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final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dirty="0" smtClean="0"/>
              <a:t> è forse il più potente modificatore di Java. </a:t>
            </a:r>
            <a:r>
              <a:rPr lang="it-IT" dirty="0" smtClean="0">
                <a:solidFill>
                  <a:schemeClr val="accent2"/>
                </a:solidFill>
              </a:rPr>
              <a:t>Forse anche </a:t>
            </a:r>
            <a:r>
              <a:rPr lang="it-IT" dirty="0" smtClean="0">
                <a:solidFill>
                  <a:schemeClr val="accent2"/>
                </a:solidFill>
              </a:rPr>
              <a:t>troppo!</a:t>
            </a:r>
            <a:endParaRPr lang="it-IT" dirty="0" smtClean="0"/>
          </a:p>
          <a:p>
            <a:r>
              <a:rPr lang="it-IT" dirty="0" smtClean="0"/>
              <a:t>Con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dirty="0" smtClean="0"/>
              <a:t> la </a:t>
            </a:r>
            <a:r>
              <a:rPr lang="it-IT" dirty="0" smtClean="0"/>
              <a:t>programmazione ad oggetti trova un punto di incontro con quella strutturata ed il </a:t>
            </a:r>
            <a:r>
              <a:rPr lang="it-IT" dirty="0" smtClean="0"/>
              <a:t>suo uso </a:t>
            </a:r>
            <a:r>
              <a:rPr lang="it-IT" dirty="0" smtClean="0"/>
              <a:t>deve essere quindi limitato a situazioni di reale e concreta </a:t>
            </a:r>
            <a:r>
              <a:rPr lang="it-IT" dirty="0" smtClean="0"/>
              <a:t>utilità.</a:t>
            </a:r>
          </a:p>
          <a:p>
            <a:r>
              <a:rPr lang="it-IT" dirty="0" smtClean="0"/>
              <a:t>Potremmo tradurre il </a:t>
            </a:r>
            <a:r>
              <a:rPr lang="it-IT" dirty="0" smtClean="0"/>
              <a:t>termine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con “</a:t>
            </a:r>
            <a:r>
              <a:rPr lang="it-IT" b="1" dirty="0" smtClean="0"/>
              <a:t>condiviso da tutte le istanze della classe</a:t>
            </a:r>
            <a:r>
              <a:rPr lang="it-IT" dirty="0" smtClean="0"/>
              <a:t>”, oppure “</a:t>
            </a:r>
            <a:r>
              <a:rPr lang="it-IT" dirty="0" smtClean="0"/>
              <a:t>della classe</a:t>
            </a:r>
            <a:r>
              <a:rPr lang="it-IT" dirty="0" smtClean="0"/>
              <a:t>”.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modificatore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 </a:t>
            </a:r>
            <a:r>
              <a:rPr lang="it-IT" dirty="0" smtClean="0"/>
              <a:t>membro statico ha la caratteristica di poter essere </a:t>
            </a:r>
            <a:r>
              <a:rPr lang="it-IT" dirty="0" smtClean="0"/>
              <a:t>utilizzato mediante </a:t>
            </a:r>
            <a:r>
              <a:rPr lang="it-IT" dirty="0" smtClean="0"/>
              <a:t>una sintassi del tipo:</a:t>
            </a:r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NomeClasse.nomeMembro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in luogo di:</a:t>
            </a:r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nomeOggetto.nomeMembro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Anche senza istanziare la classe, l’utilizzo di un membro statico provocherà </a:t>
            </a:r>
            <a:r>
              <a:rPr lang="it-IT" dirty="0" smtClean="0"/>
              <a:t>il caricamento </a:t>
            </a:r>
            <a:r>
              <a:rPr lang="it-IT" dirty="0" smtClean="0"/>
              <a:t>in memoria della classe contenente il membro in questione, che quindi</a:t>
            </a:r>
            <a:r>
              <a:rPr lang="it-IT" dirty="0" smtClean="0"/>
              <a:t>, condividerà </a:t>
            </a:r>
            <a:r>
              <a:rPr lang="it-IT" dirty="0" smtClean="0"/>
              <a:t>il ciclo di vita con quello della classe.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modificatore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Un esempio di metodo statico è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dirty="0" smtClean="0"/>
              <a:t>della </a:t>
            </a:r>
            <a:r>
              <a:rPr lang="it-IT" dirty="0" smtClean="0"/>
              <a:t>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it-IT" dirty="0" smtClean="0"/>
              <a:t>, che </a:t>
            </a:r>
            <a:r>
              <a:rPr lang="it-IT" dirty="0" smtClean="0"/>
              <a:t>viene chiamato </a:t>
            </a:r>
            <a:r>
              <a:rPr lang="it-IT" dirty="0" smtClean="0"/>
              <a:t>tramite la sintassi:</a:t>
            </a:r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(numero)</a:t>
            </a:r>
          </a:p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è quindi il nome della classe e non il nome di un’istanza di quella </a:t>
            </a:r>
            <a:r>
              <a:rPr lang="it-IT" dirty="0" smtClean="0"/>
              <a:t>classe.</a:t>
            </a:r>
          </a:p>
          <a:p>
            <a:r>
              <a:rPr lang="it-IT" dirty="0" smtClean="0"/>
              <a:t>La ragione </a:t>
            </a:r>
            <a:r>
              <a:rPr lang="it-IT" dirty="0" smtClean="0"/>
              <a:t>per cui la classe </a:t>
            </a:r>
            <a:r>
              <a:rPr lang="it-IT" dirty="0" err="1" smtClean="0"/>
              <a:t>Math</a:t>
            </a:r>
            <a:r>
              <a:rPr lang="it-IT" dirty="0" smtClean="0"/>
              <a:t> dichiara tutti i suoi metodi statici è </a:t>
            </a:r>
            <a:r>
              <a:rPr lang="it-IT" dirty="0" smtClean="0"/>
              <a:t>facilmente </a:t>
            </a:r>
            <a:r>
              <a:rPr lang="it-IT" dirty="0" smtClean="0"/>
              <a:t>comprensibile. Infatti, se istanziassimo due oggetti differenti dalla classe </a:t>
            </a:r>
            <a:r>
              <a:rPr lang="it-IT" dirty="0" err="1" smtClean="0"/>
              <a:t>Math</a:t>
            </a:r>
            <a:r>
              <a:rPr lang="it-IT" dirty="0" smtClean="0"/>
              <a:t>,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ogg1</a:t>
            </a:r>
            <a:r>
              <a:rPr lang="it-IT" dirty="0" smtClean="0"/>
              <a:t> </a:t>
            </a:r>
            <a:r>
              <a:rPr lang="it-IT" dirty="0" smtClean="0"/>
              <a:t>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ogg2</a:t>
            </a:r>
            <a:r>
              <a:rPr lang="it-IT" dirty="0" smtClean="0"/>
              <a:t>, i due </a:t>
            </a:r>
            <a:r>
              <a:rPr lang="it-IT" dirty="0" smtClean="0"/>
              <a:t>comandi: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ogg1.sqrt(4);</a:t>
            </a:r>
            <a:r>
              <a:rPr lang="it-IT" dirty="0" smtClean="0"/>
              <a:t>     e    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ogg2.sqrt(4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it-IT" dirty="0" smtClean="0"/>
              <a:t>produrrebbero esattamente lo stesso risultato (2</a:t>
            </a:r>
            <a:r>
              <a:rPr lang="it-IT" dirty="0" smtClean="0"/>
              <a:t>).</a:t>
            </a:r>
          </a:p>
          <a:p>
            <a:r>
              <a:rPr lang="it-IT" dirty="0" smtClean="0"/>
              <a:t>Effettivamente </a:t>
            </a:r>
            <a:r>
              <a:rPr lang="it-IT" dirty="0" smtClean="0"/>
              <a:t>non ha senso </a:t>
            </a:r>
            <a:r>
              <a:rPr lang="it-IT" dirty="0" smtClean="0"/>
              <a:t>istanziare due </a:t>
            </a:r>
            <a:r>
              <a:rPr lang="it-IT" dirty="0" smtClean="0"/>
              <a:t>oggetti di tipo matematica, che come si sa è unica.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Metodi statici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variabile statica, essendo condivisa da tutte le istanze della classe, assumerà </a:t>
            </a:r>
            <a:r>
              <a:rPr lang="it-IT" dirty="0" smtClean="0"/>
              <a:t>lo stesso </a:t>
            </a:r>
            <a:r>
              <a:rPr lang="it-IT" dirty="0" smtClean="0"/>
              <a:t>valore per ogni oggetto di una classe.</a:t>
            </a:r>
          </a:p>
          <a:p>
            <a:r>
              <a:rPr lang="it-IT" dirty="0" smtClean="0"/>
              <a:t>Di seguito viene presentato un esempio: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Variabili statiche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Variabili statiche</a:t>
            </a:r>
            <a:endParaRPr lang="it-IT" sz="2800" dirty="0"/>
          </a:p>
        </p:txBody>
      </p:sp>
      <p:grpSp>
        <p:nvGrpSpPr>
          <p:cNvPr id="2" name="Gruppo 9"/>
          <p:cNvGrpSpPr/>
          <p:nvPr/>
        </p:nvGrpSpPr>
        <p:grpSpPr>
          <a:xfrm>
            <a:off x="1259632" y="1268760"/>
            <a:ext cx="6943725" cy="4295725"/>
            <a:chOff x="1259632" y="1268760"/>
            <a:chExt cx="6943725" cy="4295725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9632" y="1268760"/>
              <a:ext cx="6943725" cy="3695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14400" y="4869160"/>
              <a:ext cx="6858000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Un </a:t>
            </a:r>
            <a:r>
              <a:rPr lang="it-IT" b="1" dirty="0" smtClean="0"/>
              <a:t>package </a:t>
            </a:r>
            <a:r>
              <a:rPr lang="it-IT" dirty="0" smtClean="0"/>
              <a:t>permette </a:t>
            </a:r>
            <a:r>
              <a:rPr lang="it-IT" dirty="0" smtClean="0"/>
              <a:t>di raggruppare in un'unica entità complessa classi </a:t>
            </a:r>
            <a:r>
              <a:rPr lang="it-IT" dirty="0" smtClean="0"/>
              <a:t>Java logicamente correlate</a:t>
            </a:r>
          </a:p>
          <a:p>
            <a:r>
              <a:rPr lang="it-IT" dirty="0" smtClean="0"/>
              <a:t>Fisicamente il package non è altro che una cartella del </a:t>
            </a:r>
            <a:r>
              <a:rPr lang="it-IT" dirty="0" smtClean="0"/>
              <a:t>nostro sistema operativo che contiene classi, </a:t>
            </a:r>
            <a:r>
              <a:rPr lang="it-IT" dirty="0" smtClean="0"/>
              <a:t>ma </a:t>
            </a:r>
            <a:r>
              <a:rPr lang="it-IT" u="sng" dirty="0" smtClean="0"/>
              <a:t>non tutte le cartelle sono </a:t>
            </a:r>
            <a:r>
              <a:rPr lang="it-IT" u="sng" dirty="0" smtClean="0"/>
              <a:t>package</a:t>
            </a:r>
            <a:r>
              <a:rPr lang="it-IT" dirty="0" smtClean="0"/>
              <a:t>.</a:t>
            </a:r>
          </a:p>
          <a:p>
            <a:r>
              <a:rPr lang="it-IT" dirty="0" smtClean="0"/>
              <a:t>Per </a:t>
            </a:r>
            <a:r>
              <a:rPr lang="it-IT" dirty="0" smtClean="0"/>
              <a:t>eleggere una cartella </a:t>
            </a:r>
            <a:r>
              <a:rPr lang="it-IT" dirty="0" smtClean="0"/>
              <a:t>a package</a:t>
            </a:r>
            <a:r>
              <a:rPr lang="it-IT" dirty="0" smtClean="0"/>
              <a:t>, una classe Java deve dichiarare nel suo codice la sua appartenenza a </a:t>
            </a:r>
            <a:r>
              <a:rPr lang="it-IT" dirty="0" smtClean="0"/>
              <a:t>quel determinato </a:t>
            </a:r>
            <a:r>
              <a:rPr lang="it-IT" dirty="0" smtClean="0"/>
              <a:t>package, ed inoltre ovviamente, deve risiedere fisicamente all’interno </a:t>
            </a:r>
            <a:r>
              <a:rPr lang="it-IT" dirty="0" smtClean="0"/>
              <a:t>di essa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Package </a:t>
            </a:r>
            <a:r>
              <a:rPr lang="it-IT" smtClean="0"/>
              <a:t>(cenno)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95943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L’output sarà: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 smtClean="0"/>
              <a:t>un'istanza modifica la variabile statica, essa risulterà </a:t>
            </a:r>
            <a:r>
              <a:rPr lang="it-IT" dirty="0" smtClean="0"/>
              <a:t>modificata anche </a:t>
            </a:r>
            <a:r>
              <a:rPr lang="it-IT" dirty="0" smtClean="0"/>
              <a:t>relativamente all’altra istanza. Infatti essa è condivisa dalle due istanze ed in </a:t>
            </a:r>
            <a:r>
              <a:rPr lang="it-IT" dirty="0" smtClean="0"/>
              <a:t>realtà risiede </a:t>
            </a:r>
            <a:r>
              <a:rPr lang="it-IT" dirty="0" smtClean="0"/>
              <a:t>nella classe</a:t>
            </a:r>
            <a:r>
              <a:rPr lang="it-IT" dirty="0" smtClean="0"/>
              <a:t>.</a:t>
            </a:r>
          </a:p>
          <a:p>
            <a:r>
              <a:rPr lang="it-IT" dirty="0" smtClean="0"/>
              <a:t>Esempio d’uso:conteggio del numero </a:t>
            </a:r>
            <a:r>
              <a:rPr lang="it-IT" dirty="0" smtClean="0"/>
              <a:t>di oggetti istanziati da una classe (per </a:t>
            </a:r>
            <a:r>
              <a:rPr lang="it-IT" dirty="0" smtClean="0"/>
              <a:t>esempio incrementandola </a:t>
            </a:r>
            <a:r>
              <a:rPr lang="it-IT" dirty="0" smtClean="0"/>
              <a:t>in </a:t>
            </a:r>
            <a:r>
              <a:rPr lang="it-IT" dirty="0" smtClean="0"/>
              <a:t>un costruttore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Variabili statiche</a:t>
            </a:r>
            <a:endParaRPr lang="it-IT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896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54310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Autofit/>
          </a:bodyPr>
          <a:lstStyle/>
          <a:p>
            <a:r>
              <a:rPr lang="it-IT" sz="2100" dirty="0" smtClean="0"/>
              <a:t>Per </a:t>
            </a:r>
            <a:r>
              <a:rPr lang="it-IT" sz="2100" dirty="0" smtClean="0"/>
              <a:t>esempio, </a:t>
            </a:r>
            <a:r>
              <a:rPr lang="it-IT" sz="2100" dirty="0" smtClean="0"/>
              <a:t>dopo questa istruzione</a:t>
            </a:r>
            <a:r>
              <a:rPr lang="it-IT" sz="2100" dirty="0" smtClean="0"/>
              <a:t> la variabile statica </a:t>
            </a:r>
            <a:r>
              <a:rPr lang="it-IT" sz="2100" dirty="0" err="1" smtClean="0"/>
              <a:t>counter</a:t>
            </a:r>
            <a:r>
              <a:rPr lang="it-IT" sz="2100" dirty="0" smtClean="0"/>
              <a:t> varrà 1 e la variabile c1.number varrà sempre </a:t>
            </a:r>
            <a:r>
              <a:rPr lang="it-IT" sz="2100" dirty="0" smtClean="0"/>
              <a:t>1:</a:t>
            </a:r>
          </a:p>
          <a:p>
            <a:pPr algn="ctr">
              <a:buNone/>
            </a:pP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c1 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it-IT" sz="2100" dirty="0" smtClean="0"/>
              <a:t>Se </a:t>
            </a:r>
            <a:r>
              <a:rPr lang="it-IT" sz="2100" dirty="0" smtClean="0"/>
              <a:t>poi istanziamo un altro oggetto </a:t>
            </a:r>
            <a:r>
              <a:rPr lang="it-IT" sz="2100" dirty="0" err="1" smtClean="0"/>
              <a:t>Counter</a:t>
            </a:r>
            <a:r>
              <a:rPr lang="it-IT" sz="2100" dirty="0" smtClean="0"/>
              <a:t>, </a:t>
            </a:r>
            <a:r>
              <a:rPr lang="it-IT" sz="2100" dirty="0" smtClean="0"/>
              <a:t>allora la variabile statica </a:t>
            </a:r>
            <a:r>
              <a:rPr lang="it-IT" sz="2100" dirty="0" err="1" smtClean="0"/>
              <a:t>counter</a:t>
            </a:r>
            <a:r>
              <a:rPr lang="it-IT" sz="2100" dirty="0" smtClean="0"/>
              <a:t> varrà 2. Infatti, essendo condivisa da tutte le </a:t>
            </a:r>
            <a:r>
              <a:rPr lang="it-IT" sz="2100" dirty="0" smtClean="0"/>
              <a:t>istanze della </a:t>
            </a:r>
            <a:r>
              <a:rPr lang="it-IT" sz="2100" dirty="0" smtClean="0"/>
              <a:t>classe, non viene </a:t>
            </a:r>
            <a:r>
              <a:rPr lang="it-IT" sz="2100" dirty="0" err="1" smtClean="0"/>
              <a:t>riazzerata</a:t>
            </a:r>
            <a:r>
              <a:rPr lang="it-IT" sz="2100" dirty="0" smtClean="0"/>
              <a:t> ad ogni </a:t>
            </a:r>
            <a:r>
              <a:rPr lang="it-IT" sz="2100" dirty="0" smtClean="0"/>
              <a:t>istanza:</a:t>
            </a:r>
            <a:endParaRPr lang="it-IT" sz="2100" dirty="0" smtClean="0"/>
          </a:p>
          <a:p>
            <a:pPr algn="ctr">
              <a:buNone/>
            </a:pP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c2 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it-IT" sz="2100" dirty="0" smtClean="0"/>
              <a:t>Invece </a:t>
            </a:r>
            <a:r>
              <a:rPr lang="it-IT" sz="2100" dirty="0" smtClean="0"/>
              <a:t>la variabile c1.number </a:t>
            </a:r>
            <a:r>
              <a:rPr lang="it-IT" sz="2100" dirty="0" smtClean="0"/>
              <a:t>varrà sempre </a:t>
            </a:r>
            <a:r>
              <a:rPr lang="it-IT" sz="2100" dirty="0" smtClean="0"/>
              <a:t>1, mentre la variabile c2.number varrà 2.</a:t>
            </a:r>
          </a:p>
          <a:p>
            <a:r>
              <a:rPr lang="it-IT" sz="2100" dirty="0" smtClean="0"/>
              <a:t>Il modificatore </a:t>
            </a:r>
            <a:r>
              <a:rPr lang="it-IT" sz="2100" dirty="0" err="1" smtClean="0"/>
              <a:t>static</a:t>
            </a:r>
            <a:r>
              <a:rPr lang="it-IT" sz="2100" dirty="0" smtClean="0"/>
              <a:t> quindi prescinde dal concetto di oggetto e lega strettamente </a:t>
            </a:r>
            <a:r>
              <a:rPr lang="it-IT" sz="2100" dirty="0" smtClean="0"/>
              <a:t>le variabili </a:t>
            </a:r>
            <a:r>
              <a:rPr lang="it-IT" sz="2100" dirty="0" smtClean="0"/>
              <a:t>al concetto di classe, che a sua volta si innalza a qualcosa più di un </a:t>
            </a:r>
            <a:r>
              <a:rPr lang="it-IT" sz="2100" dirty="0" smtClean="0"/>
              <a:t>semplice mezzo </a:t>
            </a:r>
            <a:r>
              <a:rPr lang="it-IT" sz="2100" dirty="0" smtClean="0"/>
              <a:t>per definire oggetti</a:t>
            </a:r>
            <a:r>
              <a:rPr lang="it-IT" sz="2100" dirty="0" smtClean="0"/>
              <a:t>.</a:t>
            </a:r>
            <a:endParaRPr lang="it-IT" sz="21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Esempio</a:t>
            </a:r>
            <a:endParaRPr lang="it-IT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modificatore </a:t>
            </a:r>
            <a:r>
              <a:rPr lang="it-IT" dirty="0" err="1" smtClean="0"/>
              <a:t>static</a:t>
            </a:r>
            <a:r>
              <a:rPr lang="it-IT" dirty="0" smtClean="0"/>
              <a:t> può anche essere utilizzato per marcare un semplice blocco </a:t>
            </a:r>
            <a:r>
              <a:rPr lang="it-IT" dirty="0" smtClean="0"/>
              <a:t>di codice</a:t>
            </a:r>
            <a:r>
              <a:rPr lang="it-IT" dirty="0" smtClean="0"/>
              <a:t>, che viene a sua volta ribattezzato </a:t>
            </a:r>
            <a:r>
              <a:rPr lang="it-IT" b="1" dirty="0" err="1" smtClean="0"/>
              <a:t>inizializzatore</a:t>
            </a:r>
            <a:r>
              <a:rPr lang="it-IT" b="1" dirty="0" smtClean="0"/>
              <a:t> statico. </a:t>
            </a:r>
            <a:r>
              <a:rPr lang="it-IT" b="1" dirty="0" smtClean="0"/>
              <a:t> </a:t>
            </a:r>
            <a:r>
              <a:rPr lang="it-IT" dirty="0" smtClean="0"/>
              <a:t>Questo </a:t>
            </a:r>
            <a:r>
              <a:rPr lang="it-IT" dirty="0" smtClean="0"/>
              <a:t>blocco</a:t>
            </a:r>
            <a:r>
              <a:rPr lang="it-IT" dirty="0" smtClean="0"/>
              <a:t>, come </a:t>
            </a:r>
            <a:r>
              <a:rPr lang="it-IT" dirty="0" smtClean="0"/>
              <a:t>nel caso dei metodi statici, potrà utilizzare variabili definite fuori da esso se e </a:t>
            </a:r>
            <a:r>
              <a:rPr lang="it-IT" dirty="0" smtClean="0"/>
              <a:t>solo se </a:t>
            </a:r>
            <a:r>
              <a:rPr lang="it-IT" dirty="0" smtClean="0"/>
              <a:t>dichiarate statiche.</a:t>
            </a:r>
          </a:p>
          <a:p>
            <a:r>
              <a:rPr lang="it-IT" dirty="0" smtClean="0"/>
              <a:t>In pratica un blocco statico definito all’interno di una classe avrà la caratteristica </a:t>
            </a:r>
            <a:r>
              <a:rPr lang="it-IT" dirty="0" smtClean="0"/>
              <a:t>di essere </a:t>
            </a:r>
            <a:r>
              <a:rPr lang="it-IT" dirty="0" smtClean="0"/>
              <a:t>chiamato al momento del caricamento in memoria della classe stessa, </a:t>
            </a:r>
            <a:r>
              <a:rPr lang="it-IT" dirty="0" smtClean="0"/>
              <a:t>addirittura prima </a:t>
            </a:r>
            <a:r>
              <a:rPr lang="it-IT" dirty="0" smtClean="0"/>
              <a:t>di un eventuale costruttore.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Inizializzatori</a:t>
            </a:r>
            <a:r>
              <a:rPr lang="it-IT" dirty="0" smtClean="0"/>
              <a:t> statici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426163"/>
          </a:xfrm>
        </p:spPr>
        <p:txBody>
          <a:bodyPr>
            <a:normAutofit/>
          </a:bodyPr>
          <a:lstStyle/>
          <a:p>
            <a:r>
              <a:rPr lang="it-IT" dirty="0" smtClean="0"/>
              <a:t>Istanziamo con la seguente sintassi:</a:t>
            </a:r>
          </a:p>
          <a:p>
            <a:pPr algn="ctr"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EsempioStatico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ogg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EsempioStatico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/>
            <a:r>
              <a:rPr lang="it-IT" dirty="0" smtClean="0"/>
              <a:t>Output: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valore statico = 10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Inizializzatori</a:t>
            </a:r>
            <a:r>
              <a:rPr lang="it-IT" sz="2800" dirty="0" smtClean="0"/>
              <a:t> statici</a:t>
            </a:r>
            <a:endParaRPr lang="it-IT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71965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r>
              <a:rPr lang="it-IT" dirty="0" smtClean="0"/>
              <a:t>È possibile </a:t>
            </a:r>
            <a:r>
              <a:rPr lang="it-IT" dirty="0" smtClean="0"/>
              <a:t>inserire in una classe anche più di un </a:t>
            </a:r>
            <a:r>
              <a:rPr lang="it-IT" dirty="0" err="1" smtClean="0"/>
              <a:t>inizializzatore</a:t>
            </a:r>
            <a:r>
              <a:rPr lang="it-IT" dirty="0" smtClean="0"/>
              <a:t> statico</a:t>
            </a:r>
            <a:r>
              <a:rPr lang="it-IT" dirty="0" smtClean="0"/>
              <a:t>. Ovviamente, questi verranno eseguiti in maniera </a:t>
            </a:r>
            <a:r>
              <a:rPr lang="it-IT" dirty="0" smtClean="0"/>
              <a:t>sequenziale “dall’alto </a:t>
            </a:r>
            <a:r>
              <a:rPr lang="it-IT" dirty="0" smtClean="0"/>
              <a:t>in basso”.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Inizializzatori</a:t>
            </a:r>
            <a:endParaRPr lang="it-IT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Esiste anche un’altra tipologia </a:t>
            </a:r>
            <a:r>
              <a:rPr lang="it-IT" dirty="0" smtClean="0"/>
              <a:t>di </a:t>
            </a:r>
            <a:r>
              <a:rPr lang="it-IT" dirty="0" err="1" smtClean="0"/>
              <a:t>inizializzatore</a:t>
            </a:r>
            <a:r>
              <a:rPr lang="it-IT" dirty="0" smtClean="0"/>
              <a:t>, ma non statico. Si </a:t>
            </a:r>
            <a:r>
              <a:rPr lang="it-IT" dirty="0" smtClean="0"/>
              <a:t>chiama </a:t>
            </a:r>
            <a:r>
              <a:rPr lang="it-IT" b="1" dirty="0" err="1" smtClean="0"/>
              <a:t>inizializzatore</a:t>
            </a:r>
            <a:r>
              <a:rPr lang="it-IT" b="1" dirty="0" smtClean="0"/>
              <a:t> </a:t>
            </a:r>
            <a:r>
              <a:rPr lang="it-IT" b="1" dirty="0" smtClean="0"/>
              <a:t>d’istanza (</a:t>
            </a:r>
            <a:r>
              <a:rPr lang="it-IT" b="1" dirty="0" err="1" smtClean="0"/>
              <a:t>instance</a:t>
            </a:r>
            <a:r>
              <a:rPr lang="it-IT" b="1" dirty="0" smtClean="0"/>
              <a:t> </a:t>
            </a:r>
            <a:r>
              <a:rPr lang="it-IT" b="1" dirty="0" err="1" smtClean="0"/>
              <a:t>initializer</a:t>
            </a:r>
            <a:r>
              <a:rPr lang="it-IT" b="1" dirty="0" smtClean="0"/>
              <a:t> o </a:t>
            </a:r>
            <a:r>
              <a:rPr lang="it-IT" b="1" dirty="0" err="1" smtClean="0"/>
              <a:t>object</a:t>
            </a:r>
            <a:r>
              <a:rPr lang="it-IT" b="1" dirty="0" smtClean="0"/>
              <a:t> </a:t>
            </a:r>
            <a:r>
              <a:rPr lang="it-IT" b="1" dirty="0" err="1" smtClean="0"/>
              <a:t>initializer</a:t>
            </a:r>
            <a:r>
              <a:rPr lang="it-IT" b="1" dirty="0" smtClean="0"/>
              <a:t>) </a:t>
            </a:r>
            <a:r>
              <a:rPr lang="it-IT" dirty="0" smtClean="0"/>
              <a:t>e si </a:t>
            </a:r>
            <a:r>
              <a:rPr lang="it-IT" dirty="0" smtClean="0"/>
              <a:t>implementa includendo </a:t>
            </a:r>
            <a:r>
              <a:rPr lang="it-IT" dirty="0" smtClean="0"/>
              <a:t>codice in un blocco di parentesi graffe all’interno di una </a:t>
            </a:r>
            <a:r>
              <a:rPr lang="it-IT" dirty="0" smtClean="0"/>
              <a:t>classe.</a:t>
            </a:r>
          </a:p>
          <a:p>
            <a:r>
              <a:rPr lang="it-IT" dirty="0" smtClean="0"/>
              <a:t>La sua caratteristica </a:t>
            </a:r>
            <a:r>
              <a:rPr lang="it-IT" dirty="0" smtClean="0"/>
              <a:t>è l'essere eseguito quando viene istanziato un oggetto, prima </a:t>
            </a:r>
            <a:r>
              <a:rPr lang="it-IT" dirty="0" smtClean="0"/>
              <a:t>del costruttore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Inizializzatori</a:t>
            </a:r>
            <a:r>
              <a:rPr lang="it-IT" dirty="0" smtClean="0"/>
              <a:t> d’istanza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434275"/>
          </a:xfrm>
        </p:spPr>
        <p:txBody>
          <a:bodyPr>
            <a:normAutofit/>
          </a:bodyPr>
          <a:lstStyle/>
          <a:p>
            <a:r>
              <a:rPr lang="it-IT" dirty="0" smtClean="0"/>
              <a:t>Per esempio, se istanziassimo la </a:t>
            </a:r>
            <a:r>
              <a:rPr lang="it-IT" dirty="0" smtClean="0"/>
              <a:t>precedente classe l’output </a:t>
            </a:r>
            <a:r>
              <a:rPr lang="it-IT" dirty="0" smtClean="0"/>
              <a:t>risultante sarebbe il </a:t>
            </a:r>
            <a:r>
              <a:rPr lang="it-IT" dirty="0" smtClean="0"/>
              <a:t>seguente:</a:t>
            </a:r>
          </a:p>
          <a:p>
            <a:pPr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Inizializzatore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Costruttore</a:t>
            </a:r>
            <a:endParaRPr lang="it-IT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Inizializzatori</a:t>
            </a:r>
            <a:r>
              <a:rPr lang="it-IT" sz="2800" dirty="0" smtClean="0"/>
              <a:t> d’istanza</a:t>
            </a:r>
            <a:endParaRPr lang="it-IT" sz="2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58" y="1340768"/>
            <a:ext cx="792819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Un’applicazione può essere composta da molte classi (eventualmente correlate)</a:t>
            </a:r>
          </a:p>
          <a:p>
            <a:r>
              <a:rPr lang="it-IT" dirty="0" smtClean="0"/>
              <a:t>Un </a:t>
            </a:r>
            <a:r>
              <a:rPr lang="it-IT" b="1" dirty="0" smtClean="0"/>
              <a:t>package</a:t>
            </a:r>
            <a:r>
              <a:rPr lang="it-IT" dirty="0" smtClean="0"/>
              <a:t> è un gruppo di classi che compongono un’unità concettuale</a:t>
            </a:r>
          </a:p>
          <a:p>
            <a:pPr lvl="1"/>
            <a:r>
              <a:rPr lang="it-IT" dirty="0" smtClean="0"/>
              <a:t>Un package può comprendere più classi</a:t>
            </a:r>
          </a:p>
          <a:p>
            <a:pPr lvl="1"/>
            <a:r>
              <a:rPr lang="it-IT" dirty="0" smtClean="0"/>
              <a:t>Anche definite in file separati </a:t>
            </a:r>
          </a:p>
          <a:p>
            <a:r>
              <a:rPr lang="it-IT" dirty="0" smtClean="0"/>
              <a:t>La dichiarazione del package di appartenenza di una classe ha la forma: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Package &lt;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nome_package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&gt;; </a:t>
            </a:r>
          </a:p>
          <a:p>
            <a:r>
              <a:rPr lang="it-IT" dirty="0" smtClean="0"/>
              <a:t>L’istruzione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package </a:t>
            </a:r>
            <a:r>
              <a:rPr lang="it-IT" dirty="0" smtClean="0"/>
              <a:t>deve essere </a:t>
            </a:r>
            <a:r>
              <a:rPr lang="it-IT" dirty="0" smtClean="0"/>
              <a:t>all’inizio del file Java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dei package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File </a:t>
            </a:r>
            <a:r>
              <a:rPr lang="it-IT" dirty="0" err="1" smtClean="0"/>
              <a:t>C</a:t>
            </a:r>
            <a:r>
              <a:rPr lang="it-IT" dirty="0" err="1" smtClean="0"/>
              <a:t>ounter.java</a:t>
            </a:r>
            <a:endParaRPr lang="it-IT" dirty="0" smtClean="0"/>
          </a:p>
          <a:p>
            <a:pPr marL="0" indent="0">
              <a:buNone/>
            </a:pPr>
            <a:r>
              <a:rPr lang="it-IT" sz="2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ackage </a:t>
            </a:r>
            <a:r>
              <a:rPr lang="it-IT" sz="25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pippo</a:t>
            </a:r>
            <a:r>
              <a:rPr lang="it-IT" sz="2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ounter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  // ….</a:t>
            </a:r>
          </a:p>
          <a:p>
            <a:pPr marL="0" indent="0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File </a:t>
            </a:r>
            <a:r>
              <a:rPr lang="it-IT" dirty="0" err="1" smtClean="0"/>
              <a:t>E</a:t>
            </a:r>
            <a:r>
              <a:rPr lang="it-IT" dirty="0" err="1" smtClean="0"/>
              <a:t>sempio.java</a:t>
            </a:r>
            <a:endParaRPr lang="it-IT" dirty="0" smtClean="0"/>
          </a:p>
          <a:p>
            <a:pPr marL="0" indent="0">
              <a:buNone/>
            </a:pPr>
            <a:r>
              <a:rPr lang="it-IT" sz="2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it-IT" sz="25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pippo</a:t>
            </a:r>
            <a:r>
              <a:rPr lang="it-IT" sz="2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sempio 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    …</a:t>
            </a:r>
          </a:p>
          <a:p>
            <a:pPr marL="0" indent="0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it-IT" sz="2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Gestione dei package: esempio</a:t>
            </a:r>
            <a:endParaRPr lang="it-I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Modificatori fondamentali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Clr>
                <a:srgbClr val="2DA2BF"/>
              </a:buClr>
              <a:buNone/>
            </a:pPr>
            <a:r>
              <a:rPr lang="it-IT" sz="2400" dirty="0" smtClean="0">
                <a:solidFill>
                  <a:prstClr val="black"/>
                </a:solidFill>
              </a:rPr>
              <a:t>“un modificatore sta ad un componente di un’applicazione Java come un aggettivo sta ad un sostantivo nel linguaggio umano”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Un </a:t>
            </a:r>
            <a:r>
              <a:rPr lang="it-IT" sz="2400" b="1" dirty="0" smtClean="0"/>
              <a:t>modificatore</a:t>
            </a:r>
            <a:r>
              <a:rPr lang="it-IT" sz="2400" dirty="0" smtClean="0"/>
              <a:t> è una parola chiave capace di cambiare il significato di un </a:t>
            </a:r>
            <a:r>
              <a:rPr lang="it-IT" sz="2400" dirty="0" smtClean="0"/>
              <a:t>componente di </a:t>
            </a:r>
            <a:r>
              <a:rPr lang="it-IT" sz="2400" dirty="0" smtClean="0"/>
              <a:t>un’applicazione </a:t>
            </a:r>
            <a:r>
              <a:rPr lang="it-IT" sz="2400" dirty="0" smtClean="0"/>
              <a:t>Java</a:t>
            </a:r>
          </a:p>
          <a:p>
            <a:r>
              <a:rPr lang="it-IT" sz="2400" dirty="0" smtClean="0"/>
              <a:t>Si possono anteporre alla dichiarazione di un componente di un’applicazione Java </a:t>
            </a:r>
            <a:r>
              <a:rPr lang="it-IT" sz="2400" dirty="0" smtClean="0"/>
              <a:t>anche più </a:t>
            </a:r>
            <a:r>
              <a:rPr lang="it-IT" sz="2400" dirty="0" smtClean="0"/>
              <a:t>modificatori alla volta, senza tener conto dell’ordine in cui vengono </a:t>
            </a:r>
            <a:r>
              <a:rPr lang="it-IT" sz="2400" dirty="0" smtClean="0"/>
              <a:t>anteposti</a:t>
            </a:r>
          </a:p>
          <a:p>
            <a:pPr lvl="1"/>
            <a:r>
              <a:rPr lang="it-IT" sz="2000" dirty="0" smtClean="0"/>
              <a:t>Una variabile </a:t>
            </a:r>
            <a:r>
              <a:rPr lang="it-IT" sz="2000" dirty="0" smtClean="0"/>
              <a:t>dichiarata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smtClean="0"/>
              <a:t>avrà </a:t>
            </a:r>
            <a:r>
              <a:rPr lang="it-IT" sz="2000" dirty="0" smtClean="0"/>
              <a:t>le </a:t>
            </a:r>
            <a:r>
              <a:rPr lang="it-IT" sz="2000" dirty="0" smtClean="0"/>
              <a:t>stesse proprietà di una </a:t>
            </a:r>
            <a:r>
              <a:rPr lang="it-IT" sz="2000" dirty="0" smtClean="0"/>
              <a:t>dichiarata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000" dirty="0" smtClean="0"/>
              <a:t>.</a:t>
            </a:r>
            <a:endParaRPr lang="it-IT" sz="2000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Esiste </a:t>
            </a:r>
            <a:r>
              <a:rPr lang="it-IT" dirty="0" smtClean="0"/>
              <a:t>una corrispondenza biunivoca </a:t>
            </a:r>
            <a:r>
              <a:rPr lang="it-IT" dirty="0" smtClean="0"/>
              <a:t>fra il </a:t>
            </a:r>
            <a:r>
              <a:rPr lang="it-IT" b="1" dirty="0" smtClean="0"/>
              <a:t>nome </a:t>
            </a:r>
            <a:r>
              <a:rPr lang="it-IT" b="1" dirty="0" smtClean="0"/>
              <a:t>del </a:t>
            </a:r>
            <a:r>
              <a:rPr lang="it-IT" b="1" dirty="0" smtClean="0"/>
              <a:t>package</a:t>
            </a:r>
            <a:r>
              <a:rPr lang="it-IT" dirty="0" smtClean="0"/>
              <a:t> e la </a:t>
            </a:r>
            <a:r>
              <a:rPr lang="it-IT" b="1" dirty="0" smtClean="0"/>
              <a:t>posizione </a:t>
            </a:r>
            <a:r>
              <a:rPr lang="it-IT" b="1" dirty="0" smtClean="0"/>
              <a:t>nel file system </a:t>
            </a:r>
            <a:r>
              <a:rPr lang="it-IT" dirty="0" smtClean="0"/>
              <a:t>delle classi del </a:t>
            </a:r>
            <a:r>
              <a:rPr lang="it-IT" dirty="0" smtClean="0"/>
              <a:t>package</a:t>
            </a:r>
            <a:endParaRPr lang="it-IT" dirty="0" smtClean="0"/>
          </a:p>
          <a:p>
            <a:r>
              <a:rPr lang="it-IT" dirty="0" smtClean="0"/>
              <a:t>Un package di nome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pippo</a:t>
            </a:r>
            <a:r>
              <a:rPr lang="it-IT" dirty="0" smtClean="0"/>
              <a:t> richiede che tutte le sue classi si trovino in una cartella (directory) di nome </a:t>
            </a:r>
            <a:r>
              <a:rPr lang="it-IT" dirty="0" err="1" smtClean="0"/>
              <a:t>pippo</a:t>
            </a:r>
            <a:endParaRPr lang="it-IT" dirty="0" smtClean="0"/>
          </a:p>
          <a:p>
            <a:r>
              <a:rPr lang="it-IT" dirty="0" smtClean="0"/>
              <a:t>Per compilare una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Counter</a:t>
            </a:r>
            <a:r>
              <a:rPr lang="it-IT" dirty="0" smtClean="0"/>
              <a:t> che fa parte di un </a:t>
            </a:r>
            <a:r>
              <a:rPr lang="it-IT" dirty="0" smtClean="0"/>
              <a:t>package </a:t>
            </a:r>
            <a:r>
              <a:rPr lang="it-IT" dirty="0" err="1" smtClean="0"/>
              <a:t>pippo</a:t>
            </a:r>
            <a:r>
              <a:rPr lang="it-IT" dirty="0" smtClean="0"/>
              <a:t> </a:t>
            </a:r>
            <a:r>
              <a:rPr lang="it-IT" dirty="0" smtClean="0"/>
              <a:t>occorre porsi </a:t>
            </a:r>
            <a:r>
              <a:rPr lang="it-IT" dirty="0" smtClean="0"/>
              <a:t>nella cartella superiore a </a:t>
            </a:r>
            <a:r>
              <a:rPr lang="it-IT" dirty="0" err="1" smtClean="0"/>
              <a:t>pippo</a:t>
            </a:r>
            <a:r>
              <a:rPr lang="it-IT" dirty="0" smtClean="0"/>
              <a:t> e invocare </a:t>
            </a:r>
            <a:r>
              <a:rPr lang="it-IT" dirty="0" smtClean="0"/>
              <a:t>il compilatore </a:t>
            </a:r>
            <a:r>
              <a:rPr lang="it-IT" dirty="0" smtClean="0"/>
              <a:t>con il percorso completo della classe:</a:t>
            </a:r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pippo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Counter.java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Per eseguire una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Esempio</a:t>
            </a:r>
            <a:r>
              <a:rPr lang="it-IT" dirty="0" smtClean="0"/>
              <a:t> </a:t>
            </a:r>
            <a:r>
              <a:rPr lang="it-IT" dirty="0" smtClean="0"/>
              <a:t>che fa parte di </a:t>
            </a:r>
            <a:r>
              <a:rPr lang="it-IT" dirty="0" smtClean="0"/>
              <a:t>un package </a:t>
            </a:r>
            <a:r>
              <a:rPr lang="it-IT" dirty="0" err="1" smtClean="0"/>
              <a:t>pippo</a:t>
            </a:r>
            <a:r>
              <a:rPr lang="it-IT" dirty="0" smtClean="0"/>
              <a:t> </a:t>
            </a:r>
            <a:r>
              <a:rPr lang="it-IT" dirty="0" smtClean="0"/>
              <a:t>occorre</a:t>
            </a:r>
            <a:r>
              <a:rPr lang="it-IT" dirty="0" smtClean="0"/>
              <a:t> </a:t>
            </a:r>
            <a:r>
              <a:rPr lang="it-IT" dirty="0" smtClean="0"/>
              <a:t>porsi </a:t>
            </a:r>
            <a:r>
              <a:rPr lang="it-IT" dirty="0" smtClean="0"/>
              <a:t>nella cartella superiore a </a:t>
            </a:r>
            <a:r>
              <a:rPr lang="it-IT" dirty="0" err="1" smtClean="0"/>
              <a:t>pippo</a:t>
            </a:r>
            <a:r>
              <a:rPr lang="it-IT" dirty="0" smtClean="0"/>
              <a:t> e invocare </a:t>
            </a:r>
            <a:r>
              <a:rPr lang="it-IT" dirty="0" smtClean="0"/>
              <a:t>l’interprete con il nome assoluto della </a:t>
            </a:r>
            <a:r>
              <a:rPr lang="it-IT" dirty="0" smtClean="0"/>
              <a:t>classe</a:t>
            </a:r>
            <a:r>
              <a:rPr lang="it-IT" dirty="0" smtClean="0"/>
              <a:t>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java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pippo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.Esempio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Gestione dei package: esempio</a:t>
            </a:r>
            <a:endParaRPr lang="it-IT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r>
              <a:rPr lang="it-IT" dirty="0" smtClean="0"/>
              <a:t>Sono possibili nomi di package strutturati, come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programmi.gestioneClienti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Ogni volta che si usa una classe, Java richiede </a:t>
            </a:r>
            <a:r>
              <a:rPr lang="it-IT" dirty="0" smtClean="0"/>
              <a:t>che venga denotata </a:t>
            </a:r>
            <a:r>
              <a:rPr lang="it-IT" dirty="0" smtClean="0"/>
              <a:t>con il suo nome </a:t>
            </a:r>
            <a:r>
              <a:rPr lang="it-IT" dirty="0" smtClean="0"/>
              <a:t>assoluto: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Programmi.gestioneClienti.AssistenzaClienti</a:t>
            </a:r>
            <a:endParaRPr lang="it-IT" dirty="0" smtClean="0"/>
          </a:p>
          <a:p>
            <a:r>
              <a:rPr lang="it-IT" dirty="0" smtClean="0"/>
              <a:t>Questo è chiaramente scomodo se il nome è lungo e la </a:t>
            </a:r>
            <a:r>
              <a:rPr lang="it-IT" dirty="0" smtClean="0"/>
              <a:t>classe </a:t>
            </a:r>
            <a:r>
              <a:rPr lang="it-IT" dirty="0" smtClean="0"/>
              <a:t>è usata frequentemente</a:t>
            </a:r>
            <a:r>
              <a:rPr lang="it-IT" dirty="0" smtClean="0"/>
              <a:t>.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Gestione dei package</a:t>
            </a:r>
            <a:endParaRPr lang="it-IT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741368" cy="118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r>
              <a:rPr lang="it-IT" dirty="0" smtClean="0"/>
              <a:t>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package </a:t>
            </a:r>
            <a:r>
              <a:rPr lang="it-IT" dirty="0" smtClean="0"/>
              <a:t>fisicamente sono cartelle (directory</a:t>
            </a:r>
            <a:r>
              <a:rPr lang="it-IT" dirty="0" smtClean="0"/>
              <a:t>).</a:t>
            </a:r>
          </a:p>
          <a:p>
            <a:r>
              <a:rPr lang="it-IT" dirty="0" smtClean="0"/>
              <a:t>Dopo </a:t>
            </a:r>
            <a:r>
              <a:rPr lang="it-IT" dirty="0" smtClean="0"/>
              <a:t>aver dichiarato </a:t>
            </a:r>
            <a:r>
              <a:rPr lang="it-IT" dirty="0" smtClean="0"/>
              <a:t>la classe </a:t>
            </a:r>
            <a:r>
              <a:rPr lang="it-IT" dirty="0" smtClean="0"/>
              <a:t>appartenente a questo package, dovremo inserire la classe compilata all’interno </a:t>
            </a:r>
            <a:r>
              <a:rPr lang="it-IT" dirty="0" smtClean="0"/>
              <a:t>di una </a:t>
            </a:r>
            <a:r>
              <a:rPr lang="it-IT" dirty="0" smtClean="0"/>
              <a:t>cartella chiamata </a:t>
            </a:r>
            <a:r>
              <a:rPr lang="it-IT" b="1" dirty="0" err="1" smtClean="0"/>
              <a:t>gestioneClienti</a:t>
            </a:r>
            <a:r>
              <a:rPr lang="it-IT" dirty="0" smtClean="0"/>
              <a:t>, situata a sua volta all’interno di </a:t>
            </a:r>
            <a:r>
              <a:rPr lang="it-IT" dirty="0" smtClean="0"/>
              <a:t>una cartella </a:t>
            </a:r>
            <a:r>
              <a:rPr lang="it-IT" dirty="0" smtClean="0"/>
              <a:t>chiamata </a:t>
            </a:r>
            <a:r>
              <a:rPr lang="it-IT" b="1" dirty="0" smtClean="0"/>
              <a:t>programmi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Gestione dei package</a:t>
            </a:r>
            <a:endParaRPr lang="it-IT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Gestione dei package</a:t>
            </a:r>
            <a:endParaRPr lang="it-IT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966471" cy="456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Java </a:t>
            </a:r>
            <a:r>
              <a:rPr lang="it-IT" dirty="0" err="1" smtClean="0"/>
              <a:t>Development</a:t>
            </a:r>
            <a:r>
              <a:rPr lang="it-IT" dirty="0" smtClean="0"/>
              <a:t> Kit ci permette comunque di realizzare il giusto inserimento dei </a:t>
            </a:r>
            <a:r>
              <a:rPr lang="it-IT" dirty="0" smtClean="0"/>
              <a:t>file nelle </a:t>
            </a:r>
            <a:r>
              <a:rPr lang="it-IT" dirty="0" smtClean="0"/>
              <a:t>cartelle e la relativa creazione automatica delle cartelle stesse, mediante </a:t>
            </a:r>
            <a:r>
              <a:rPr lang="it-IT" dirty="0" smtClean="0"/>
              <a:t>il comando</a:t>
            </a:r>
            <a:r>
              <a:rPr lang="it-IT" dirty="0" smtClean="0"/>
              <a:t>:</a:t>
            </a:r>
          </a:p>
          <a:p>
            <a:pPr algn="ctr"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–d .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AssistenzaClienti.java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 smtClean="0"/>
          </a:p>
          <a:p>
            <a:r>
              <a:rPr lang="it-IT" dirty="0" smtClean="0"/>
              <a:t>Lanciando </a:t>
            </a:r>
            <a:r>
              <a:rPr lang="it-IT" dirty="0" smtClean="0"/>
              <a:t>il suddetto comando dalla cartella di base (dove è situato il </a:t>
            </a:r>
            <a:r>
              <a:rPr lang="it-IT" dirty="0" smtClean="0"/>
              <a:t>file “</a:t>
            </a:r>
            <a:r>
              <a:rPr lang="it-IT" dirty="0" err="1" smtClean="0"/>
              <a:t>AssistenzaClienti.java</a:t>
            </a:r>
            <a:r>
              <a:rPr lang="it-IT" dirty="0" smtClean="0"/>
              <a:t>”), verranno automaticamente create le cartelle “programmi” </a:t>
            </a:r>
            <a:r>
              <a:rPr lang="it-IT" dirty="0" smtClean="0"/>
              <a:t>e “</a:t>
            </a:r>
            <a:r>
              <a:rPr lang="it-IT" dirty="0" err="1" smtClean="0"/>
              <a:t>gestioneClienti</a:t>
            </a:r>
            <a:r>
              <a:rPr lang="it-IT" dirty="0" smtClean="0"/>
              <a:t>”, ed il </a:t>
            </a:r>
            <a:r>
              <a:rPr lang="it-IT" dirty="0" smtClean="0"/>
              <a:t>file “</a:t>
            </a:r>
            <a:r>
              <a:rPr lang="it-IT" dirty="0" err="1" smtClean="0"/>
              <a:t>AssistenzaClienti.class</a:t>
            </a:r>
            <a:r>
              <a:rPr lang="it-IT" dirty="0" smtClean="0"/>
              <a:t>” collocato nella cartella </a:t>
            </a:r>
            <a:r>
              <a:rPr lang="it-IT" dirty="0" smtClean="0"/>
              <a:t>giusta, senza </a:t>
            </a:r>
            <a:r>
              <a:rPr lang="it-IT" dirty="0" smtClean="0"/>
              <a:t>però spostare il file sorgente dalla cartella di </a:t>
            </a:r>
            <a:r>
              <a:rPr lang="it-IT" dirty="0" smtClean="0"/>
              <a:t>base.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Gestione dei package</a:t>
            </a:r>
            <a:endParaRPr lang="it-IT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 il file in </a:t>
            </a:r>
            <a:r>
              <a:rPr lang="it-IT" dirty="0" smtClean="0"/>
              <a:t>questione </a:t>
            </a:r>
            <a:r>
              <a:rPr lang="it-IT" dirty="0" smtClean="0"/>
              <a:t>contenesse </a:t>
            </a:r>
            <a:r>
              <a:rPr lang="it-IT" dirty="0" smtClean="0"/>
              <a:t>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dirty="0" smtClean="0"/>
              <a:t>, potremmo mandarlo in </a:t>
            </a:r>
            <a:r>
              <a:rPr lang="it-IT" dirty="0" smtClean="0"/>
              <a:t>esecuzione solo </a:t>
            </a:r>
            <a:r>
              <a:rPr lang="it-IT" dirty="0" smtClean="0"/>
              <a:t>posizionandoci nella cartella di base e lanciando il comando</a:t>
            </a:r>
            <a:r>
              <a:rPr lang="it-IT" dirty="0" smtClean="0"/>
              <a:t>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ava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programmi.gestioneClienti.AssistenzaClienti</a:t>
            </a: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it-IT" dirty="0" smtClean="0"/>
          </a:p>
          <a:p>
            <a:pPr algn="ctr"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Gestione dei package</a:t>
            </a:r>
            <a:endParaRPr lang="it-IT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 introduce il concetto di </a:t>
            </a:r>
            <a:r>
              <a:rPr lang="it-IT" b="1" dirty="0" smtClean="0"/>
              <a:t>importazione di un nome </a:t>
            </a:r>
            <a:r>
              <a:rPr lang="it-IT" dirty="0" smtClean="0"/>
              <a:t>per evitare di riscrivere più volte un nome assoluto di una classe: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java.awt.print.Book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È </a:t>
            </a:r>
            <a:r>
              <a:rPr lang="it-IT" dirty="0" smtClean="0"/>
              <a:t>possibile scrivere </a:t>
            </a:r>
            <a:r>
              <a:rPr lang="it-IT" dirty="0" smtClean="0"/>
              <a:t>semplicemente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Book </a:t>
            </a:r>
            <a:r>
              <a:rPr lang="it-IT" dirty="0" smtClean="0"/>
              <a:t>invece del nome </a:t>
            </a:r>
            <a:r>
              <a:rPr lang="it-IT" dirty="0" smtClean="0"/>
              <a:t>completo</a:t>
            </a:r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java.awt.print.Book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Per </a:t>
            </a:r>
            <a:r>
              <a:rPr lang="it-IT" dirty="0" smtClean="0"/>
              <a:t>importare tutti i nomi pubblici di un package, </a:t>
            </a:r>
            <a:r>
              <a:rPr lang="it-IT" dirty="0" smtClean="0"/>
              <a:t>si scrive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java.awt.print.*</a:t>
            </a:r>
            <a:r>
              <a:rPr lang="it-IT" dirty="0" smtClean="0"/>
              <a:t>;</a:t>
            </a:r>
          </a:p>
          <a:p>
            <a:endParaRPr lang="it-IT" dirty="0" smtClean="0"/>
          </a:p>
          <a:p>
            <a:pPr algn="ctr"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Importazione di un nome di package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Modificatori fondamentali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7741069" cy="433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Modificatori d’accesso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sp>
        <p:nvSpPr>
          <p:cNvPr id="8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 vert="horz">
            <a:normAutofit/>
          </a:bodyPr>
          <a:lstStyle/>
          <a:p>
            <a:r>
              <a:rPr lang="it-IT" sz="2600" dirty="0" smtClean="0"/>
              <a:t>I modificatori di accesso regolano </a:t>
            </a:r>
            <a:r>
              <a:rPr lang="it-IT" sz="2600" dirty="0" smtClean="0"/>
              <a:t>la </a:t>
            </a:r>
            <a:r>
              <a:rPr lang="it-IT" sz="2600" dirty="0" smtClean="0"/>
              <a:t>visibilità e l’accesso ad un componente Java</a:t>
            </a:r>
            <a:r>
              <a:rPr lang="it-IT" sz="2600" dirty="0" smtClean="0"/>
              <a:t>:</a:t>
            </a:r>
          </a:p>
          <a:p>
            <a:pPr>
              <a:buNone/>
            </a:pPr>
            <a:endParaRPr lang="it-IT" sz="2600" dirty="0" smtClean="0"/>
          </a:p>
          <a:p>
            <a:r>
              <a:rPr lang="it-IT" sz="2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600" b="1" dirty="0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it-IT" sz="2600" dirty="0" smtClean="0"/>
              <a:t>: Un membro </a:t>
            </a:r>
            <a:r>
              <a:rPr lang="it-IT" sz="2600" dirty="0" smtClean="0"/>
              <a:t>(attributo o metodo</a:t>
            </a:r>
            <a:r>
              <a:rPr lang="it-IT" sz="2600" dirty="0" smtClean="0"/>
              <a:t>) di una classe </a:t>
            </a:r>
            <a:r>
              <a:rPr lang="it-IT" sz="2600" dirty="0" smtClean="0"/>
              <a:t>dichiarato pubblico sarà accessibile da una qualsiasi classe </a:t>
            </a:r>
            <a:r>
              <a:rPr lang="it-IT" sz="2600" dirty="0" smtClean="0"/>
              <a:t>situata in </a:t>
            </a:r>
            <a:r>
              <a:rPr lang="it-IT" sz="2600" dirty="0" smtClean="0"/>
              <a:t>qualsiasi package. Una classe dichiarata pubblica sarà anch’essa visibile da </a:t>
            </a:r>
            <a:r>
              <a:rPr lang="it-IT" sz="2600" dirty="0" smtClean="0"/>
              <a:t>un qualsiasi </a:t>
            </a:r>
            <a:r>
              <a:rPr lang="it-IT" sz="2600" dirty="0" smtClean="0"/>
              <a:t>package.</a:t>
            </a:r>
            <a:endParaRPr lang="it-I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Modificatori d’accesso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sp>
        <p:nvSpPr>
          <p:cNvPr id="8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 vert="horz">
            <a:normAutofit/>
          </a:bodyPr>
          <a:lstStyle/>
          <a:p>
            <a:r>
              <a:rPr lang="it-IT" sz="2600" b="1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600" b="1" dirty="0" err="1" smtClean="0">
                <a:latin typeface="Courier New" pitchFamily="49" charset="0"/>
                <a:cs typeface="Courier New" pitchFamily="49" charset="0"/>
              </a:rPr>
              <a:t>rotected</a:t>
            </a:r>
            <a:r>
              <a:rPr lang="it-IT" sz="2600" b="1" dirty="0" smtClean="0"/>
              <a:t>: </a:t>
            </a:r>
            <a:r>
              <a:rPr lang="it-IT" sz="2600" dirty="0" smtClean="0"/>
              <a:t>Questo modificatore definisce per un membro il grado più accessibile dopo </a:t>
            </a:r>
            <a:r>
              <a:rPr lang="it-IT" sz="2600" dirty="0" smtClean="0"/>
              <a:t>quello definito </a:t>
            </a:r>
            <a:r>
              <a:rPr lang="it-IT" sz="2600" dirty="0" smtClean="0"/>
              <a:t>da </a:t>
            </a:r>
            <a:r>
              <a:rPr lang="it-IT" sz="2600" dirty="0" smtClean="0"/>
              <a:t>public.</a:t>
            </a:r>
          </a:p>
          <a:p>
            <a:r>
              <a:rPr lang="it-IT" sz="2600" dirty="0" smtClean="0"/>
              <a:t>Un </a:t>
            </a:r>
            <a:r>
              <a:rPr lang="it-IT" sz="2600" dirty="0" smtClean="0"/>
              <a:t>membro protetto sarà infatti accessibile all’interno </a:t>
            </a:r>
            <a:r>
              <a:rPr lang="it-IT" sz="2600" dirty="0" smtClean="0"/>
              <a:t>dello stesso </a:t>
            </a:r>
            <a:r>
              <a:rPr lang="it-IT" sz="2600" dirty="0" smtClean="0"/>
              <a:t>package ed in tutte le sottoclassi della classe in cui è definito, anche se </a:t>
            </a:r>
            <a:r>
              <a:rPr lang="it-IT" sz="2600" dirty="0" smtClean="0"/>
              <a:t>non appartenenti </a:t>
            </a:r>
            <a:r>
              <a:rPr lang="it-IT" sz="2600" dirty="0" smtClean="0"/>
              <a:t>allo stesso package.</a:t>
            </a:r>
            <a:endParaRPr lang="it-I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Modificatori d’accesso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sp>
        <p:nvSpPr>
          <p:cNvPr id="8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 vert="horz">
            <a:normAutofit/>
          </a:bodyPr>
          <a:lstStyle/>
          <a:p>
            <a:pPr>
              <a:buNone/>
            </a:pPr>
            <a:r>
              <a:rPr lang="it-IT" sz="2600" b="1" dirty="0" smtClean="0">
                <a:latin typeface="+mj-lt"/>
                <a:cs typeface="Courier New" pitchFamily="49" charset="0"/>
              </a:rPr>
              <a:t>Attenzione a  </a:t>
            </a:r>
            <a:r>
              <a:rPr lang="it-IT" sz="2600" b="1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b="1" dirty="0" smtClean="0"/>
              <a:t> </a:t>
            </a:r>
            <a:r>
              <a:rPr lang="it-IT" sz="2600" b="1" dirty="0" smtClean="0">
                <a:latin typeface="+mj-lt"/>
              </a:rPr>
              <a:t>!</a:t>
            </a:r>
          </a:p>
          <a:p>
            <a:pPr>
              <a:buNone/>
            </a:pPr>
            <a:endParaRPr lang="it-IT" sz="2600" b="1" dirty="0" smtClean="0">
              <a:latin typeface="+mj-lt"/>
            </a:endParaRPr>
          </a:p>
          <a:p>
            <a:r>
              <a:rPr lang="it-IT" sz="2600" dirty="0" smtClean="0"/>
              <a:t>Molti programmatori </a:t>
            </a:r>
            <a:r>
              <a:rPr lang="it-IT" sz="2600" dirty="0" smtClean="0"/>
              <a:t>preferiscono ereditare nelle sottoclassi direttamente una </a:t>
            </a:r>
            <a:r>
              <a:rPr lang="it-IT" sz="2600" dirty="0" smtClean="0"/>
              <a:t>variabile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smtClean="0"/>
              <a:t>piuttosto che lasciarla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it-IT" sz="2600" dirty="0" smtClean="0"/>
              <a:t>, ed ereditarne i metodi “set “e “</a:t>
            </a:r>
            <a:r>
              <a:rPr lang="it-IT" sz="2600" dirty="0" err="1" smtClean="0"/>
              <a:t>get</a:t>
            </a:r>
            <a:r>
              <a:rPr lang="it-IT" sz="2600" dirty="0" smtClean="0"/>
              <a:t>” pubblici</a:t>
            </a:r>
          </a:p>
          <a:p>
            <a:r>
              <a:rPr lang="it-IT" sz="2600" dirty="0" smtClean="0"/>
              <a:t>In realtà </a:t>
            </a:r>
            <a:r>
              <a:rPr lang="it-IT" sz="2600" dirty="0" smtClean="0"/>
              <a:t>nella </a:t>
            </a:r>
            <a:r>
              <a:rPr lang="it-IT" sz="2600" dirty="0" smtClean="0"/>
              <a:t>maggior parte dei casi non c’è una vera necessità di utilizzare </a:t>
            </a:r>
            <a:r>
              <a:rPr lang="it-IT" sz="2600" dirty="0" smtClean="0"/>
              <a:t>questo modificatore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Modificatori d’accesso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sp>
        <p:nvSpPr>
          <p:cNvPr id="8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sz="2600" dirty="0" smtClean="0"/>
              <a:t>L’utilizzo </a:t>
            </a:r>
            <a:r>
              <a:rPr lang="it-IT" sz="2600" dirty="0" smtClean="0"/>
              <a:t>di tale modificatore, implica anche una strana </a:t>
            </a:r>
            <a:r>
              <a:rPr lang="it-IT" sz="2600" u="sng" dirty="0" smtClean="0"/>
              <a:t>limitazione</a:t>
            </a:r>
            <a:r>
              <a:rPr lang="it-IT" sz="2600" dirty="0" smtClean="0"/>
              <a:t>:</a:t>
            </a:r>
            <a:endParaRPr lang="it-IT" sz="2600" dirty="0" smtClean="0"/>
          </a:p>
          <a:p>
            <a:r>
              <a:rPr lang="it-IT" sz="2600" dirty="0" smtClean="0"/>
              <a:t>se </a:t>
            </a:r>
            <a:r>
              <a:rPr lang="it-IT" sz="2600" dirty="0" smtClean="0"/>
              <a:t>una classe A definisce un metodo m() </a:t>
            </a:r>
            <a:r>
              <a:rPr lang="it-IT" sz="2600" dirty="0" smtClean="0"/>
              <a:t>protetto, un’eventuale </a:t>
            </a:r>
            <a:r>
              <a:rPr lang="it-IT" sz="2600" dirty="0" smtClean="0"/>
              <a:t>sottoclasse B appartenente ad un package diverso da quello di A, </a:t>
            </a:r>
            <a:r>
              <a:rPr lang="it-IT" sz="2600" dirty="0" smtClean="0"/>
              <a:t>può accedere </a:t>
            </a:r>
            <a:r>
              <a:rPr lang="it-IT" sz="2600" dirty="0" smtClean="0"/>
              <a:t>al metodo della superclasse mediante il </a:t>
            </a:r>
            <a:r>
              <a:rPr lang="it-IT" sz="2600" dirty="0" err="1" smtClean="0"/>
              <a:t>reference</a:t>
            </a:r>
            <a:r>
              <a:rPr lang="it-IT" sz="2600" dirty="0" smtClean="0"/>
              <a:t> super, ma non può </a:t>
            </a:r>
            <a:r>
              <a:rPr lang="it-IT" sz="2600" dirty="0" smtClean="0"/>
              <a:t>invocare tale </a:t>
            </a:r>
            <a:r>
              <a:rPr lang="it-IT" sz="2600" dirty="0" smtClean="0"/>
              <a:t>metodo su altre istanze di altre classi che non siano di tipo </a:t>
            </a:r>
            <a:r>
              <a:rPr lang="it-IT" sz="2600" dirty="0" smtClean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6708651" cy="463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22930"/>
            <a:ext cx="3096344" cy="162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5801" y="5241379"/>
            <a:ext cx="4600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2255</Words>
  <Application>Microsoft Office PowerPoint</Application>
  <PresentationFormat>Presentazione su schermo (4:3)</PresentationFormat>
  <Paragraphs>244</Paragraphs>
  <Slides>36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BrainstrmSess</vt:lpstr>
      <vt:lpstr>Università degli Studi dell’Aquila</vt:lpstr>
      <vt:lpstr>Package (cenno)</vt:lpstr>
      <vt:lpstr>Modificatori fondamentali</vt:lpstr>
      <vt:lpstr>Modificatori fondamentali</vt:lpstr>
      <vt:lpstr>Modificatori d’accesso</vt:lpstr>
      <vt:lpstr>Modificatori d’accesso</vt:lpstr>
      <vt:lpstr>Modificatori d’accesso</vt:lpstr>
      <vt:lpstr>Modificatori d’accesso</vt:lpstr>
      <vt:lpstr>Diapositiva 9</vt:lpstr>
      <vt:lpstr>Modificatori d’accesso</vt:lpstr>
      <vt:lpstr>Modificatori d’accesso</vt:lpstr>
      <vt:lpstr>Modificatori d’accesso</vt:lpstr>
      <vt:lpstr>Modificatori di accesso: Riassunto</vt:lpstr>
      <vt:lpstr>Il modificatore final</vt:lpstr>
      <vt:lpstr>Il modificatore Static</vt:lpstr>
      <vt:lpstr>Il modificatore Static</vt:lpstr>
      <vt:lpstr>Metodi statici</vt:lpstr>
      <vt:lpstr>Variabili statiche</vt:lpstr>
      <vt:lpstr>Variabili statiche</vt:lpstr>
      <vt:lpstr>Variabili statiche</vt:lpstr>
      <vt:lpstr>Esempio</vt:lpstr>
      <vt:lpstr>Esempio</vt:lpstr>
      <vt:lpstr>Inizializzatori statici</vt:lpstr>
      <vt:lpstr>Inizializzatori statici</vt:lpstr>
      <vt:lpstr>Inizializzatori</vt:lpstr>
      <vt:lpstr>Inizializzatori d’istanza</vt:lpstr>
      <vt:lpstr>Inizializzatori d’istanza</vt:lpstr>
      <vt:lpstr>Gestione dei package</vt:lpstr>
      <vt:lpstr>Gestione dei package: esempio</vt:lpstr>
      <vt:lpstr>Gestione dei package: esempio</vt:lpstr>
      <vt:lpstr>Gestione dei package</vt:lpstr>
      <vt:lpstr>Gestione dei package</vt:lpstr>
      <vt:lpstr>Gestione dei package</vt:lpstr>
      <vt:lpstr>Gestione dei package</vt:lpstr>
      <vt:lpstr>Gestione dei package</vt:lpstr>
      <vt:lpstr>Importazione di un nome di package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2014-10-13T11:41:03Z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