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2371-01A5-4526-B688-1340FA3AB240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989FB-7DF7-450C-9591-87795D6876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Monday, September 28,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Monday, September 28,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Monday, September 28,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Monday, September 28,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r>
              <a:rPr lang="it-IT" sz="2400" dirty="0" smtClean="0"/>
              <a:t>A.A. 2015/16</a:t>
            </a:r>
          </a:p>
          <a:p>
            <a:pPr algn="ctr"/>
            <a:r>
              <a:rPr lang="it-IT" sz="2400" b="1" dirty="0" smtClean="0"/>
              <a:t>Presentazione del modulo di Laboratorio</a:t>
            </a:r>
          </a:p>
          <a:p>
            <a:pPr algn="ctr"/>
            <a:endParaRPr lang="it-IT" sz="2400" b="1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Corso Integrato di Algoritmi e Strutture Dati con Laboratorio - ASDL</a:t>
            </a:r>
            <a:endParaRPr lang="it-IT" sz="2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2600" dirty="0" smtClean="0"/>
              <a:t>Modulo da 6 CFU di Algoritmi e Strutture Dati - ASD (Prof. G. Proietti)</a:t>
            </a:r>
          </a:p>
          <a:p>
            <a:pPr>
              <a:spcAft>
                <a:spcPts val="600"/>
              </a:spcAft>
            </a:pPr>
            <a:r>
              <a:rPr lang="it-IT" sz="2600" dirty="0" smtClean="0"/>
              <a:t>Modulo da 6 CFU di Laboratorio di Algoritmi e Strutture Dati - LASD (Dott.ssa G. </a:t>
            </a:r>
            <a:r>
              <a:rPr lang="it-IT" sz="2600" dirty="0" err="1" smtClean="0"/>
              <a:t>Melideo</a:t>
            </a:r>
            <a:r>
              <a:rPr lang="it-IT" sz="26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it-IT" sz="2600" b="1" dirty="0" smtClean="0"/>
              <a:t>Orario di LASD:</a:t>
            </a:r>
          </a:p>
          <a:p>
            <a:pPr lvl="1">
              <a:spcAft>
                <a:spcPts val="600"/>
              </a:spcAft>
            </a:pPr>
            <a:r>
              <a:rPr lang="it-IT" sz="2200" smtClean="0"/>
              <a:t>Lunedì  ore </a:t>
            </a:r>
            <a:r>
              <a:rPr lang="it-IT" sz="2200" dirty="0" smtClean="0"/>
              <a:t>14 – 16 (Aula A1.6 Blocco 0)</a:t>
            </a:r>
          </a:p>
          <a:p>
            <a:pPr lvl="1">
              <a:spcAft>
                <a:spcPts val="600"/>
              </a:spcAft>
            </a:pPr>
            <a:r>
              <a:rPr lang="it-IT" sz="2200" dirty="0" smtClean="0"/>
              <a:t>Mercoledì ore 11 – 13 (Aula A1.6 Blocco 0)</a:t>
            </a:r>
          </a:p>
          <a:p>
            <a:pPr>
              <a:spcAft>
                <a:spcPts val="600"/>
              </a:spcAft>
            </a:pPr>
            <a:r>
              <a:rPr lang="it-IT" sz="2600" b="1" dirty="0" smtClean="0"/>
              <a:t>Ricevimento</a:t>
            </a:r>
            <a:r>
              <a:rPr lang="it-IT" sz="2600" dirty="0" smtClean="0"/>
              <a:t>: Mercoledì ore 9-11 previo appuntamento (giovanna.melideo@univaq.it 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Obiettivi del Corso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193296"/>
            <a:ext cx="8229600" cy="497200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Obiettivi congiunti con il corso di ASD</a:t>
            </a:r>
          </a:p>
          <a:p>
            <a:r>
              <a:rPr lang="it-IT" dirty="0" smtClean="0"/>
              <a:t>Introdurre allo studio di algoritmi e strutture dati (</a:t>
            </a:r>
            <a:r>
              <a:rPr lang="it-IT" u="sng" dirty="0" smtClean="0"/>
              <a:t>orientato alla realizzazione di programmi </a:t>
            </a:r>
            <a:r>
              <a:rPr lang="it-IT" b="1" u="sng" dirty="0" smtClean="0"/>
              <a:t>efficienti</a:t>
            </a:r>
            <a:r>
              <a:rPr lang="it-IT" u="sng" dirty="0" smtClean="0"/>
              <a:t> in Java</a:t>
            </a:r>
            <a:r>
              <a:rPr lang="it-IT" dirty="0" smtClean="0"/>
              <a:t>) e all'analisi della complessità computazionale di programmi</a:t>
            </a:r>
          </a:p>
          <a:p>
            <a:r>
              <a:rPr lang="en-US" dirty="0" err="1" smtClean="0"/>
              <a:t>Fornire</a:t>
            </a:r>
            <a:r>
              <a:rPr lang="en-US" dirty="0" smtClean="0"/>
              <a:t> le </a:t>
            </a:r>
            <a:r>
              <a:rPr lang="en-US" dirty="0" err="1" smtClean="0"/>
              <a:t>competenze</a:t>
            </a:r>
            <a:r>
              <a:rPr lang="en-US" dirty="0" smtClean="0"/>
              <a:t> </a:t>
            </a:r>
            <a:r>
              <a:rPr lang="en-US" dirty="0" err="1" smtClean="0"/>
              <a:t>necessarie</a:t>
            </a:r>
            <a:r>
              <a:rPr lang="en-US" dirty="0" smtClean="0"/>
              <a:t> per:</a:t>
            </a:r>
          </a:p>
          <a:p>
            <a:pPr lvl="1" algn="just"/>
            <a:r>
              <a:rPr lang="it-IT" dirty="0" smtClean="0"/>
              <a:t>Analizzare le principali problematiche e tecniche relative alla progettazione e analisi degli algoritmi, e saperle valutare in termini di efficienza computazionale rispetto al problema da risolvere</a:t>
            </a:r>
          </a:p>
          <a:p>
            <a:pPr lvl="1" algn="just"/>
            <a:r>
              <a:rPr lang="it-IT" dirty="0" smtClean="0"/>
              <a:t>Scegliere e realizzare strutture dati adeguate al problema che si vuole risolvere</a:t>
            </a:r>
          </a:p>
          <a:p>
            <a:r>
              <a:rPr lang="it-IT" dirty="0" smtClean="0"/>
              <a:t>Sviluppare un’intuizione finalizzata alla soluzione efficiente di problemi computazionali</a:t>
            </a:r>
          </a:p>
          <a:p>
            <a:r>
              <a:rPr lang="it-IT" dirty="0" smtClean="0"/>
              <a:t>Gli algoritmi fondamentali studiati rappresentano la base di programmi più grandi in molte aree applicative</a:t>
            </a:r>
          </a:p>
          <a:p>
            <a:pPr lvl="1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Prerequisiti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 assume che lo studente abbia acquisito le nozioni di base della programmazione e sia in grado di implementare semplici algoritmi in Java.</a:t>
            </a:r>
          </a:p>
          <a:p>
            <a:r>
              <a:rPr lang="it-IT" dirty="0" smtClean="0"/>
              <a:t>Si consiglia fortemente di dedicarsi allo studio del corso di ASDL solo dopo aver sostenuto con esito positivo l’esame di </a:t>
            </a:r>
            <a:r>
              <a:rPr lang="it-IT" u="sng" dirty="0" smtClean="0"/>
              <a:t>Fondamenti di Programmazione con Laboratorio</a:t>
            </a:r>
            <a:r>
              <a:rPr lang="it-IT" dirty="0" smtClean="0"/>
              <a:t> (propedeuticità)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Modalità d’esame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00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L’esame di ASDL (12 CFU) consiste in:</a:t>
            </a:r>
          </a:p>
          <a:p>
            <a:r>
              <a:rPr lang="it-IT" dirty="0" smtClean="0"/>
              <a:t>una prova scritta e una prova orale di teoria, entrambe obbligatorie</a:t>
            </a:r>
          </a:p>
          <a:p>
            <a:r>
              <a:rPr lang="it-IT" dirty="0" smtClean="0"/>
              <a:t>una prova scritta di laboratorio, seguita da un’eventuale prova orale da svolgersi a discrezione della docente o su richiesta dello studente</a:t>
            </a:r>
          </a:p>
          <a:p>
            <a:r>
              <a:rPr lang="it-IT" dirty="0" smtClean="0"/>
              <a:t>Gli scritti di teoria e laboratorio possono essere svolti disgiuntamente, ma la loro validità è mantenuta solo </a:t>
            </a:r>
            <a:r>
              <a:rPr lang="it-IT" u="sng" dirty="0" smtClean="0"/>
              <a:t>all’interno dello stesso anno solare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prova orale di teoria può essere svolta solo dopo aver superato sia lo scritto di teoria che lo scritto di laboratorio</a:t>
            </a:r>
          </a:p>
          <a:p>
            <a:r>
              <a:rPr lang="it-IT" dirty="0" smtClean="0"/>
              <a:t>Se si viene respinti all’esame orale di laboratorio, bisogna ripetere la sola prova scritta di laboratorio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Modalità d’esame: le prove parziali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È una modalità riservata agli studenti iscritti al secondo anno, o a chi non ha mai sostenuto una prova parziale in passato</a:t>
            </a:r>
          </a:p>
          <a:p>
            <a:r>
              <a:rPr lang="it-IT" dirty="0" smtClean="0"/>
              <a:t>Il primo parziale ha un unico appello a Novembre (settimana </a:t>
            </a:r>
            <a:r>
              <a:rPr lang="it-IT" b="1" dirty="0" smtClean="0"/>
              <a:t>23-27 novembre </a:t>
            </a:r>
            <a:r>
              <a:rPr lang="it-IT" dirty="0" smtClean="0"/>
              <a:t>2015); chi supera il primo parziale può accedere al secondo parziale</a:t>
            </a:r>
          </a:p>
          <a:p>
            <a:r>
              <a:rPr lang="it-IT" dirty="0" smtClean="0"/>
              <a:t>Il secondo parziale ha due appelli nel mese di Febbraio; chi supera anche il secondo parziale (sostenendo eventualmente la prova orale di </a:t>
            </a:r>
            <a:r>
              <a:rPr lang="it-IT" dirty="0" err="1" smtClean="0"/>
              <a:t>lab</a:t>
            </a:r>
            <a:r>
              <a:rPr lang="it-IT" dirty="0" smtClean="0"/>
              <a:t>.) e ha superato lo scritto di teoria può accedere all’orale di teoria, da svolgere comunque </a:t>
            </a:r>
            <a:r>
              <a:rPr lang="it-IT" u="sng" dirty="0" smtClean="0"/>
              <a:t>entro Febbraio</a:t>
            </a:r>
            <a:r>
              <a:rPr lang="it-IT" dirty="0" smtClean="0"/>
              <a:t>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Sillabo e testi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Sillabo del corso, orario di ricevimento (che può variare nel tempo) ed altre informazioni sono pubblicati sul sito DISIM. </a:t>
            </a:r>
          </a:p>
          <a:p>
            <a:r>
              <a:rPr lang="it-IT" dirty="0" smtClean="0"/>
              <a:t>Diario delle lezioni e materiale integrativo:</a:t>
            </a:r>
          </a:p>
          <a:p>
            <a:pPr algn="ctr">
              <a:buNone/>
            </a:pPr>
            <a:r>
              <a:rPr lang="it-IT" sz="2200" dirty="0" smtClean="0"/>
              <a:t>http://www.di.univaq.it/</a:t>
            </a:r>
            <a:r>
              <a:rPr lang="it-IT" sz="2200" dirty="0" err="1" smtClean="0"/>
              <a:t>melideo</a:t>
            </a:r>
            <a:r>
              <a:rPr lang="it-IT" sz="2200" dirty="0" smtClean="0"/>
              <a:t>/lezioni_labalg2015.html</a:t>
            </a:r>
          </a:p>
          <a:p>
            <a:r>
              <a:rPr lang="it-IT" dirty="0" smtClean="0"/>
              <a:t>Libri di testo:</a:t>
            </a:r>
          </a:p>
          <a:p>
            <a:pPr marL="3600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Progetto di algoritmi e strutture dati in Java, di </a:t>
            </a:r>
            <a:r>
              <a:rPr lang="it-IT" i="1" dirty="0" err="1" smtClean="0">
                <a:solidFill>
                  <a:srgbClr val="FF0000"/>
                </a:solidFill>
              </a:rPr>
              <a:t>C.Demetrescu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U.Petrillo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I.Finocchi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err="1" smtClean="0">
                <a:solidFill>
                  <a:srgbClr val="FF0000"/>
                </a:solidFill>
              </a:rPr>
              <a:t>P.Italiano</a:t>
            </a:r>
            <a:r>
              <a:rPr lang="it-IT" dirty="0" smtClean="0">
                <a:solidFill>
                  <a:srgbClr val="FF0000"/>
                </a:solidFill>
              </a:rPr>
              <a:t> (Ed. McGraw-Hill)</a:t>
            </a:r>
          </a:p>
          <a:p>
            <a:pPr marL="36000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Algoritmi e strutture dati in Java, di </a:t>
            </a:r>
            <a:r>
              <a:rPr lang="it-IT" i="1" dirty="0" err="1" smtClean="0">
                <a:solidFill>
                  <a:srgbClr val="FF0000"/>
                </a:solidFill>
              </a:rPr>
              <a:t>W.J.Collins</a:t>
            </a:r>
            <a:r>
              <a:rPr lang="it-IT" dirty="0" smtClean="0">
                <a:solidFill>
                  <a:srgbClr val="FF0000"/>
                </a:solidFill>
              </a:rPr>
              <a:t> (Ed. </a:t>
            </a:r>
            <a:r>
              <a:rPr lang="it-IT" dirty="0" err="1" smtClean="0">
                <a:solidFill>
                  <a:srgbClr val="FF0000"/>
                </a:solidFill>
              </a:rPr>
              <a:t>Maggioli</a:t>
            </a:r>
            <a:r>
              <a:rPr lang="it-IT" dirty="0" smtClean="0">
                <a:solidFill>
                  <a:srgbClr val="FF0000"/>
                </a:solidFill>
              </a:rPr>
              <a:t>, Apogeo </a:t>
            </a:r>
            <a:r>
              <a:rPr lang="it-IT" dirty="0" err="1" smtClean="0">
                <a:solidFill>
                  <a:srgbClr val="FF0000"/>
                </a:solidFill>
              </a:rPr>
              <a:t>Education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561</Words>
  <Application>Microsoft Office PowerPoint</Application>
  <PresentationFormat>Presentazione su schermo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BrainstrmSess</vt:lpstr>
      <vt:lpstr>Università degli Studi dell’Aquila</vt:lpstr>
      <vt:lpstr>Corso Integrato di Algoritmi e Strutture Dati con Laboratorio - ASDL</vt:lpstr>
      <vt:lpstr>Obiettivi del Corso</vt:lpstr>
      <vt:lpstr>Prerequisiti</vt:lpstr>
      <vt:lpstr>Modalità d’esame</vt:lpstr>
      <vt:lpstr>Modalità d’esame: le prove parziali</vt:lpstr>
      <vt:lpstr>Sillabo e testi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2015-09-28T11:40:59Z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