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2"/>
  </p:sldMasterIdLst>
  <p:notesMasterIdLst>
    <p:notesMasterId r:id="rId57"/>
  </p:notesMasterIdLst>
  <p:sldIdLst>
    <p:sldId id="256" r:id="rId3"/>
    <p:sldId id="263" r:id="rId4"/>
    <p:sldId id="264" r:id="rId5"/>
    <p:sldId id="265" r:id="rId6"/>
    <p:sldId id="266" r:id="rId7"/>
    <p:sldId id="267" r:id="rId8"/>
    <p:sldId id="269" r:id="rId9"/>
    <p:sldId id="270" r:id="rId10"/>
    <p:sldId id="271" r:id="rId11"/>
    <p:sldId id="272" r:id="rId12"/>
    <p:sldId id="273" r:id="rId13"/>
    <p:sldId id="274" r:id="rId14"/>
    <p:sldId id="275" r:id="rId15"/>
    <p:sldId id="276" r:id="rId16"/>
    <p:sldId id="342" r:id="rId17"/>
    <p:sldId id="277" r:id="rId18"/>
    <p:sldId id="278" r:id="rId19"/>
    <p:sldId id="279" r:id="rId20"/>
    <p:sldId id="343" r:id="rId21"/>
    <p:sldId id="280" r:id="rId22"/>
    <p:sldId id="282" r:id="rId23"/>
    <p:sldId id="281" r:id="rId24"/>
    <p:sldId id="283" r:id="rId25"/>
    <p:sldId id="284" r:id="rId26"/>
    <p:sldId id="285" r:id="rId27"/>
    <p:sldId id="286" r:id="rId28"/>
    <p:sldId id="287" r:id="rId29"/>
    <p:sldId id="288"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99"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22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3842907C-D0AA-4C58-9F94-58B40AD65B29}" type="datetimeFigureOut">
              <a:rPr lang="en-US" smtClean="0"/>
              <a:pPr/>
              <a:t>9/30/2015</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1D76769E-C829-4283-B80E-CB90D995C291}"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noProof="0"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dirty="0"/>
          </a:p>
        </p:txBody>
      </p:sp>
      <p:sp>
        <p:nvSpPr>
          <p:cNvPr id="17" name="Subtitle 16"/>
          <p:cNvSpPr>
            <a:spLocks noGrp="1"/>
          </p:cNvSpPr>
          <p:nvPr>
            <p:ph type="subTitle" idx="1"/>
          </p:nvPr>
        </p:nvSpPr>
        <p:spPr>
          <a:xfrm>
            <a:off x="685800" y="3582807"/>
            <a:ext cx="77724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it-IT" smtClean="0"/>
              <a:t>Fare clic per modificare lo stile del sottotitolo dello schema</a:t>
            </a:r>
            <a:endParaRPr lang="en-US"/>
          </a:p>
        </p:txBody>
      </p:sp>
      <p:grpSp>
        <p:nvGrpSpPr>
          <p:cNvPr id="2" name="Group 14"/>
          <p:cNvGrpSpPr/>
          <p:nvPr/>
        </p:nvGrpSpPr>
        <p:grpSpPr>
          <a:xfrm>
            <a:off x="-3765"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40DFD79-6EF8-4897-936D-E6A82F960A7A}" type="datetime2">
              <a:rPr lang="en-US" smtClean="0"/>
              <a:t>Wednesday, September 30, 2015</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it-IT" smtClean="0">
                <a:solidFill>
                  <a:schemeClr val="accent1">
                    <a:tint val="20000"/>
                  </a:schemeClr>
                </a:solidFill>
              </a:rPr>
              <a:t>A.A. 2015/2016  -  Draft</a:t>
            </a:r>
            <a:endParaRPr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292C34-3E5E-4BA5-AF54-F1601B144FB0}" type="slidenum">
              <a:rPr lang="en-US" smtClean="0"/>
              <a:pPr/>
              <a:t>‹N›</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extLst/>
          </a:lstStyle>
          <a:p>
            <a:fld id="{1B32E5F9-D98B-4B71-A7A5-D193DFA249AF}" type="datetime2">
              <a:rPr lang="en-US" smtClean="0"/>
              <a:t>Wednesday, September 30, 2015</a:t>
            </a:fld>
            <a:endParaRPr lang="en-US"/>
          </a:p>
        </p:txBody>
      </p:sp>
      <p:sp>
        <p:nvSpPr>
          <p:cNvPr id="5" name="Footer Placeholder 4"/>
          <p:cNvSpPr>
            <a:spLocks noGrp="1"/>
          </p:cNvSpPr>
          <p:nvPr>
            <p:ph type="ftr" sz="quarter" idx="11"/>
          </p:nvPr>
        </p:nvSpPr>
        <p:spPr/>
        <p:txBody>
          <a:bodyPr/>
          <a:lstStyle>
            <a:extLst/>
          </a:lstStyle>
          <a:p>
            <a:r>
              <a:rPr lang="it-IT" smtClean="0"/>
              <a:t>A.A. 2015/2016  -  Draft</a:t>
            </a:r>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extLst/>
          </a:lstStyle>
          <a:p>
            <a:fld id="{DA854B9F-3B9C-4FF2-9027-A1CF168F4F58}" type="datetime2">
              <a:rPr lang="en-US" smtClean="0"/>
              <a:t>Wednesday, September 30, 2015</a:t>
            </a:fld>
            <a:endParaRPr lang="en-US"/>
          </a:p>
        </p:txBody>
      </p:sp>
      <p:sp>
        <p:nvSpPr>
          <p:cNvPr id="5" name="Footer Placeholder 4"/>
          <p:cNvSpPr>
            <a:spLocks noGrp="1"/>
          </p:cNvSpPr>
          <p:nvPr>
            <p:ph type="ftr" sz="quarter" idx="11"/>
          </p:nvPr>
        </p:nvSpPr>
        <p:spPr/>
        <p:txBody>
          <a:bodyPr/>
          <a:lstStyle>
            <a:extLst/>
          </a:lstStyle>
          <a:p>
            <a:r>
              <a:rPr lang="it-IT" smtClean="0"/>
              <a:t>A.A. 2015/2016  -  Draft</a:t>
            </a:r>
            <a:endParaRPr lang="en-US"/>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extLst/>
          </a:lstStyle>
          <a:p>
            <a:fld id="{CD0DB825-C8D3-4567-97D3-B8010DFF386A}" type="datetime2">
              <a:rPr lang="en-US" smtClean="0"/>
              <a:t>Wednesday, September 30, 2015</a:t>
            </a:fld>
            <a:endParaRPr lang="en-US"/>
          </a:p>
        </p:txBody>
      </p:sp>
      <p:sp>
        <p:nvSpPr>
          <p:cNvPr id="5" name="Footer Placeholder 4"/>
          <p:cNvSpPr>
            <a:spLocks noGrp="1"/>
          </p:cNvSpPr>
          <p:nvPr>
            <p:ph type="ftr" sz="quarter" idx="11"/>
          </p:nvPr>
        </p:nvSpPr>
        <p:spPr/>
        <p:txBody>
          <a:bodyPr/>
          <a:lstStyle>
            <a:extLst/>
          </a:lstStyle>
          <a:p>
            <a:r>
              <a:rPr lang="it-IT" smtClean="0"/>
              <a:t>A.A. 2015/2016  -  Draft</a:t>
            </a:r>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7" name="Title 6"/>
          <p:cNvSpPr>
            <a:spLocks noGrp="1"/>
          </p:cNvSpPr>
          <p:nvPr>
            <p:ph type="title"/>
          </p:nvPr>
        </p:nvSpPr>
        <p:spPr/>
        <p:txBody>
          <a:bodyPr rtlCol="0"/>
          <a:lstStyle>
            <a:extLst/>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it-IT" smtClean="0"/>
              <a:t>Fare clic per modificare lo stile del titolo</a:t>
            </a:r>
            <a:endParaRPr lang="en-US" dirty="0"/>
          </a:p>
        </p:txBody>
      </p:sp>
      <p:sp>
        <p:nvSpPr>
          <p:cNvPr id="3" name="Text Placeholder 2"/>
          <p:cNvSpPr>
            <a:spLocks noGrp="1"/>
          </p:cNvSpPr>
          <p:nvPr>
            <p:ph type="body" idx="1"/>
          </p:nvPr>
        </p:nvSpPr>
        <p:spPr>
          <a:xfrm>
            <a:off x="3922713" y="2888512"/>
            <a:ext cx="4572000" cy="1454888"/>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extLst/>
          </a:lstStyle>
          <a:p>
            <a:fld id="{6D661E85-EE80-45F2-904D-25079E374883}" type="datetime2">
              <a:rPr lang="en-US" smtClean="0"/>
              <a:t>Wednesday, September 30, 2015</a:t>
            </a:fld>
            <a:endParaRPr lang="en-US"/>
          </a:p>
        </p:txBody>
      </p:sp>
      <p:sp>
        <p:nvSpPr>
          <p:cNvPr id="5" name="Footer Placeholder 4"/>
          <p:cNvSpPr>
            <a:spLocks noGrp="1"/>
          </p:cNvSpPr>
          <p:nvPr>
            <p:ph type="ftr" sz="quarter" idx="11"/>
          </p:nvPr>
        </p:nvSpPr>
        <p:spPr/>
        <p:txBody>
          <a:bodyPr/>
          <a:lstStyle>
            <a:extLst/>
          </a:lstStyle>
          <a:p>
            <a:r>
              <a:rPr lang="it-IT" smtClean="0"/>
              <a:t>A.A. 2015/2016  -  Draft</a:t>
            </a:r>
            <a:endParaRPr lang="en-US"/>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extLst/>
          </a:lstStyle>
          <a:p>
            <a:fld id="{32AAD7A4-5BA7-4548-B891-40DE79478D48}" type="datetime2">
              <a:rPr lang="en-US" smtClean="0"/>
              <a:t>Wednesday, September 30, 2015</a:t>
            </a:fld>
            <a:endParaRPr lang="en-US"/>
          </a:p>
        </p:txBody>
      </p:sp>
      <p:sp>
        <p:nvSpPr>
          <p:cNvPr id="6" name="Footer Placeholder 5"/>
          <p:cNvSpPr>
            <a:spLocks noGrp="1"/>
          </p:cNvSpPr>
          <p:nvPr>
            <p:ph type="ftr" sz="quarter" idx="11"/>
          </p:nvPr>
        </p:nvSpPr>
        <p:spPr/>
        <p:txBody>
          <a:bodyPr/>
          <a:lstStyle>
            <a:extLst/>
          </a:lstStyle>
          <a:p>
            <a:r>
              <a:rPr lang="it-IT" smtClean="0"/>
              <a:t>A.A. 2015/2016  -  Draft</a:t>
            </a:r>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8" name="Title 7"/>
          <p:cNvSpPr>
            <a:spLocks noGrp="1"/>
          </p:cNvSpPr>
          <p:nvPr>
            <p:ph type="title"/>
          </p:nvPr>
        </p:nvSpPr>
        <p:spPr/>
        <p:txBody>
          <a:bodyPr rtlCol="0"/>
          <a:lstStyle>
            <a:extLst/>
          </a:lstStyle>
          <a:p>
            <a:r>
              <a:rPr lang="it-IT" smtClean="0"/>
              <a:t>Fare clic per modificare lo stile del titolo</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it-IT" smtClean="0"/>
              <a:t>Fare clic per modificare stili del testo dello schema</a:t>
            </a:r>
          </a:p>
        </p:txBody>
      </p:sp>
      <p:sp>
        <p:nvSpPr>
          <p:cNvPr id="5" name="Content Placeholder 4"/>
          <p:cNvSpPr>
            <a:spLocks noGrp="1"/>
          </p:cNvSpPr>
          <p:nvPr>
            <p:ph sz="quarter" idx="2"/>
          </p:nvPr>
        </p:nvSpPr>
        <p:spPr>
          <a:xfrm>
            <a:off x="457200" y="147243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 name="Content Placeholder 5"/>
          <p:cNvSpPr>
            <a:spLocks noGrp="1"/>
          </p:cNvSpPr>
          <p:nvPr>
            <p:ph sz="quarter" idx="4"/>
          </p:nvPr>
        </p:nvSpPr>
        <p:spPr>
          <a:xfrm>
            <a:off x="4645025" y="147243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extLst/>
          </a:lstStyle>
          <a:p>
            <a:fld id="{83BCE031-984F-46C5-B362-5F731C369D67}" type="datetime2">
              <a:rPr lang="en-US" smtClean="0"/>
              <a:t>Wednesday, September 30, 2015</a:t>
            </a:fld>
            <a:endParaRPr lang="en-US"/>
          </a:p>
        </p:txBody>
      </p:sp>
      <p:sp>
        <p:nvSpPr>
          <p:cNvPr id="8" name="Footer Placeholder 7"/>
          <p:cNvSpPr>
            <a:spLocks noGrp="1"/>
          </p:cNvSpPr>
          <p:nvPr>
            <p:ph type="ftr" sz="quarter" idx="11"/>
          </p:nvPr>
        </p:nvSpPr>
        <p:spPr/>
        <p:txBody>
          <a:bodyPr/>
          <a:lstStyle>
            <a:extLst/>
          </a:lstStyle>
          <a:p>
            <a:r>
              <a:rPr lang="it-IT" smtClean="0"/>
              <a:t>A.A. 2015/2016  -  Draft</a:t>
            </a:r>
            <a:endParaRPr lang="en-US"/>
          </a:p>
        </p:txBody>
      </p:sp>
      <p:sp>
        <p:nvSpPr>
          <p:cNvPr id="9" name="Slide Number Placeholder 8"/>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B2BEE99-1848-4231-A9CD-67914119FA12}" type="datetime2">
              <a:rPr lang="en-US" smtClean="0"/>
              <a:t>Wednesday, September 30, 2015</a:t>
            </a:fld>
            <a:endParaRPr lang="en-US"/>
          </a:p>
        </p:txBody>
      </p:sp>
      <p:sp>
        <p:nvSpPr>
          <p:cNvPr id="4" name="Footer Placeholder 3"/>
          <p:cNvSpPr>
            <a:spLocks noGrp="1"/>
          </p:cNvSpPr>
          <p:nvPr>
            <p:ph type="ftr" sz="quarter" idx="11"/>
          </p:nvPr>
        </p:nvSpPr>
        <p:spPr/>
        <p:txBody>
          <a:bodyPr/>
          <a:lstStyle>
            <a:extLst/>
          </a:lstStyle>
          <a:p>
            <a:r>
              <a:rPr lang="it-IT" smtClean="0"/>
              <a:t>A.A. 2015/2016  -  Draft</a:t>
            </a:r>
            <a:endParaRPr lang="en-US"/>
          </a:p>
        </p:txBody>
      </p:sp>
      <p:sp>
        <p:nvSpPr>
          <p:cNvPr id="5" name="Slide Number Placeholder 4"/>
          <p:cNvSpPr>
            <a:spLocks noGrp="1"/>
          </p:cNvSpPr>
          <p:nvPr>
            <p:ph type="sldNum" sz="quarter" idx="12"/>
          </p:nvPr>
        </p:nvSpPr>
        <p:spPr/>
        <p:txBody>
          <a:bodyPr/>
          <a:lstStyle>
            <a:extLst/>
          </a:lstStyle>
          <a:p>
            <a:fld id="{BC410EEA-824F-4D46-AFE7-60426C8C06B0}" type="slidenum">
              <a:rPr lang="en-US" smtClean="0"/>
              <a:pPr/>
              <a:t>‹N›</a:t>
            </a:fld>
            <a:endParaRPr lang="en-US"/>
          </a:p>
        </p:txBody>
      </p:sp>
      <p:sp>
        <p:nvSpPr>
          <p:cNvPr id="6" name="Title 5"/>
          <p:cNvSpPr>
            <a:spLocks noGrp="1"/>
          </p:cNvSpPr>
          <p:nvPr>
            <p:ph type="title"/>
          </p:nvPr>
        </p:nvSpPr>
        <p:spPr/>
        <p:txBody>
          <a:bodyPr rtlCol="0"/>
          <a:lstStyle>
            <a:extLst/>
          </a:lstStyle>
          <a:p>
            <a:r>
              <a:rPr lang="it-IT" smtClean="0"/>
              <a:t>Fare clic per modificare lo stile del titolo</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7D9A0B6-1430-40A6-BB1B-1AE3F53A3FF0}" type="datetime2">
              <a:rPr lang="en-US" smtClean="0"/>
              <a:t>Wednesday, September 30, 2015</a:t>
            </a:fld>
            <a:endParaRPr lang="en-US"/>
          </a:p>
        </p:txBody>
      </p:sp>
      <p:sp>
        <p:nvSpPr>
          <p:cNvPr id="3" name="Footer Placeholder 2"/>
          <p:cNvSpPr>
            <a:spLocks noGrp="1"/>
          </p:cNvSpPr>
          <p:nvPr>
            <p:ph type="ftr" sz="quarter" idx="11"/>
          </p:nvPr>
        </p:nvSpPr>
        <p:spPr/>
        <p:txBody>
          <a:bodyPr/>
          <a:lstStyle>
            <a:extLst/>
          </a:lstStyle>
          <a:p>
            <a:r>
              <a:rPr lang="it-IT" smtClean="0"/>
              <a:t>A.A. 2015/2016  -  Draft</a:t>
            </a:r>
            <a:endParaRPr lang="en-US"/>
          </a:p>
        </p:txBody>
      </p:sp>
      <p:sp>
        <p:nvSpPr>
          <p:cNvPr id="4" name="Slide Number Placeholder 3"/>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lang="it-IT" smtClean="0"/>
              <a:t>Fare clic per modificare lo stile del titolo</a:t>
            </a:r>
            <a:endParaRPr lang="en-US" dirty="0"/>
          </a:p>
        </p:txBody>
      </p:sp>
      <p:sp>
        <p:nvSpPr>
          <p:cNvPr id="3" name="Text Placeholder 2"/>
          <p:cNvSpPr>
            <a:spLocks noGrp="1"/>
          </p:cNvSpPr>
          <p:nvPr>
            <p:ph type="body" idx="2"/>
          </p:nvPr>
        </p:nvSpPr>
        <p:spPr>
          <a:xfrm>
            <a:off x="4419600" y="5334000"/>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it-IT" smtClean="0"/>
              <a:t>Fare clic per modificare stili del testo dello schema</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a:xfrm>
            <a:off x="6727032" y="6407944"/>
            <a:ext cx="1920240" cy="365760"/>
          </a:xfrm>
        </p:spPr>
        <p:txBody>
          <a:bodyPr/>
          <a:lstStyle>
            <a:extLst/>
          </a:lstStyle>
          <a:p>
            <a:fld id="{67CAAF68-AD1B-486D-BCF7-362432449BA1}" type="datetime2">
              <a:rPr lang="en-US" smtClean="0"/>
              <a:t>Wednesday, September 30, 2015</a:t>
            </a:fld>
            <a:endParaRPr lang="en-US"/>
          </a:p>
        </p:txBody>
      </p:sp>
      <p:sp>
        <p:nvSpPr>
          <p:cNvPr id="6" name="Footer Placeholder 5"/>
          <p:cNvSpPr>
            <a:spLocks noGrp="1"/>
          </p:cNvSpPr>
          <p:nvPr>
            <p:ph type="ftr" sz="quarter" idx="11"/>
          </p:nvPr>
        </p:nvSpPr>
        <p:spPr/>
        <p:txBody>
          <a:bodyPr/>
          <a:lstStyle>
            <a:extLst/>
          </a:lstStyle>
          <a:p>
            <a:r>
              <a:rPr lang="it-IT" smtClean="0"/>
              <a:t>A.A. 2015/2016  -  Draft</a:t>
            </a:r>
            <a:endParaRPr lang="en-US"/>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‹N›</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it-IT" smtClean="0"/>
              <a:t>Fare clic per modificare stili del testo dello schema</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it-IT" smtClean="0"/>
              <a:t>Fare clic sull'icona per inserire un'immagine</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5DC722-4D1A-470A-9323-4D1F81C8C476}" type="datetime2">
              <a:rPr lang="en-US" smtClean="0"/>
              <a:t>Wednesday, September 30, 2015</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it-IT" smtClean="0">
                <a:solidFill>
                  <a:schemeClr val="tx1"/>
                </a:solidFill>
              </a:rPr>
              <a:t>A.A. 2015/2016  -  Draft</a:t>
            </a:r>
            <a:endParaRPr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410EEA-824F-4D46-AFE7-60426C8C06B0}" type="slidenum">
              <a:rPr lang="en-US" smtClean="0"/>
              <a:pPr/>
              <a:t>‹N›</a:t>
            </a:fld>
            <a:endParaRPr lang="en-US">
              <a:solidFill>
                <a:schemeClr val="tx1"/>
              </a:solidFill>
            </a:endParaRPr>
          </a:p>
        </p:txBody>
      </p:sp>
      <p:sp>
        <p:nvSpPr>
          <p:cNvPr id="2" name="Title 1"/>
          <p:cNvSpPr>
            <a:spLocks noGrp="1"/>
          </p:cNvSpPr>
          <p:nvPr>
            <p:ph type="title"/>
          </p:nvPr>
        </p:nvSpPr>
        <p:spPr>
          <a:xfrm>
            <a:off x="228600" y="4807688"/>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it-IT" smtClean="0"/>
              <a:t>Fare clic per modificare lo stile del titolo</a:t>
            </a:r>
            <a:endParaRPr lang="en-US" dirty="0"/>
          </a:p>
        </p:txBody>
      </p:sp>
      <p:sp>
        <p:nvSpPr>
          <p:cNvPr id="8" name="Shap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9" name="Shap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2" name="Shap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it-IT" smtClean="0"/>
              <a:t>Fare clic per modificare lo stile del titolo</a:t>
            </a:r>
            <a:endParaRPr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a:defRPr sz="1000">
                <a:solidFill>
                  <a:schemeClr val="tx1"/>
                </a:solidFill>
              </a:defRPr>
            </a:lvl1pPr>
            <a:extLst/>
          </a:lstStyle>
          <a:p>
            <a:fld id="{DD37E2F6-3887-4A3D-886B-EBFF6EFDED12}" type="datetime2">
              <a:rPr lang="en-US" smtClean="0"/>
              <a:t>Wednesday, September 30, 2015</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a:defRPr sz="1000">
                <a:solidFill>
                  <a:schemeClr val="tx1"/>
                </a:solidFill>
              </a:defRPr>
            </a:lvl1pPr>
            <a:extLst/>
          </a:lstStyle>
          <a:p>
            <a:pPr algn="r"/>
            <a:r>
              <a:rPr lang="it-IT" sz="1000" smtClean="0">
                <a:solidFill>
                  <a:schemeClr val="tx1"/>
                </a:solidFill>
              </a:rPr>
              <a:t>A.A. 2015/2016  -  Draft</a:t>
            </a:r>
            <a:endParaRPr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a:defRPr sz="1000" b="0">
                <a:solidFill>
                  <a:schemeClr val="tx1"/>
                </a:solidFill>
              </a:defRPr>
            </a:lvl1pPr>
            <a:extLst/>
          </a:lstStyle>
          <a:p>
            <a:fld id="{45292C34-3E5E-4BA5-AF54-F1601B144FB0}" type="slidenum">
              <a:rPr lang="en-US" sz="1400" smtClean="0">
                <a:solidFill>
                  <a:schemeClr val="tx2">
                    <a:shade val="50000"/>
                  </a:schemeClr>
                </a:solidFill>
              </a:rPr>
              <a:pPr/>
              <a:t>‹N›</a:t>
            </a:fld>
            <a:endParaRPr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dt="0"/>
  <p:txStyles>
    <p:title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11560" y="908720"/>
            <a:ext cx="7772400" cy="1152128"/>
          </a:xfrm>
        </p:spPr>
        <p:txBody>
          <a:bodyPr>
            <a:normAutofit/>
          </a:bodyPr>
          <a:lstStyle/>
          <a:p>
            <a:r>
              <a:rPr lang="it-IT" sz="3600" b="1" kern="1200" dirty="0" smtClean="0">
                <a:solidFill>
                  <a:schemeClr val="tx2"/>
                </a:solidFill>
                <a:effectLst>
                  <a:outerShdw blurRad="31750" dist="25400" dir="5400000" algn="tl" rotWithShape="0">
                    <a:srgbClr val="000000">
                      <a:alpha val="25000"/>
                    </a:srgbClr>
                  </a:outerShdw>
                </a:effectLst>
                <a:latin typeface="+mj-lt"/>
                <a:ea typeface="+mj-ea"/>
                <a:cs typeface="+mj-cs"/>
              </a:rPr>
              <a:t>Università degli Studi dell’Aquila</a:t>
            </a:r>
            <a:endParaRPr lang="it-IT" sz="3600" dirty="0"/>
          </a:p>
        </p:txBody>
      </p:sp>
      <p:sp>
        <p:nvSpPr>
          <p:cNvPr id="3" name="Rectangle 2"/>
          <p:cNvSpPr>
            <a:spLocks noGrp="1"/>
          </p:cNvSpPr>
          <p:nvPr>
            <p:ph type="subTitle" idx="1"/>
          </p:nvPr>
        </p:nvSpPr>
        <p:spPr>
          <a:xfrm>
            <a:off x="755576" y="3933056"/>
            <a:ext cx="7772400" cy="1199704"/>
          </a:xfrm>
        </p:spPr>
        <p:txBody>
          <a:bodyPr>
            <a:normAutofit lnSpcReduction="10000"/>
          </a:bodyPr>
          <a:lstStyle/>
          <a:p>
            <a:pPr algn="ctr"/>
            <a:r>
              <a:rPr lang="it-IT" sz="2000" b="1" kern="1200" dirty="0" smtClean="0">
                <a:solidFill>
                  <a:schemeClr val="tx2"/>
                </a:solidFill>
                <a:latin typeface="+mn-lt"/>
                <a:ea typeface="+mn-ea"/>
                <a:cs typeface="+mn-cs"/>
              </a:rPr>
              <a:t>Corso di Algoritmi e Strutture Dati con Laboratorio</a:t>
            </a:r>
          </a:p>
          <a:p>
            <a:pPr algn="ctr"/>
            <a:endParaRPr lang="it-IT" sz="2400" dirty="0" smtClean="0"/>
          </a:p>
          <a:p>
            <a:pPr algn="ctr"/>
            <a:r>
              <a:rPr lang="it-IT" sz="2800" b="1" dirty="0" smtClean="0"/>
              <a:t>Richiami di </a:t>
            </a:r>
            <a:r>
              <a:rPr lang="it-IT" sz="2800" b="1" dirty="0" smtClean="0"/>
              <a:t>Java – parte I</a:t>
            </a:r>
            <a:endParaRPr lang="it-IT" sz="2400" b="1" dirty="0" smtClean="0"/>
          </a:p>
        </p:txBody>
      </p:sp>
      <p:pic>
        <p:nvPicPr>
          <p:cNvPr id="16386" name="Picture 2" descr="https://pbs.twimg.com/profile_images/844881776/logo-univaq.png"/>
          <p:cNvPicPr>
            <a:picLocks noChangeAspect="1" noChangeArrowheads="1"/>
          </p:cNvPicPr>
          <p:nvPr/>
        </p:nvPicPr>
        <p:blipFill>
          <a:blip r:embed="rId3" cstate="print"/>
          <a:srcRect/>
          <a:stretch>
            <a:fillRect/>
          </a:stretch>
        </p:blipFill>
        <p:spPr bwMode="auto">
          <a:xfrm>
            <a:off x="4067944" y="260648"/>
            <a:ext cx="876258" cy="972795"/>
          </a:xfrm>
          <a:prstGeom prst="rect">
            <a:avLst/>
          </a:prstGeom>
          <a:noFill/>
        </p:spPr>
      </p:pic>
      <p:pic>
        <p:nvPicPr>
          <p:cNvPr id="16388" name="Picture 4" descr="http://www.disim.univaq.it/main/skins/aqua/img/logo-2.png"/>
          <p:cNvPicPr>
            <a:picLocks noChangeAspect="1" noChangeArrowheads="1"/>
          </p:cNvPicPr>
          <p:nvPr/>
        </p:nvPicPr>
        <p:blipFill>
          <a:blip r:embed="rId4" cstate="print"/>
          <a:srcRect/>
          <a:stretch>
            <a:fillRect/>
          </a:stretch>
        </p:blipFill>
        <p:spPr bwMode="auto">
          <a:xfrm>
            <a:off x="1043608" y="1988840"/>
            <a:ext cx="6076415" cy="151216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a:buNone/>
            </a:pPr>
            <a:r>
              <a:rPr lang="it-IT" dirty="0" smtClean="0">
                <a:latin typeface="+mj-lt"/>
                <a:cs typeface="Courier New" pitchFamily="49" charset="0"/>
              </a:rPr>
              <a:t>Esempio:</a:t>
            </a:r>
          </a:p>
          <a:p>
            <a:pPr>
              <a:buNone/>
            </a:pPr>
            <a:endParaRPr lang="it-IT" dirty="0" smtClean="0">
              <a:latin typeface="+mj-lt"/>
              <a:cs typeface="Courier New" pitchFamily="49" charset="0"/>
            </a:endParaRPr>
          </a:p>
          <a:p>
            <a:pPr>
              <a:buNone/>
            </a:pP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mmAnno</a:t>
            </a:r>
            <a:r>
              <a:rPr lang="it-IT" dirty="0" smtClean="0">
                <a:latin typeface="Courier New" pitchFamily="49" charset="0"/>
                <a:cs typeface="Courier New" pitchFamily="49" charset="0"/>
              </a:rPr>
              <a:t>[][]</a:t>
            </a:r>
            <a:r>
              <a:rPr lang="it-IT" dirty="0" err="1" smtClean="0">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[12][]; </a:t>
            </a:r>
          </a:p>
          <a:p>
            <a:pPr>
              <a:buNone/>
            </a:pPr>
            <a:r>
              <a:rPr lang="it-IT" dirty="0" err="1" smtClean="0">
                <a:latin typeface="Courier New" pitchFamily="49" charset="0"/>
                <a:cs typeface="Courier New" pitchFamily="49" charset="0"/>
              </a:rPr>
              <a:t>mmAnno</a:t>
            </a:r>
            <a:r>
              <a:rPr lang="it-IT" dirty="0" smtClean="0">
                <a:latin typeface="Courier New" pitchFamily="49" charset="0"/>
                <a:cs typeface="Courier New" pitchFamily="49" charset="0"/>
              </a:rPr>
              <a:t>[0]= </a:t>
            </a:r>
            <a:r>
              <a:rPr lang="it-IT" dirty="0" err="1" smtClean="0">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[31]; // gennaio</a:t>
            </a:r>
          </a:p>
          <a:p>
            <a:pPr>
              <a:buNone/>
            </a:pPr>
            <a:r>
              <a:rPr lang="it-IT" dirty="0" err="1" smtClean="0">
                <a:latin typeface="Courier New" pitchFamily="49" charset="0"/>
                <a:cs typeface="Courier New" pitchFamily="49" charset="0"/>
              </a:rPr>
              <a:t>mmAnno</a:t>
            </a:r>
            <a:r>
              <a:rPr lang="it-IT" dirty="0" smtClean="0">
                <a:latin typeface="Courier New" pitchFamily="49" charset="0"/>
                <a:cs typeface="Courier New" pitchFamily="49" charset="0"/>
              </a:rPr>
              <a:t>[1]= </a:t>
            </a:r>
            <a:r>
              <a:rPr lang="it-IT" dirty="0" err="1" smtClean="0">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[29]; // febbraio</a:t>
            </a:r>
          </a:p>
          <a:p>
            <a:pPr>
              <a:buNone/>
            </a:pPr>
            <a:r>
              <a:rPr lang="it-IT" dirty="0" err="1" smtClean="0">
                <a:latin typeface="Courier New" pitchFamily="49" charset="0"/>
                <a:cs typeface="Courier New" pitchFamily="49" charset="0"/>
              </a:rPr>
              <a:t>mmAnno</a:t>
            </a:r>
            <a:r>
              <a:rPr lang="it-IT" dirty="0" smtClean="0">
                <a:latin typeface="Courier New" pitchFamily="49" charset="0"/>
                <a:cs typeface="Courier New" pitchFamily="49" charset="0"/>
              </a:rPr>
              <a:t>[2]= </a:t>
            </a:r>
            <a:r>
              <a:rPr lang="it-IT" dirty="0" err="1" smtClean="0">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[31]; // marzo</a:t>
            </a:r>
          </a:p>
          <a:p>
            <a:pPr>
              <a:buNone/>
            </a:pPr>
            <a:r>
              <a:rPr lang="it-IT" dirty="0" smtClean="0">
                <a:latin typeface="Courier New" pitchFamily="49" charset="0"/>
                <a:cs typeface="Courier New" pitchFamily="49" charset="0"/>
              </a:rPr>
              <a:t>…</a:t>
            </a:r>
          </a:p>
          <a:p>
            <a:pPr>
              <a:buNone/>
            </a:pPr>
            <a:r>
              <a:rPr lang="it-IT" dirty="0" err="1" smtClean="0">
                <a:latin typeface="Courier New" pitchFamily="49" charset="0"/>
                <a:cs typeface="Courier New" pitchFamily="49" charset="0"/>
              </a:rPr>
              <a:t>mmAnno</a:t>
            </a:r>
            <a:r>
              <a:rPr lang="it-IT" dirty="0" smtClean="0">
                <a:latin typeface="Courier New" pitchFamily="49" charset="0"/>
                <a:cs typeface="Courier New" pitchFamily="49" charset="0"/>
              </a:rPr>
              <a:t>[11]= </a:t>
            </a:r>
            <a:r>
              <a:rPr lang="it-IT" dirty="0" err="1" smtClean="0">
                <a:latin typeface="Courier New" pitchFamily="49" charset="0"/>
                <a:cs typeface="Courier New" pitchFamily="49" charset="0"/>
              </a:rPr>
              <a:t>new</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[31]; // dicembre</a:t>
            </a:r>
          </a:p>
          <a:p>
            <a:pPr>
              <a:buNone/>
            </a:pPr>
            <a:endParaRPr lang="it-IT" dirty="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10</a:t>
            </a:fld>
            <a:endParaRPr lang="en-US"/>
          </a:p>
        </p:txBody>
      </p:sp>
      <p:sp>
        <p:nvSpPr>
          <p:cNvPr id="5" name="Titolo 4"/>
          <p:cNvSpPr>
            <a:spLocks noGrp="1"/>
          </p:cNvSpPr>
          <p:nvPr>
            <p:ph type="title"/>
          </p:nvPr>
        </p:nvSpPr>
        <p:spPr/>
        <p:txBody>
          <a:bodyPr>
            <a:normAutofit/>
          </a:bodyPr>
          <a:lstStyle/>
          <a:p>
            <a:pPr algn="r"/>
            <a:r>
              <a:rPr lang="it-IT" sz="2800" dirty="0" smtClean="0"/>
              <a:t>Matrici incomplete</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pPr algn="ctr">
              <a:buNone/>
            </a:pPr>
            <a:r>
              <a:rPr lang="it-IT" dirty="0" err="1" smtClean="0">
                <a:latin typeface="Courier New" pitchFamily="49" charset="0"/>
                <a:cs typeface="Courier New" pitchFamily="49" charset="0"/>
              </a:rPr>
              <a:t>If</a:t>
            </a:r>
            <a:r>
              <a:rPr lang="it-IT" dirty="0" smtClean="0">
                <a:latin typeface="Courier New" pitchFamily="49" charset="0"/>
                <a:cs typeface="Courier New" pitchFamily="49" charset="0"/>
              </a:rPr>
              <a:t> (valore-booleano) istruzione1 </a:t>
            </a:r>
          </a:p>
          <a:p>
            <a:pPr algn="ctr">
              <a:buNone/>
            </a:pPr>
            <a:r>
              <a:rPr lang="it-IT" dirty="0" smtClean="0">
                <a:latin typeface="Courier New" pitchFamily="49" charset="0"/>
                <a:cs typeface="Courier New" pitchFamily="49" charset="0"/>
              </a:rPr>
              <a:t>	[else istruzione 2];</a:t>
            </a:r>
          </a:p>
          <a:p>
            <a:pPr algn="ctr">
              <a:buNone/>
            </a:pPr>
            <a:endParaRPr lang="it-IT" dirty="0" smtClean="0">
              <a:latin typeface="Courier New" pitchFamily="49" charset="0"/>
              <a:cs typeface="Courier New" pitchFamily="49" charset="0"/>
            </a:endParaRPr>
          </a:p>
          <a:p>
            <a:pPr algn="just"/>
            <a:r>
              <a:rPr lang="it-IT" dirty="0" smtClean="0">
                <a:latin typeface="+mj-lt"/>
                <a:cs typeface="Courier New" pitchFamily="49" charset="0"/>
              </a:rPr>
              <a:t>Le istruzioni possono essere anche composte, ossia un insieme di istruzioni inserite tra parentesi graffe</a:t>
            </a:r>
          </a:p>
          <a:p>
            <a:r>
              <a:rPr lang="it-IT" dirty="0" smtClean="0">
                <a:latin typeface="+mj-lt"/>
                <a:cs typeface="Courier New" pitchFamily="49" charset="0"/>
              </a:rPr>
              <a:t>È possibile inserire un’istruzione </a:t>
            </a:r>
            <a:r>
              <a:rPr lang="it-IT" dirty="0" err="1" smtClean="0">
                <a:latin typeface="Courier New" pitchFamily="49" charset="0"/>
                <a:cs typeface="Courier New" pitchFamily="49" charset="0"/>
              </a:rPr>
              <a:t>if</a:t>
            </a:r>
            <a:r>
              <a:rPr lang="it-IT" dirty="0" smtClean="0">
                <a:latin typeface="Courier New" pitchFamily="49" charset="0"/>
                <a:cs typeface="Courier New" pitchFamily="49" charset="0"/>
              </a:rPr>
              <a:t>[-else]</a:t>
            </a:r>
            <a:r>
              <a:rPr lang="it-IT" dirty="0" smtClean="0">
                <a:latin typeface="+mj-lt"/>
                <a:cs typeface="Courier New" pitchFamily="49" charset="0"/>
              </a:rPr>
              <a:t> all’interno di un’altra </a:t>
            </a:r>
            <a:r>
              <a:rPr lang="it-IT" dirty="0" err="1" smtClean="0">
                <a:latin typeface="Courier New" pitchFamily="49" charset="0"/>
                <a:cs typeface="Courier New" pitchFamily="49" charset="0"/>
              </a:rPr>
              <a:t>if</a:t>
            </a:r>
            <a:r>
              <a:rPr lang="it-IT" dirty="0" smtClean="0">
                <a:latin typeface="Courier New" pitchFamily="49" charset="0"/>
                <a:cs typeface="Courier New" pitchFamily="49" charset="0"/>
              </a:rPr>
              <a:t>[-else]</a:t>
            </a:r>
            <a:r>
              <a:rPr lang="it-IT" dirty="0" smtClean="0">
                <a:latin typeface="+mj-lt"/>
                <a:cs typeface="Courier New" pitchFamily="49" charset="0"/>
              </a:rPr>
              <a:t> (annidamento). In tale caso il ramo </a:t>
            </a:r>
            <a:r>
              <a:rPr lang="it-IT" dirty="0" smtClean="0">
                <a:latin typeface="Courier New" pitchFamily="49" charset="0"/>
                <a:cs typeface="Courier New" pitchFamily="49" charset="0"/>
              </a:rPr>
              <a:t>else</a:t>
            </a:r>
            <a:r>
              <a:rPr lang="it-IT" dirty="0" smtClean="0">
                <a:latin typeface="+mj-lt"/>
                <a:cs typeface="Courier New" pitchFamily="49" charset="0"/>
              </a:rPr>
              <a:t> si riferisce all’</a:t>
            </a:r>
            <a:r>
              <a:rPr lang="it-IT" dirty="0" err="1" smtClean="0">
                <a:latin typeface="Courier New" pitchFamily="49" charset="0"/>
                <a:cs typeface="Courier New" pitchFamily="49" charset="0"/>
              </a:rPr>
              <a:t>if</a:t>
            </a:r>
            <a:r>
              <a:rPr lang="it-IT" dirty="0" smtClean="0">
                <a:latin typeface="+mj-lt"/>
                <a:cs typeface="Courier New" pitchFamily="49" charset="0"/>
              </a:rPr>
              <a:t> più interno</a:t>
            </a:r>
          </a:p>
          <a:p>
            <a:pPr algn="just"/>
            <a:endParaRPr lang="it-IT" dirty="0">
              <a:latin typeface="+mj-lt"/>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11</a:t>
            </a:fld>
            <a:endParaRPr lang="en-US"/>
          </a:p>
        </p:txBody>
      </p:sp>
      <p:sp>
        <p:nvSpPr>
          <p:cNvPr id="5" name="Titolo 4"/>
          <p:cNvSpPr>
            <a:spLocks noGrp="1"/>
          </p:cNvSpPr>
          <p:nvPr>
            <p:ph type="title"/>
          </p:nvPr>
        </p:nvSpPr>
        <p:spPr/>
        <p:txBody>
          <a:bodyPr>
            <a:normAutofit/>
          </a:bodyPr>
          <a:lstStyle/>
          <a:p>
            <a:r>
              <a:rPr lang="it-IT" dirty="0" smtClean="0"/>
              <a:t>Strutture di controllo: </a:t>
            </a:r>
            <a:r>
              <a:rPr lang="it-IT" dirty="0" err="1" smtClean="0">
                <a:latin typeface="Courier New" pitchFamily="49" charset="0"/>
                <a:cs typeface="Courier New" pitchFamily="49" charset="0"/>
              </a:rPr>
              <a:t>if-else</a:t>
            </a:r>
            <a:endParaRPr lang="it-IT" dirty="0">
              <a:latin typeface="Courier New" pitchFamily="49" charset="0"/>
              <a:cs typeface="Courier New" pitchFamily="49" charset="0"/>
            </a:endParaRP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9"/>
            <a:ext cx="8229600" cy="4251928"/>
          </a:xfrm>
        </p:spPr>
        <p:txBody>
          <a:bodyPr/>
          <a:lstStyle/>
          <a:p>
            <a:r>
              <a:rPr lang="it-IT" dirty="0" smtClean="0"/>
              <a:t>Le decisioni a più vie possono essere risolte utilizzando più istruzioni </a:t>
            </a:r>
            <a:r>
              <a:rPr lang="it-IT" dirty="0" err="1" smtClean="0">
                <a:latin typeface="Courier New" pitchFamily="49" charset="0"/>
                <a:cs typeface="Courier New" pitchFamily="49" charset="0"/>
              </a:rPr>
              <a:t>if-else</a:t>
            </a:r>
            <a:r>
              <a:rPr lang="it-IT" dirty="0" smtClean="0"/>
              <a:t> in cascata</a:t>
            </a:r>
            <a:endParaRPr lang="it-IT" sz="2400" dirty="0" smtClean="0">
              <a:latin typeface="Courier New" pitchFamily="49" charset="0"/>
              <a:cs typeface="Courier New" pitchFamily="49" charset="0"/>
            </a:endParaRPr>
          </a:p>
          <a:p>
            <a:r>
              <a:rPr lang="it-IT" dirty="0" smtClean="0"/>
              <a:t>In alcuni casi è possibile sostituire le </a:t>
            </a:r>
            <a:r>
              <a:rPr lang="it-IT" dirty="0" err="1" smtClean="0">
                <a:latin typeface="Courier New" pitchFamily="49" charset="0"/>
                <a:cs typeface="Courier New" pitchFamily="49" charset="0"/>
              </a:rPr>
              <a:t>if-else</a:t>
            </a:r>
            <a:r>
              <a:rPr lang="it-IT" dirty="0" smtClean="0"/>
              <a:t> in cascata con il più efficiente e leggibile costrutto </a:t>
            </a:r>
            <a:r>
              <a:rPr lang="it-IT" dirty="0" err="1" smtClean="0">
                <a:latin typeface="Courier New" pitchFamily="49" charset="0"/>
                <a:cs typeface="Courier New" pitchFamily="49" charset="0"/>
              </a:rPr>
              <a:t>switch-case</a:t>
            </a:r>
            <a:endParaRPr lang="it-IT" dirty="0" smtClean="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12</a:t>
            </a:fld>
            <a:endParaRPr lang="en-US"/>
          </a:p>
        </p:txBody>
      </p:sp>
      <p:sp>
        <p:nvSpPr>
          <p:cNvPr id="5" name="Titolo 4"/>
          <p:cNvSpPr>
            <a:spLocks noGrp="1"/>
          </p:cNvSpPr>
          <p:nvPr>
            <p:ph type="title"/>
          </p:nvPr>
        </p:nvSpPr>
        <p:spPr/>
        <p:txBody>
          <a:bodyPr/>
          <a:lstStyle/>
          <a:p>
            <a:r>
              <a:rPr lang="it-IT" dirty="0" smtClean="0"/>
              <a:t>Strutture di controllo: </a:t>
            </a:r>
            <a:r>
              <a:rPr lang="it-IT" dirty="0" err="1" smtClean="0">
                <a:latin typeface="Courier New" pitchFamily="49" charset="0"/>
                <a:cs typeface="Courier New" pitchFamily="49" charset="0"/>
              </a:rPr>
              <a:t>switch</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pPr>
              <a:buNone/>
            </a:pPr>
            <a:r>
              <a:rPr lang="it-IT" b="1" dirty="0" err="1" smtClean="0">
                <a:latin typeface="Courier New" pitchFamily="49" charset="0"/>
                <a:cs typeface="Courier New" pitchFamily="49" charset="0"/>
              </a:rPr>
              <a:t>switch</a:t>
            </a:r>
            <a:r>
              <a:rPr lang="it-IT" dirty="0" smtClean="0">
                <a:latin typeface="Courier New" pitchFamily="49" charset="0"/>
                <a:cs typeface="Courier New" pitchFamily="49" charset="0"/>
              </a:rPr>
              <a:t> (espressione) { </a:t>
            </a:r>
          </a:p>
          <a:p>
            <a:pPr>
              <a:buNone/>
            </a:pPr>
            <a:r>
              <a:rPr lang="it-IT" b="1" dirty="0" smtClean="0">
                <a:latin typeface="Courier New" pitchFamily="49" charset="0"/>
                <a:cs typeface="Courier New" pitchFamily="49" charset="0"/>
              </a:rPr>
              <a:t>case</a:t>
            </a:r>
            <a:r>
              <a:rPr lang="it-IT" dirty="0" smtClean="0">
                <a:latin typeface="Courier New" pitchFamily="49" charset="0"/>
                <a:cs typeface="Courier New" pitchFamily="49" charset="0"/>
              </a:rPr>
              <a:t> costante1:</a:t>
            </a:r>
          </a:p>
          <a:p>
            <a:pPr>
              <a:buNone/>
            </a:pPr>
            <a:r>
              <a:rPr lang="it-IT" dirty="0" smtClean="0">
                <a:latin typeface="Courier New" pitchFamily="49" charset="0"/>
                <a:cs typeface="Courier New" pitchFamily="49" charset="0"/>
              </a:rPr>
              <a:t>	[istruzioni1;]</a:t>
            </a:r>
          </a:p>
          <a:p>
            <a:pPr>
              <a:buNone/>
            </a:pPr>
            <a:r>
              <a:rPr lang="it-IT" dirty="0" smtClean="0">
                <a:latin typeface="Courier New" pitchFamily="49" charset="0"/>
                <a:cs typeface="Courier New" pitchFamily="49" charset="0"/>
              </a:rPr>
              <a:t>	[break;]</a:t>
            </a:r>
          </a:p>
          <a:p>
            <a:pPr>
              <a:buNone/>
            </a:pPr>
            <a:r>
              <a:rPr lang="it-IT" dirty="0" smtClean="0">
                <a:latin typeface="Courier New" pitchFamily="49" charset="0"/>
                <a:cs typeface="Courier New" pitchFamily="49" charset="0"/>
              </a:rPr>
              <a:t>…</a:t>
            </a:r>
          </a:p>
          <a:p>
            <a:pPr>
              <a:buNone/>
            </a:pPr>
            <a:r>
              <a:rPr lang="it-IT" b="1" dirty="0" smtClean="0">
                <a:latin typeface="Courier New" pitchFamily="49" charset="0"/>
                <a:cs typeface="Courier New" pitchFamily="49" charset="0"/>
              </a:rPr>
              <a:t>case</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costanteN</a:t>
            </a:r>
            <a:r>
              <a:rPr lang="it-IT" dirty="0" smtClean="0">
                <a:latin typeface="Courier New" pitchFamily="49" charset="0"/>
                <a:cs typeface="Courier New" pitchFamily="49" charset="0"/>
              </a:rPr>
              <a:t>:</a:t>
            </a:r>
          </a:p>
          <a:p>
            <a:pPr>
              <a:buNone/>
            </a:pP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istruzioniN</a:t>
            </a:r>
            <a:r>
              <a:rPr lang="it-IT" dirty="0" smtClean="0">
                <a:latin typeface="Courier New" pitchFamily="49" charset="0"/>
                <a:cs typeface="Courier New" pitchFamily="49" charset="0"/>
              </a:rPr>
              <a:t>;]</a:t>
            </a:r>
          </a:p>
          <a:p>
            <a:pPr>
              <a:buNone/>
            </a:pPr>
            <a:r>
              <a:rPr lang="it-IT" dirty="0" smtClean="0">
                <a:latin typeface="Courier New" pitchFamily="49" charset="0"/>
                <a:cs typeface="Courier New" pitchFamily="49" charset="0"/>
              </a:rPr>
              <a:t>	[break;]</a:t>
            </a:r>
          </a:p>
          <a:p>
            <a:pPr>
              <a:buNone/>
            </a:pPr>
            <a:r>
              <a:rPr lang="it-IT" dirty="0" smtClean="0">
                <a:latin typeface="Courier New" pitchFamily="49" charset="0"/>
                <a:cs typeface="Courier New" pitchFamily="49" charset="0"/>
              </a:rPr>
              <a:t>[</a:t>
            </a:r>
            <a:r>
              <a:rPr lang="it-IT" b="1" dirty="0" smtClean="0">
                <a:latin typeface="Courier New" pitchFamily="49" charset="0"/>
                <a:cs typeface="Courier New" pitchFamily="49" charset="0"/>
              </a:rPr>
              <a:t>default:</a:t>
            </a:r>
          </a:p>
          <a:p>
            <a:pPr>
              <a:buNone/>
            </a:pP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istruzioniDefault</a:t>
            </a:r>
            <a:r>
              <a:rPr lang="it-IT" dirty="0" smtClean="0">
                <a:latin typeface="Courier New" pitchFamily="49" charset="0"/>
                <a:cs typeface="Courier New" pitchFamily="49" charset="0"/>
              </a:rPr>
              <a:t>;]</a:t>
            </a:r>
          </a:p>
          <a:p>
            <a:pPr>
              <a:buNone/>
            </a:pPr>
            <a:r>
              <a:rPr lang="it-IT" dirty="0" smtClean="0">
                <a:latin typeface="Courier New" pitchFamily="49" charset="0"/>
                <a:cs typeface="Courier New" pitchFamily="49" charset="0"/>
              </a:rPr>
              <a:t>	[break;]]</a:t>
            </a:r>
          </a:p>
          <a:p>
            <a:pPr>
              <a:buNone/>
            </a:pPr>
            <a:r>
              <a:rPr lang="it-IT" dirty="0" smtClean="0">
                <a:latin typeface="Courier New" pitchFamily="49" charset="0"/>
                <a:cs typeface="Courier New" pitchFamily="49" charset="0"/>
              </a:rPr>
              <a:t>}</a:t>
            </a:r>
          </a:p>
          <a:p>
            <a:pPr>
              <a:buNone/>
            </a:pPr>
            <a:endParaRPr lang="it-IT" dirty="0" smtClean="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13</a:t>
            </a:fld>
            <a:endParaRPr lang="en-US"/>
          </a:p>
        </p:txBody>
      </p:sp>
      <p:sp>
        <p:nvSpPr>
          <p:cNvPr id="5" name="Titolo 4"/>
          <p:cNvSpPr>
            <a:spLocks noGrp="1"/>
          </p:cNvSpPr>
          <p:nvPr>
            <p:ph type="title"/>
          </p:nvPr>
        </p:nvSpPr>
        <p:spPr/>
        <p:txBody>
          <a:bodyPr/>
          <a:lstStyle/>
          <a:p>
            <a:r>
              <a:rPr lang="it-IT" dirty="0" smtClean="0"/>
              <a:t>Sintassi </a:t>
            </a:r>
            <a:r>
              <a:rPr lang="it-IT" dirty="0" err="1" smtClean="0">
                <a:latin typeface="Courier New" pitchFamily="49" charset="0"/>
                <a:cs typeface="Courier New" pitchFamily="49" charset="0"/>
              </a:rPr>
              <a:t>switch-case</a:t>
            </a:r>
            <a:endParaRPr lang="it-IT" dirty="0">
              <a:latin typeface="Courier New" pitchFamily="49" charset="0"/>
              <a:cs typeface="Courier New" pitchFamily="49" charset="0"/>
            </a:endParaRP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dirty="0" smtClean="0"/>
              <a:t>Il risultato di </a:t>
            </a:r>
            <a:r>
              <a:rPr lang="it-IT" dirty="0" smtClean="0">
                <a:latin typeface="Courier New" pitchFamily="49" charset="0"/>
                <a:cs typeface="Courier New" pitchFamily="49" charset="0"/>
              </a:rPr>
              <a:t>(espressione)</a:t>
            </a:r>
            <a:r>
              <a:rPr lang="it-IT" dirty="0" smtClean="0"/>
              <a:t> deve essere un valore di tipo </a:t>
            </a:r>
            <a:r>
              <a:rPr lang="it-IT" dirty="0" smtClean="0">
                <a:latin typeface="Courier New" pitchFamily="49" charset="0"/>
                <a:cs typeface="Courier New" pitchFamily="49" charset="0"/>
              </a:rPr>
              <a:t>byte/</a:t>
            </a:r>
            <a:r>
              <a:rPr lang="it-IT" dirty="0" err="1" smtClean="0">
                <a:latin typeface="Courier New" pitchFamily="49" charset="0"/>
                <a:cs typeface="Courier New" pitchFamily="49" charset="0"/>
              </a:rPr>
              <a:t>char</a:t>
            </a:r>
            <a:r>
              <a:rPr lang="it-IT" dirty="0" smtClean="0">
                <a:latin typeface="Courier New" pitchFamily="49" charset="0"/>
                <a:cs typeface="Courier New" pitchFamily="49" charset="0"/>
              </a:rPr>
              <a:t>/short/</a:t>
            </a:r>
            <a:r>
              <a:rPr lang="it-IT" dirty="0" err="1" smtClean="0">
                <a:latin typeface="Courier New" pitchFamily="49" charset="0"/>
                <a:cs typeface="Courier New" pitchFamily="49" charset="0"/>
              </a:rPr>
              <a:t>int</a:t>
            </a:r>
            <a:r>
              <a:rPr lang="it-IT" dirty="0" smtClean="0"/>
              <a:t> </a:t>
            </a:r>
          </a:p>
          <a:p>
            <a:r>
              <a:rPr lang="it-IT" dirty="0" smtClean="0"/>
              <a:t>In fase di esecuzione viene valutata </a:t>
            </a:r>
            <a:r>
              <a:rPr lang="it-IT" dirty="0" smtClean="0">
                <a:latin typeface="Courier New" pitchFamily="49" charset="0"/>
                <a:cs typeface="Courier New" pitchFamily="49" charset="0"/>
              </a:rPr>
              <a:t>espressione</a:t>
            </a:r>
            <a:r>
              <a:rPr lang="it-IT" dirty="0" smtClean="0"/>
              <a:t> ed il risultato viene confrontato con </a:t>
            </a:r>
            <a:r>
              <a:rPr lang="it-IT" dirty="0" smtClean="0">
                <a:latin typeface="Courier New" pitchFamily="49" charset="0"/>
                <a:cs typeface="Courier New" pitchFamily="49" charset="0"/>
              </a:rPr>
              <a:t>costante1</a:t>
            </a:r>
            <a:r>
              <a:rPr lang="it-IT" dirty="0" smtClean="0"/>
              <a:t>;</a:t>
            </a:r>
          </a:p>
          <a:p>
            <a:r>
              <a:rPr lang="it-IT" dirty="0" smtClean="0"/>
              <a:t>Se i valori sono uguali il controllo passa alla prima istruzione del corrispondente </a:t>
            </a:r>
            <a:r>
              <a:rPr lang="it-IT" dirty="0" smtClean="0">
                <a:latin typeface="Courier New" pitchFamily="49" charset="0"/>
                <a:cs typeface="Courier New" pitchFamily="49" charset="0"/>
              </a:rPr>
              <a:t>case</a:t>
            </a:r>
            <a:r>
              <a:rPr lang="it-IT" dirty="0" smtClean="0">
                <a:latin typeface="+mj-lt"/>
                <a:cs typeface="Courier New" pitchFamily="49" charset="0"/>
              </a:rPr>
              <a:t> e successivamente alle rimanenti istruzioni, altrimenti si prosegue confrontando il risultato con </a:t>
            </a:r>
            <a:r>
              <a:rPr lang="it-IT" dirty="0" smtClean="0">
                <a:latin typeface="Courier New" pitchFamily="49" charset="0"/>
                <a:cs typeface="Courier New" pitchFamily="49" charset="0"/>
              </a:rPr>
              <a:t>costante2</a:t>
            </a:r>
            <a:r>
              <a:rPr lang="it-IT" dirty="0" smtClean="0"/>
              <a:t>, …</a:t>
            </a:r>
          </a:p>
          <a:p>
            <a:r>
              <a:rPr lang="it-IT" dirty="0" smtClean="0">
                <a:latin typeface="Courier New" pitchFamily="49" charset="0"/>
                <a:cs typeface="Courier New" pitchFamily="49" charset="0"/>
              </a:rPr>
              <a:t>break</a:t>
            </a:r>
            <a:r>
              <a:rPr lang="it-IT" dirty="0" smtClean="0">
                <a:latin typeface="+mj-lt"/>
                <a:cs typeface="Courier New" pitchFamily="49" charset="0"/>
              </a:rPr>
              <a:t> consente l’uscita immediata</a:t>
            </a:r>
            <a:endParaRPr lang="it-IT" dirty="0">
              <a:latin typeface="+mj-lt"/>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14</a:t>
            </a:fld>
            <a:endParaRPr lang="en-US"/>
          </a:p>
        </p:txBody>
      </p:sp>
      <p:sp>
        <p:nvSpPr>
          <p:cNvPr id="7" name="Titolo 4"/>
          <p:cNvSpPr>
            <a:spLocks noGrp="1"/>
          </p:cNvSpPr>
          <p:nvPr>
            <p:ph type="title"/>
          </p:nvPr>
        </p:nvSpPr>
        <p:spPr>
          <a:xfrm>
            <a:off x="457200" y="274638"/>
            <a:ext cx="8229600" cy="1143000"/>
          </a:xfrm>
        </p:spPr>
        <p:txBody>
          <a:bodyPr>
            <a:normAutofit/>
          </a:bodyPr>
          <a:lstStyle/>
          <a:p>
            <a:pPr algn="r"/>
            <a:r>
              <a:rPr lang="it-IT" sz="2800" dirty="0" smtClean="0"/>
              <a:t>Sintassi </a:t>
            </a:r>
            <a:r>
              <a:rPr lang="it-IT" sz="2800" dirty="0" err="1" smtClean="0">
                <a:latin typeface="Courier New" pitchFamily="49" charset="0"/>
                <a:cs typeface="Courier New" pitchFamily="49" charset="0"/>
              </a:rPr>
              <a:t>switch-case</a:t>
            </a:r>
            <a:endParaRPr lang="it-IT" sz="2800" dirty="0">
              <a:latin typeface="Courier New" pitchFamily="49" charset="0"/>
              <a:cs typeface="Courier New" pitchFamily="49" charset="0"/>
            </a:endParaRP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1609328" y="404664"/>
            <a:ext cx="7355160" cy="5976664"/>
          </a:xfrm>
        </p:spPr>
        <p:txBody>
          <a:bodyPr>
            <a:noAutofit/>
          </a:bodyPr>
          <a:lstStyle/>
          <a:p>
            <a:pPr>
              <a:spcBef>
                <a:spcPts val="0"/>
              </a:spcBef>
              <a:buNone/>
            </a:pPr>
            <a:r>
              <a:rPr lang="it-IT" sz="1900" b="1" dirty="0" err="1" smtClean="0">
                <a:latin typeface="Courier New" pitchFamily="49" charset="0"/>
                <a:cs typeface="Courier New" pitchFamily="49" charset="0"/>
              </a:rPr>
              <a:t>switch</a:t>
            </a:r>
            <a:r>
              <a:rPr lang="it-IT" sz="1900" dirty="0" smtClean="0">
                <a:latin typeface="Courier New" pitchFamily="49" charset="0"/>
                <a:cs typeface="Courier New" pitchFamily="49" charset="0"/>
              </a:rPr>
              <a:t> (mese)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12: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1: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2: </a:t>
            </a:r>
            <a:r>
              <a:rPr lang="it-IT" sz="1900" dirty="0" err="1" smtClean="0">
                <a:latin typeface="Courier New" pitchFamily="49" charset="0"/>
                <a:cs typeface="Courier New" pitchFamily="49" charset="0"/>
              </a:rPr>
              <a:t>stagione=</a:t>
            </a:r>
            <a:r>
              <a:rPr lang="it-IT" sz="1900" dirty="0" smtClean="0">
                <a:latin typeface="Courier New" pitchFamily="49" charset="0"/>
                <a:cs typeface="Courier New" pitchFamily="49" charset="0"/>
              </a:rPr>
              <a:t>"inverno"; </a:t>
            </a:r>
          </a:p>
          <a:p>
            <a:pPr>
              <a:spcBef>
                <a:spcPts val="0"/>
              </a:spcBef>
              <a:buNone/>
            </a:pPr>
            <a:r>
              <a:rPr lang="it-IT" sz="1900" dirty="0" smtClean="0">
                <a:latin typeface="Courier New" pitchFamily="49" charset="0"/>
                <a:cs typeface="Courier New" pitchFamily="49" charset="0"/>
              </a:rPr>
              <a:t>		   break;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3: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4: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5: </a:t>
            </a:r>
            <a:r>
              <a:rPr lang="it-IT" sz="1900" dirty="0" err="1" smtClean="0">
                <a:latin typeface="Courier New" pitchFamily="49" charset="0"/>
                <a:cs typeface="Courier New" pitchFamily="49" charset="0"/>
              </a:rPr>
              <a:t>stagione=</a:t>
            </a:r>
            <a:r>
              <a:rPr lang="it-IT" sz="1900" dirty="0" smtClean="0">
                <a:latin typeface="Courier New" pitchFamily="49" charset="0"/>
                <a:cs typeface="Courier New" pitchFamily="49" charset="0"/>
              </a:rPr>
              <a:t>"primavera"; </a:t>
            </a:r>
          </a:p>
          <a:p>
            <a:pPr>
              <a:spcBef>
                <a:spcPts val="0"/>
              </a:spcBef>
              <a:buNone/>
            </a:pPr>
            <a:r>
              <a:rPr lang="it-IT" sz="1900" dirty="0" smtClean="0">
                <a:latin typeface="Courier New" pitchFamily="49" charset="0"/>
                <a:cs typeface="Courier New" pitchFamily="49" charset="0"/>
              </a:rPr>
              <a:t>		   break;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6: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7:</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8: </a:t>
            </a:r>
            <a:r>
              <a:rPr lang="it-IT" sz="1900" dirty="0" err="1" smtClean="0">
                <a:latin typeface="Courier New" pitchFamily="49" charset="0"/>
                <a:cs typeface="Courier New" pitchFamily="49" charset="0"/>
              </a:rPr>
              <a:t>stagione=</a:t>
            </a:r>
            <a:r>
              <a:rPr lang="it-IT" sz="1900" dirty="0" smtClean="0">
                <a:latin typeface="Courier New" pitchFamily="49" charset="0"/>
                <a:cs typeface="Courier New" pitchFamily="49" charset="0"/>
              </a:rPr>
              <a:t>"estate"; </a:t>
            </a:r>
          </a:p>
          <a:p>
            <a:pPr>
              <a:spcBef>
                <a:spcPts val="0"/>
              </a:spcBef>
              <a:buNone/>
            </a:pPr>
            <a:r>
              <a:rPr lang="it-IT" sz="1900" dirty="0" smtClean="0">
                <a:latin typeface="Courier New" pitchFamily="49" charset="0"/>
                <a:cs typeface="Courier New" pitchFamily="49" charset="0"/>
              </a:rPr>
              <a:t>		   break;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9: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10: </a:t>
            </a:r>
          </a:p>
          <a:p>
            <a:pPr>
              <a:spcBef>
                <a:spcPts val="0"/>
              </a:spcBef>
              <a:buNone/>
            </a:pPr>
            <a:r>
              <a:rPr lang="it-IT" sz="1900" b="1" dirty="0" smtClean="0">
                <a:latin typeface="Courier New" pitchFamily="49" charset="0"/>
                <a:cs typeface="Courier New" pitchFamily="49" charset="0"/>
              </a:rPr>
              <a:t>case</a:t>
            </a:r>
            <a:r>
              <a:rPr lang="it-IT" sz="1900" dirty="0" smtClean="0">
                <a:latin typeface="Courier New" pitchFamily="49" charset="0"/>
                <a:cs typeface="Courier New" pitchFamily="49" charset="0"/>
              </a:rPr>
              <a:t> 11: </a:t>
            </a:r>
            <a:r>
              <a:rPr lang="it-IT" sz="1900" dirty="0" err="1" smtClean="0">
                <a:latin typeface="Courier New" pitchFamily="49" charset="0"/>
                <a:cs typeface="Courier New" pitchFamily="49" charset="0"/>
              </a:rPr>
              <a:t>stagione=</a:t>
            </a:r>
            <a:r>
              <a:rPr lang="it-IT" sz="1900" dirty="0" smtClean="0">
                <a:latin typeface="Courier New" pitchFamily="49" charset="0"/>
                <a:cs typeface="Courier New" pitchFamily="49" charset="0"/>
              </a:rPr>
              <a:t>"autunno"; </a:t>
            </a:r>
          </a:p>
          <a:p>
            <a:pPr>
              <a:spcBef>
                <a:spcPts val="0"/>
              </a:spcBef>
              <a:buNone/>
            </a:pPr>
            <a:r>
              <a:rPr lang="it-IT" sz="1900" dirty="0" smtClean="0">
                <a:latin typeface="Courier New" pitchFamily="49" charset="0"/>
                <a:cs typeface="Courier New" pitchFamily="49" charset="0"/>
              </a:rPr>
              <a:t>		    break;</a:t>
            </a:r>
          </a:p>
          <a:p>
            <a:pPr>
              <a:spcBef>
                <a:spcPts val="0"/>
              </a:spcBef>
              <a:buNone/>
            </a:pPr>
            <a:r>
              <a:rPr lang="it-IT" sz="1900" dirty="0" smtClean="0">
                <a:latin typeface="Courier New" pitchFamily="49" charset="0"/>
                <a:cs typeface="Courier New" pitchFamily="49" charset="0"/>
              </a:rPr>
              <a:t>default: //la clausola default è opzionale </a:t>
            </a:r>
          </a:p>
          <a:p>
            <a:pPr>
              <a:spcBef>
                <a:spcPts val="0"/>
              </a:spcBef>
              <a:buNone/>
            </a:pPr>
            <a:r>
              <a:rPr lang="it-IT" sz="1900" dirty="0" smtClean="0">
                <a:latin typeface="Courier New" pitchFamily="49" charset="0"/>
                <a:cs typeface="Courier New" pitchFamily="49" charset="0"/>
              </a:rPr>
              <a:t>		   </a:t>
            </a:r>
            <a:r>
              <a:rPr lang="it-IT" sz="1900" dirty="0" err="1" smtClean="0">
                <a:latin typeface="Courier New" pitchFamily="49" charset="0"/>
                <a:cs typeface="Courier New" pitchFamily="49" charset="0"/>
              </a:rPr>
              <a:t>stagione=</a:t>
            </a:r>
            <a:r>
              <a:rPr lang="it-IT" sz="1900" dirty="0" smtClean="0">
                <a:latin typeface="Courier New" pitchFamily="49" charset="0"/>
                <a:cs typeface="Courier New" pitchFamily="49" charset="0"/>
              </a:rPr>
              <a:t>"non identificabile"; </a:t>
            </a:r>
          </a:p>
          <a:p>
            <a:pPr>
              <a:spcBef>
                <a:spcPts val="0"/>
              </a:spcBef>
              <a:buNone/>
            </a:pPr>
            <a:r>
              <a:rPr lang="it-IT" sz="1900" dirty="0" smtClean="0">
                <a:latin typeface="Courier New" pitchFamily="49" charset="0"/>
                <a:cs typeface="Courier New" pitchFamily="49" charset="0"/>
              </a:rPr>
              <a:t>}</a:t>
            </a: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15</a:t>
            </a:fld>
            <a:endParaRPr lang="en-US"/>
          </a:p>
        </p:txBody>
      </p:sp>
      <p:sp>
        <p:nvSpPr>
          <p:cNvPr id="5" name="Segnaposto piè di pagina 4"/>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sz="2600" dirty="0" err="1" smtClean="0">
                <a:latin typeface="Courier New" pitchFamily="49" charset="0"/>
                <a:cs typeface="Courier New" pitchFamily="49" charset="0"/>
              </a:rPr>
              <a:t>while</a:t>
            </a:r>
            <a:r>
              <a:rPr lang="it-IT" sz="2600" dirty="0" smtClean="0">
                <a:latin typeface="Courier New" pitchFamily="49" charset="0"/>
                <a:cs typeface="Courier New" pitchFamily="49" charset="0"/>
              </a:rPr>
              <a:t> (valore-booleano) istruzione;</a:t>
            </a:r>
          </a:p>
          <a:p>
            <a:r>
              <a:rPr lang="it-IT" sz="2600" dirty="0" smtClean="0">
                <a:latin typeface="Courier New" pitchFamily="49" charset="0"/>
                <a:cs typeface="Courier New" pitchFamily="49" charset="0"/>
              </a:rPr>
              <a:t>do istruzione </a:t>
            </a:r>
            <a:r>
              <a:rPr lang="it-IT" sz="2600" dirty="0" err="1" smtClean="0">
                <a:latin typeface="Courier New" pitchFamily="49" charset="0"/>
                <a:cs typeface="Courier New" pitchFamily="49" charset="0"/>
              </a:rPr>
              <a:t>while</a:t>
            </a:r>
            <a:r>
              <a:rPr lang="it-IT" sz="2600" dirty="0" smtClean="0">
                <a:latin typeface="Courier New" pitchFamily="49" charset="0"/>
                <a:cs typeface="Courier New" pitchFamily="49" charset="0"/>
              </a:rPr>
              <a:t> (valore-booleano);</a:t>
            </a:r>
          </a:p>
          <a:p>
            <a:pPr>
              <a:buNone/>
            </a:pPr>
            <a:endParaRPr lang="it-IT" dirty="0" smtClean="0">
              <a:latin typeface="Courier New" pitchFamily="49" charset="0"/>
              <a:cs typeface="Courier New" pitchFamily="49" charset="0"/>
            </a:endParaRPr>
          </a:p>
          <a:p>
            <a:pPr marL="0" indent="0">
              <a:buNone/>
            </a:pPr>
            <a:r>
              <a:rPr lang="it-IT" dirty="0" smtClean="0"/>
              <a:t>L’istruzione (semplice o composta) viene eseguita fintanto che l’espressione booleana restituisce valore </a:t>
            </a:r>
            <a:r>
              <a:rPr lang="it-IT" dirty="0" err="1" smtClean="0">
                <a:latin typeface="Courier New" pitchFamily="49" charset="0"/>
                <a:cs typeface="Courier New" pitchFamily="49" charset="0"/>
              </a:rPr>
              <a:t>true</a:t>
            </a:r>
            <a:endParaRPr lang="it-IT" dirty="0" smtClean="0">
              <a:latin typeface="Courier New" pitchFamily="49" charset="0"/>
              <a:cs typeface="Courier New" pitchFamily="49" charset="0"/>
            </a:endParaRPr>
          </a:p>
          <a:p>
            <a:pPr marL="0" indent="0">
              <a:buNone/>
            </a:pPr>
            <a:r>
              <a:rPr lang="it-IT" dirty="0" smtClean="0">
                <a:latin typeface="+mj-lt"/>
                <a:cs typeface="Courier New" pitchFamily="49" charset="0"/>
              </a:rPr>
              <a:t>Nel caso </a:t>
            </a:r>
            <a:r>
              <a:rPr lang="it-IT" dirty="0" err="1" smtClean="0">
                <a:latin typeface="Courier New" pitchFamily="49" charset="0"/>
                <a:cs typeface="Courier New" pitchFamily="49" charset="0"/>
              </a:rPr>
              <a:t>do-while</a:t>
            </a:r>
            <a:r>
              <a:rPr lang="it-IT" dirty="0" smtClean="0">
                <a:latin typeface="+mj-lt"/>
                <a:cs typeface="Courier New" pitchFamily="49" charset="0"/>
              </a:rPr>
              <a:t> l’istruzione viene eseguita la prima volta prima di valutare l’espressione booleana, per cui viene eseguita almeno una volta.</a:t>
            </a:r>
            <a:endParaRPr lang="it-IT" dirty="0">
              <a:latin typeface="+mj-lt"/>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16</a:t>
            </a:fld>
            <a:endParaRPr lang="en-US"/>
          </a:p>
        </p:txBody>
      </p:sp>
      <p:sp>
        <p:nvSpPr>
          <p:cNvPr id="5" name="Titolo 4"/>
          <p:cNvSpPr>
            <a:spLocks noGrp="1"/>
          </p:cNvSpPr>
          <p:nvPr>
            <p:ph type="title"/>
          </p:nvPr>
        </p:nvSpPr>
        <p:spPr/>
        <p:txBody>
          <a:bodyPr/>
          <a:lstStyle/>
          <a:p>
            <a:r>
              <a:rPr lang="it-IT" dirty="0" smtClean="0"/>
              <a:t>Strutture di controllo </a:t>
            </a:r>
            <a:r>
              <a:rPr lang="it-IT" dirty="0" err="1" smtClean="0">
                <a:latin typeface="Courier New" pitchFamily="49" charset="0"/>
                <a:cs typeface="Courier New" pitchFamily="49" charset="0"/>
              </a:rPr>
              <a:t>while</a:t>
            </a:r>
            <a:endParaRPr lang="it-IT" dirty="0">
              <a:latin typeface="Courier New" pitchFamily="49" charset="0"/>
              <a:cs typeface="Courier New" pitchFamily="49" charset="0"/>
            </a:endParaRP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827992"/>
          </a:xfrm>
        </p:spPr>
        <p:txBody>
          <a:bodyPr>
            <a:normAutofit fontScale="92500"/>
          </a:bodyPr>
          <a:lstStyle/>
          <a:p>
            <a:pPr>
              <a:buNone/>
            </a:pPr>
            <a:r>
              <a:rPr lang="it-IT" sz="2500" dirty="0" err="1" smtClean="0">
                <a:latin typeface="Courier New" pitchFamily="49" charset="0"/>
                <a:cs typeface="Courier New" pitchFamily="49" charset="0"/>
              </a:rPr>
              <a:t>for</a:t>
            </a:r>
            <a:r>
              <a:rPr lang="it-IT" sz="2500" dirty="0" smtClean="0">
                <a:latin typeface="Courier New" pitchFamily="49" charset="0"/>
                <a:cs typeface="Courier New" pitchFamily="49" charset="0"/>
              </a:rPr>
              <a:t> (inizializzazione; valore-booleano; 			incremento) istruzione;</a:t>
            </a:r>
          </a:p>
          <a:p>
            <a:pPr>
              <a:buNone/>
            </a:pPr>
            <a:endParaRPr lang="it-IT" sz="2300" dirty="0" smtClean="0">
              <a:latin typeface="Courier New" pitchFamily="49" charset="0"/>
              <a:cs typeface="Courier New" pitchFamily="49" charset="0"/>
            </a:endParaRPr>
          </a:p>
          <a:p>
            <a:pPr>
              <a:buNone/>
            </a:pPr>
            <a:r>
              <a:rPr lang="it-IT" sz="2300" dirty="0" err="1" smtClean="0">
                <a:latin typeface="Courier New" pitchFamily="49" charset="0"/>
                <a:cs typeface="Courier New" pitchFamily="49" charset="0"/>
              </a:rPr>
              <a:t>for</a:t>
            </a:r>
            <a:r>
              <a:rPr lang="it-IT" sz="2300" dirty="0" smtClean="0">
                <a:latin typeface="Courier New" pitchFamily="49" charset="0"/>
                <a:cs typeface="Courier New" pitchFamily="49" charset="0"/>
              </a:rPr>
              <a:t> (</a:t>
            </a:r>
            <a:r>
              <a:rPr lang="it-IT" sz="2300" dirty="0" err="1" smtClean="0">
                <a:latin typeface="Courier New" pitchFamily="49" charset="0"/>
                <a:cs typeface="Courier New" pitchFamily="49" charset="0"/>
              </a:rPr>
              <a:t>int</a:t>
            </a:r>
            <a:r>
              <a:rPr lang="it-IT" sz="2300" dirty="0" smtClean="0">
                <a:latin typeface="Courier New" pitchFamily="49" charset="0"/>
                <a:cs typeface="Courier New" pitchFamily="49" charset="0"/>
              </a:rPr>
              <a:t> x=1;x&lt;=10;x=x+1)</a:t>
            </a: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System.out.println</a:t>
            </a:r>
            <a:r>
              <a:rPr lang="it-IT" sz="2400" dirty="0" smtClean="0">
                <a:latin typeface="Courier New" pitchFamily="49" charset="0"/>
                <a:cs typeface="Courier New" pitchFamily="49" charset="0"/>
              </a:rPr>
              <a:t>(x);</a:t>
            </a:r>
            <a:endParaRPr lang="it-IT" sz="2300" dirty="0" smtClean="0">
              <a:latin typeface="Courier New" pitchFamily="49" charset="0"/>
              <a:cs typeface="Courier New" pitchFamily="49" charset="0"/>
            </a:endParaRPr>
          </a:p>
          <a:p>
            <a:pPr>
              <a:buNone/>
            </a:pPr>
            <a:endParaRPr lang="it-IT" sz="2500" dirty="0" smtClean="0">
              <a:latin typeface="Courier New" pitchFamily="49" charset="0"/>
              <a:cs typeface="Courier New" pitchFamily="49" charset="0"/>
            </a:endParaRPr>
          </a:p>
          <a:p>
            <a:r>
              <a:rPr lang="it-IT" sz="2500" dirty="0" smtClean="0">
                <a:latin typeface="+mj-lt"/>
                <a:cs typeface="Courier New" pitchFamily="49" charset="0"/>
              </a:rPr>
              <a:t>L’istruzione di </a:t>
            </a:r>
            <a:r>
              <a:rPr lang="it-IT" sz="2500" dirty="0" smtClean="0">
                <a:latin typeface="Courier New" pitchFamily="49" charset="0"/>
                <a:cs typeface="Courier New" pitchFamily="49" charset="0"/>
              </a:rPr>
              <a:t>inizializzazione</a:t>
            </a:r>
            <a:r>
              <a:rPr lang="it-IT" sz="2500" dirty="0" smtClean="0">
                <a:latin typeface="+mj-lt"/>
                <a:cs typeface="Courier New" pitchFamily="49" charset="0"/>
              </a:rPr>
              <a:t> viene eseguita una sola volta prima di entrare nel ciclo</a:t>
            </a:r>
          </a:p>
          <a:p>
            <a:r>
              <a:rPr lang="it-IT" sz="2500" dirty="0" smtClean="0">
                <a:latin typeface="+mj-lt"/>
                <a:cs typeface="Courier New" pitchFamily="49" charset="0"/>
              </a:rPr>
              <a:t>La seconda, la condizione di uscita viene valutata prima di ogni iterazione, analogamente al </a:t>
            </a:r>
            <a:r>
              <a:rPr lang="it-IT" sz="2500" dirty="0" err="1" smtClean="0">
                <a:latin typeface="Courier New" pitchFamily="49" charset="0"/>
                <a:cs typeface="Courier New" pitchFamily="49" charset="0"/>
              </a:rPr>
              <a:t>while</a:t>
            </a:r>
            <a:endParaRPr lang="it-IT" sz="2500" dirty="0" smtClean="0">
              <a:latin typeface="Courier New" pitchFamily="49" charset="0"/>
              <a:cs typeface="Courier New" pitchFamily="49" charset="0"/>
            </a:endParaRPr>
          </a:p>
          <a:p>
            <a:r>
              <a:rPr lang="it-IT" sz="2600" dirty="0" smtClean="0">
                <a:latin typeface="+mj-lt"/>
                <a:cs typeface="Courier New" pitchFamily="49" charset="0"/>
              </a:rPr>
              <a:t>L’istruzione di </a:t>
            </a:r>
            <a:r>
              <a:rPr lang="it-IT" sz="2600" dirty="0" smtClean="0">
                <a:latin typeface="Courier New" pitchFamily="49" charset="0"/>
                <a:cs typeface="Courier New" pitchFamily="49" charset="0"/>
              </a:rPr>
              <a:t>incremento</a:t>
            </a:r>
            <a:r>
              <a:rPr lang="it-IT" sz="2600" dirty="0" smtClean="0">
                <a:latin typeface="+mj-lt"/>
                <a:cs typeface="Courier New" pitchFamily="49" charset="0"/>
              </a:rPr>
              <a:t> viene eseguita al termine del corpo del ciclo, prima di una nuova valutazione della condizione d’uscita</a:t>
            </a:r>
            <a:endParaRPr lang="it-IT" sz="2600" dirty="0">
              <a:latin typeface="+mj-lt"/>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17</a:t>
            </a:fld>
            <a:endParaRPr lang="en-US"/>
          </a:p>
        </p:txBody>
      </p:sp>
      <p:sp>
        <p:nvSpPr>
          <p:cNvPr id="5" name="Titolo 4"/>
          <p:cNvSpPr>
            <a:spLocks noGrp="1"/>
          </p:cNvSpPr>
          <p:nvPr>
            <p:ph type="title"/>
          </p:nvPr>
        </p:nvSpPr>
        <p:spPr/>
        <p:txBody>
          <a:bodyPr/>
          <a:lstStyle/>
          <a:p>
            <a:r>
              <a:rPr lang="it-IT" dirty="0" smtClean="0"/>
              <a:t>Strutture di controllo </a:t>
            </a:r>
            <a:r>
              <a:rPr lang="it-IT" dirty="0" err="1" smtClean="0">
                <a:latin typeface="Courier New" pitchFamily="49" charset="0"/>
                <a:cs typeface="Courier New" pitchFamily="49" charset="0"/>
              </a:rPr>
              <a:t>for</a:t>
            </a:r>
            <a:endParaRPr lang="it-IT" dirty="0">
              <a:latin typeface="Courier New" pitchFamily="49" charset="0"/>
              <a:cs typeface="Courier New" pitchFamily="49" charset="0"/>
            </a:endParaRP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latin typeface="Courier New" pitchFamily="49" charset="0"/>
                <a:cs typeface="Courier New" pitchFamily="49" charset="0"/>
              </a:rPr>
              <a:t>x=x+1; </a:t>
            </a:r>
            <a:r>
              <a:rPr lang="it-IT" dirty="0" smtClean="0"/>
              <a:t>è equivalente a </a:t>
            </a:r>
            <a:r>
              <a:rPr lang="it-IT" dirty="0" smtClean="0">
                <a:latin typeface="Courier New" pitchFamily="49" charset="0"/>
                <a:cs typeface="Courier New" pitchFamily="49" charset="0"/>
              </a:rPr>
              <a:t>++x; </a:t>
            </a:r>
            <a:r>
              <a:rPr lang="it-IT" dirty="0" smtClean="0">
                <a:latin typeface="+mj-lt"/>
                <a:cs typeface="Courier New" pitchFamily="49" charset="0"/>
              </a:rPr>
              <a:t>oppure</a:t>
            </a:r>
            <a:r>
              <a:rPr lang="it-IT" dirty="0" smtClean="0">
                <a:latin typeface="Courier New" pitchFamily="49" charset="0"/>
                <a:cs typeface="Courier New" pitchFamily="49" charset="0"/>
              </a:rPr>
              <a:t> x++;</a:t>
            </a:r>
          </a:p>
          <a:p>
            <a:r>
              <a:rPr lang="it-IT" dirty="0" smtClean="0">
                <a:latin typeface="Courier New" pitchFamily="49" charset="0"/>
                <a:cs typeface="Courier New" pitchFamily="49" charset="0"/>
              </a:rPr>
              <a:t>x=x-1; </a:t>
            </a:r>
            <a:r>
              <a:rPr lang="it-IT" dirty="0" smtClean="0"/>
              <a:t>è equivalente a </a:t>
            </a:r>
            <a:r>
              <a:rPr lang="it-IT" dirty="0" smtClean="0">
                <a:latin typeface="Courier New" pitchFamily="49" charset="0"/>
                <a:cs typeface="Courier New" pitchFamily="49" charset="0"/>
              </a:rPr>
              <a:t>--x; </a:t>
            </a:r>
            <a:r>
              <a:rPr lang="it-IT" dirty="0" smtClean="0">
                <a:cs typeface="Courier New" pitchFamily="49" charset="0"/>
              </a:rPr>
              <a:t>oppure  </a:t>
            </a:r>
            <a:r>
              <a:rPr lang="it-IT" dirty="0" smtClean="0">
                <a:latin typeface="Courier New" pitchFamily="49" charset="0"/>
                <a:cs typeface="Courier New" pitchFamily="49" charset="0"/>
              </a:rPr>
              <a:t>x--;</a:t>
            </a:r>
          </a:p>
          <a:p>
            <a:r>
              <a:rPr lang="it-IT" dirty="0" smtClean="0">
                <a:latin typeface="+mj-lt"/>
                <a:cs typeface="Courier New" pitchFamily="49" charset="0"/>
              </a:rPr>
              <a:t>La differenza tra gli operatori preposti e posposti è avvertibile quando sono usati all’interno di espressioni:</a:t>
            </a:r>
          </a:p>
          <a:p>
            <a:pPr lvl="1"/>
            <a:r>
              <a:rPr lang="it-IT" dirty="0" smtClean="0">
                <a:latin typeface="+mj-lt"/>
                <a:cs typeface="Courier New" pitchFamily="49" charset="0"/>
              </a:rPr>
              <a:t>Operatore preposto:  la variabile viene incrementata/decrementata prima di valutare l’intera espressione  </a:t>
            </a:r>
          </a:p>
          <a:p>
            <a:pPr lvl="1"/>
            <a:r>
              <a:rPr lang="it-IT" dirty="0" smtClean="0">
                <a:cs typeface="Courier New" pitchFamily="49" charset="0"/>
              </a:rPr>
              <a:t>Operatore posposto:  la variabile viene incrementata/decrementata dopo avere valutato l’intera espressione</a:t>
            </a:r>
          </a:p>
          <a:p>
            <a:pPr lvl="1"/>
            <a:endParaRPr lang="it-IT" dirty="0" smtClean="0">
              <a:latin typeface="+mj-lt"/>
              <a:cs typeface="Courier New" pitchFamily="49" charset="0"/>
            </a:endParaRPr>
          </a:p>
          <a:p>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18</a:t>
            </a:fld>
            <a:endParaRPr lang="en-US"/>
          </a:p>
        </p:txBody>
      </p:sp>
      <p:sp>
        <p:nvSpPr>
          <p:cNvPr id="5" name="Titolo 4"/>
          <p:cNvSpPr>
            <a:spLocks noGrp="1"/>
          </p:cNvSpPr>
          <p:nvPr>
            <p:ph type="title"/>
          </p:nvPr>
        </p:nvSpPr>
        <p:spPr/>
        <p:txBody>
          <a:bodyPr/>
          <a:lstStyle/>
          <a:p>
            <a:r>
              <a:rPr lang="it-IT" dirty="0" smtClean="0"/>
              <a:t>Incrementi e decrementi</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395536" y="1844824"/>
            <a:ext cx="8748464" cy="4248472"/>
          </a:xfrm>
        </p:spPr>
        <p:txBody>
          <a:bodyPr>
            <a:noAutofit/>
          </a:bodyPr>
          <a:lstStyle/>
          <a:p>
            <a:pPr marL="0" indent="0">
              <a:lnSpc>
                <a:spcPct val="80000"/>
              </a:lnSpc>
              <a:buNone/>
            </a:pPr>
            <a:r>
              <a:rPr lang="it-IT" sz="2000" dirty="0" err="1" smtClean="0">
                <a:latin typeface="Courier New" pitchFamily="49" charset="0"/>
                <a:cs typeface="Courier New" pitchFamily="49" charset="0"/>
              </a:rPr>
              <a:t>int</a:t>
            </a:r>
            <a:r>
              <a:rPr lang="it-IT" sz="2000" dirty="0" smtClean="0">
                <a:latin typeface="Courier New" pitchFamily="49" charset="0"/>
                <a:cs typeface="Courier New" pitchFamily="49" charset="0"/>
              </a:rPr>
              <a:t> x=4, y=3;</a:t>
            </a:r>
          </a:p>
          <a:p>
            <a:pPr marL="0" indent="0">
              <a:lnSpc>
                <a:spcPct val="80000"/>
              </a:lnSpc>
              <a:buNone/>
            </a:pPr>
            <a:r>
              <a:rPr lang="it-IT" sz="2000" dirty="0" err="1" smtClean="0">
                <a:latin typeface="Courier New" pitchFamily="49" charset="0"/>
                <a:cs typeface="Courier New" pitchFamily="49" charset="0"/>
              </a:rPr>
              <a:t>System.out.println</a:t>
            </a:r>
            <a:r>
              <a:rPr lang="it-IT" sz="2000" dirty="0" smtClean="0">
                <a:latin typeface="Courier New" pitchFamily="49" charset="0"/>
                <a:cs typeface="Courier New" pitchFamily="49" charset="0"/>
              </a:rPr>
              <a:t>("x = " + </a:t>
            </a:r>
            <a:r>
              <a:rPr lang="it-IT" sz="2000" dirty="0" err="1" smtClean="0">
                <a:latin typeface="Courier New" pitchFamily="49" charset="0"/>
                <a:cs typeface="Courier New" pitchFamily="49" charset="0"/>
              </a:rPr>
              <a:t>x</a:t>
            </a:r>
            <a:r>
              <a:rPr lang="it-IT" sz="2000" dirty="0" smtClean="0">
                <a:latin typeface="Courier New" pitchFamily="49" charset="0"/>
                <a:cs typeface="Courier New" pitchFamily="49" charset="0"/>
              </a:rPr>
              <a:t>);</a:t>
            </a:r>
          </a:p>
          <a:p>
            <a:pPr marL="0" indent="0">
              <a:lnSpc>
                <a:spcPct val="80000"/>
              </a:lnSpc>
              <a:buNone/>
            </a:pPr>
            <a:r>
              <a:rPr lang="it-IT" sz="2000" dirty="0" err="1" smtClean="0">
                <a:latin typeface="Courier New" pitchFamily="49" charset="0"/>
                <a:cs typeface="Courier New" pitchFamily="49" charset="0"/>
              </a:rPr>
              <a:t>System.out.println</a:t>
            </a:r>
            <a:r>
              <a:rPr lang="it-IT" sz="2000" dirty="0" smtClean="0">
                <a:latin typeface="Courier New" pitchFamily="49" charset="0"/>
                <a:cs typeface="Courier New" pitchFamily="49" charset="0"/>
              </a:rPr>
              <a:t>("y = " + </a:t>
            </a:r>
            <a:r>
              <a:rPr lang="it-IT" sz="2000" dirty="0" err="1" smtClean="0">
                <a:latin typeface="Courier New" pitchFamily="49" charset="0"/>
                <a:cs typeface="Courier New" pitchFamily="49" charset="0"/>
              </a:rPr>
              <a:t>y</a:t>
            </a:r>
            <a:r>
              <a:rPr lang="it-IT" sz="2000" dirty="0" smtClean="0">
                <a:latin typeface="Courier New" pitchFamily="49" charset="0"/>
                <a:cs typeface="Courier New" pitchFamily="49" charset="0"/>
              </a:rPr>
              <a:t>);</a:t>
            </a:r>
          </a:p>
          <a:p>
            <a:pPr marL="0" indent="0">
              <a:lnSpc>
                <a:spcPct val="80000"/>
              </a:lnSpc>
              <a:buNone/>
            </a:pPr>
            <a:r>
              <a:rPr lang="it-IT" sz="2000" dirty="0" err="1" smtClean="0">
                <a:latin typeface="Courier New" pitchFamily="49" charset="0"/>
                <a:cs typeface="Courier New" pitchFamily="49" charset="0"/>
              </a:rPr>
              <a:t>System.out.println</a:t>
            </a:r>
            <a:r>
              <a:rPr lang="it-IT" sz="2000" dirty="0" smtClean="0">
                <a:latin typeface="Courier New" pitchFamily="49" charset="0"/>
                <a:cs typeface="Courier New" pitchFamily="49" charset="0"/>
              </a:rPr>
              <a:t>("--x + y  vale: " + (--x + y));</a:t>
            </a:r>
          </a:p>
          <a:p>
            <a:pPr marL="0" indent="0">
              <a:lnSpc>
                <a:spcPct val="80000"/>
              </a:lnSpc>
              <a:buNone/>
            </a:pPr>
            <a:endParaRPr lang="it-IT" sz="2000" dirty="0" smtClean="0">
              <a:latin typeface="Courier New" pitchFamily="49" charset="0"/>
              <a:cs typeface="Courier New" pitchFamily="49" charset="0"/>
            </a:endParaRPr>
          </a:p>
          <a:p>
            <a:pPr marL="0" indent="0">
              <a:lnSpc>
                <a:spcPct val="80000"/>
              </a:lnSpc>
              <a:buNone/>
            </a:pPr>
            <a:r>
              <a:rPr lang="it-IT" sz="2000" dirty="0" err="1" smtClean="0">
                <a:latin typeface="Courier New" pitchFamily="49" charset="0"/>
                <a:cs typeface="Courier New" pitchFamily="49" charset="0"/>
              </a:rPr>
              <a:t>System.out.println</a:t>
            </a:r>
            <a:r>
              <a:rPr lang="it-IT" sz="2000" dirty="0" smtClean="0">
                <a:latin typeface="Courier New" pitchFamily="49" charset="0"/>
                <a:cs typeface="Courier New" pitchFamily="49" charset="0"/>
              </a:rPr>
              <a:t>("x = " + </a:t>
            </a:r>
            <a:r>
              <a:rPr lang="it-IT" sz="2000" dirty="0" err="1" smtClean="0">
                <a:latin typeface="Courier New" pitchFamily="49" charset="0"/>
                <a:cs typeface="Courier New" pitchFamily="49" charset="0"/>
              </a:rPr>
              <a:t>x</a:t>
            </a:r>
            <a:r>
              <a:rPr lang="it-IT" sz="2000" dirty="0" smtClean="0">
                <a:latin typeface="Courier New" pitchFamily="49" charset="0"/>
                <a:cs typeface="Courier New" pitchFamily="49" charset="0"/>
              </a:rPr>
              <a:t>);</a:t>
            </a:r>
          </a:p>
          <a:p>
            <a:pPr marL="0" indent="0">
              <a:lnSpc>
                <a:spcPct val="80000"/>
              </a:lnSpc>
              <a:buNone/>
            </a:pPr>
            <a:r>
              <a:rPr lang="it-IT" sz="2000" dirty="0" err="1" smtClean="0">
                <a:latin typeface="Courier New" pitchFamily="49" charset="0"/>
                <a:cs typeface="Courier New" pitchFamily="49" charset="0"/>
              </a:rPr>
              <a:t>System.out.println</a:t>
            </a:r>
            <a:r>
              <a:rPr lang="it-IT" sz="2000" dirty="0" smtClean="0">
                <a:latin typeface="Courier New" pitchFamily="49" charset="0"/>
                <a:cs typeface="Courier New" pitchFamily="49" charset="0"/>
              </a:rPr>
              <a:t>("y = " + </a:t>
            </a:r>
            <a:r>
              <a:rPr lang="it-IT" sz="2000" dirty="0" err="1" smtClean="0">
                <a:latin typeface="Courier New" pitchFamily="49" charset="0"/>
                <a:cs typeface="Courier New" pitchFamily="49" charset="0"/>
              </a:rPr>
              <a:t>y</a:t>
            </a:r>
            <a:r>
              <a:rPr lang="it-IT" sz="2000" dirty="0" smtClean="0">
                <a:latin typeface="Courier New" pitchFamily="49" charset="0"/>
                <a:cs typeface="Courier New" pitchFamily="49" charset="0"/>
              </a:rPr>
              <a:t>);</a:t>
            </a:r>
          </a:p>
          <a:p>
            <a:pPr marL="0" indent="0">
              <a:lnSpc>
                <a:spcPct val="80000"/>
              </a:lnSpc>
              <a:buNone/>
            </a:pPr>
            <a:r>
              <a:rPr lang="it-IT" sz="2000" dirty="0" err="1" smtClean="0">
                <a:latin typeface="Courier New" pitchFamily="49" charset="0"/>
                <a:cs typeface="Courier New" pitchFamily="49" charset="0"/>
              </a:rPr>
              <a:t>System.out.println</a:t>
            </a:r>
            <a:r>
              <a:rPr lang="it-IT" sz="2000" dirty="0" smtClean="0">
                <a:latin typeface="Courier New" pitchFamily="49" charset="0"/>
                <a:cs typeface="Courier New" pitchFamily="49" charset="0"/>
              </a:rPr>
              <a:t>("x++ + y  vale: " + (x++ + y));</a:t>
            </a:r>
          </a:p>
          <a:p>
            <a:pPr marL="0" indent="0">
              <a:lnSpc>
                <a:spcPct val="80000"/>
              </a:lnSpc>
              <a:buNone/>
            </a:pPr>
            <a:endParaRPr lang="it-IT" sz="2000" dirty="0" smtClean="0">
              <a:latin typeface="Courier New" pitchFamily="49" charset="0"/>
              <a:cs typeface="Courier New" pitchFamily="49" charset="0"/>
            </a:endParaRPr>
          </a:p>
          <a:p>
            <a:pPr marL="0" indent="0">
              <a:lnSpc>
                <a:spcPct val="80000"/>
              </a:lnSpc>
              <a:buNone/>
            </a:pPr>
            <a:r>
              <a:rPr lang="it-IT" sz="2000" dirty="0" err="1" smtClean="0">
                <a:latin typeface="Courier New" pitchFamily="49" charset="0"/>
                <a:cs typeface="Courier New" pitchFamily="49" charset="0"/>
              </a:rPr>
              <a:t>System.out.println</a:t>
            </a:r>
            <a:r>
              <a:rPr lang="it-IT" sz="2000" dirty="0" smtClean="0">
                <a:latin typeface="Courier New" pitchFamily="49" charset="0"/>
                <a:cs typeface="Courier New" pitchFamily="49" charset="0"/>
              </a:rPr>
              <a:t>("x = " + </a:t>
            </a:r>
            <a:r>
              <a:rPr lang="it-IT" sz="2000" dirty="0" err="1" smtClean="0">
                <a:latin typeface="Courier New" pitchFamily="49" charset="0"/>
                <a:cs typeface="Courier New" pitchFamily="49" charset="0"/>
              </a:rPr>
              <a:t>x</a:t>
            </a:r>
            <a:r>
              <a:rPr lang="it-IT" sz="2000" dirty="0" smtClean="0">
                <a:latin typeface="Courier New" pitchFamily="49" charset="0"/>
                <a:cs typeface="Courier New" pitchFamily="49" charset="0"/>
              </a:rPr>
              <a:t>);</a:t>
            </a:r>
          </a:p>
          <a:p>
            <a:pPr marL="0" indent="0">
              <a:lnSpc>
                <a:spcPct val="80000"/>
              </a:lnSpc>
              <a:buNone/>
            </a:pPr>
            <a:r>
              <a:rPr lang="it-IT" sz="2000" dirty="0" err="1" smtClean="0">
                <a:latin typeface="Courier New" pitchFamily="49" charset="0"/>
                <a:cs typeface="Courier New" pitchFamily="49" charset="0"/>
              </a:rPr>
              <a:t>System.out.println</a:t>
            </a:r>
            <a:r>
              <a:rPr lang="it-IT" sz="2000" dirty="0" smtClean="0">
                <a:latin typeface="Courier New" pitchFamily="49" charset="0"/>
                <a:cs typeface="Courier New" pitchFamily="49" charset="0"/>
              </a:rPr>
              <a:t>("y = " + </a:t>
            </a:r>
            <a:r>
              <a:rPr lang="it-IT" sz="2000" dirty="0" err="1" smtClean="0">
                <a:latin typeface="Courier New" pitchFamily="49" charset="0"/>
                <a:cs typeface="Courier New" pitchFamily="49" charset="0"/>
              </a:rPr>
              <a:t>y</a:t>
            </a:r>
            <a:r>
              <a:rPr lang="it-IT" sz="2000" dirty="0" smtClean="0">
                <a:latin typeface="Courier New" pitchFamily="49" charset="0"/>
                <a:cs typeface="Courier New" pitchFamily="49" charset="0"/>
              </a:rPr>
              <a:t>);</a:t>
            </a: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19</a:t>
            </a:fld>
            <a:endParaRPr lang="en-US"/>
          </a:p>
        </p:txBody>
      </p:sp>
      <p:sp>
        <p:nvSpPr>
          <p:cNvPr id="6" name="Titolo 4"/>
          <p:cNvSpPr>
            <a:spLocks noGrp="1"/>
          </p:cNvSpPr>
          <p:nvPr>
            <p:ph type="title"/>
          </p:nvPr>
        </p:nvSpPr>
        <p:spPr>
          <a:xfrm>
            <a:off x="457200" y="274638"/>
            <a:ext cx="8229600" cy="1143000"/>
          </a:xfrm>
        </p:spPr>
        <p:txBody>
          <a:bodyPr>
            <a:normAutofit/>
          </a:bodyPr>
          <a:lstStyle/>
          <a:p>
            <a:pPr algn="r"/>
            <a:r>
              <a:rPr lang="it-IT" sz="2800" dirty="0" smtClean="0"/>
              <a:t>Incrementi e decrementi: esempio</a:t>
            </a:r>
            <a:endParaRPr lang="it-IT" sz="2800" dirty="0"/>
          </a:p>
        </p:txBody>
      </p:sp>
      <p:sp>
        <p:nvSpPr>
          <p:cNvPr id="7" name="Segnaposto piè di pagina 6"/>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it-IT"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Richiami di Java</a:t>
            </a:r>
            <a:br>
              <a:rPr lang="it-IT"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br>
            <a:r>
              <a:rPr lang="it-IT" sz="2200" dirty="0" err="1" smtClean="0"/>
              <a:t>Rif</a:t>
            </a:r>
            <a:r>
              <a:rPr lang="it-IT" sz="2200" dirty="0" smtClean="0"/>
              <a:t>: Introduzione a Java, di </a:t>
            </a:r>
            <a:r>
              <a:rPr lang="it-IT" sz="2200" dirty="0" err="1" smtClean="0"/>
              <a:t>M.Bertacca</a:t>
            </a:r>
            <a:r>
              <a:rPr lang="it-IT" sz="2200" dirty="0" smtClean="0"/>
              <a:t> e </a:t>
            </a:r>
            <a:r>
              <a:rPr lang="it-IT" sz="2200" dirty="0" err="1" smtClean="0"/>
              <a:t>A.Guidi</a:t>
            </a:r>
            <a:endParaRPr lang="it-IT" sz="2200" dirty="0"/>
          </a:p>
        </p:txBody>
      </p:sp>
      <p:sp>
        <p:nvSpPr>
          <p:cNvPr id="3" name="Rectangle 2"/>
          <p:cNvSpPr>
            <a:spLocks noGrp="1"/>
          </p:cNvSpPr>
          <p:nvPr>
            <p:ph idx="1"/>
          </p:nvPr>
        </p:nvSpPr>
        <p:spPr/>
        <p:txBody>
          <a:bodyPr>
            <a:normAutofit lnSpcReduction="10000"/>
          </a:bodyPr>
          <a:lstStyle/>
          <a:p>
            <a:r>
              <a:rPr lang="it-IT" sz="2700" kern="1200" dirty="0" smtClean="0">
                <a:solidFill>
                  <a:schemeClr val="tx1"/>
                </a:solidFill>
                <a:latin typeface="+mn-lt"/>
                <a:ea typeface="+mn-ea"/>
                <a:cs typeface="+mn-cs"/>
              </a:rPr>
              <a:t>È orientato agli oggetti</a:t>
            </a:r>
          </a:p>
          <a:p>
            <a:r>
              <a:rPr lang="it-IT" dirty="0" smtClean="0"/>
              <a:t>È </a:t>
            </a:r>
            <a:r>
              <a:rPr lang="it-IT" sz="2700" kern="1200" dirty="0" smtClean="0">
                <a:solidFill>
                  <a:schemeClr val="tx1"/>
                </a:solidFill>
                <a:latin typeface="+mn-lt"/>
                <a:ea typeface="+mn-ea"/>
                <a:cs typeface="+mn-cs"/>
              </a:rPr>
              <a:t>interpretato:</a:t>
            </a:r>
          </a:p>
          <a:p>
            <a:pPr lvl="1"/>
            <a:r>
              <a:rPr lang="it-IT" kern="1200" dirty="0" smtClean="0">
                <a:solidFill>
                  <a:schemeClr val="tx1"/>
                </a:solidFill>
                <a:latin typeface="+mn-lt"/>
                <a:ea typeface="+mn-ea"/>
                <a:cs typeface="+mn-cs"/>
              </a:rPr>
              <a:t>il codice prodotto dalla fase di compilazione è un codice intermedio che per essere eseguito necessita di un interprete, o </a:t>
            </a:r>
            <a:r>
              <a:rPr lang="it-IT" i="1" dirty="0" err="1" smtClean="0"/>
              <a:t>V</a:t>
            </a:r>
            <a:r>
              <a:rPr lang="it-IT" i="1" kern="1200" dirty="0" err="1" smtClean="0">
                <a:solidFill>
                  <a:schemeClr val="tx1"/>
                </a:solidFill>
                <a:latin typeface="+mn-lt"/>
                <a:ea typeface="+mn-ea"/>
                <a:cs typeface="+mn-cs"/>
              </a:rPr>
              <a:t>irtual</a:t>
            </a:r>
            <a:r>
              <a:rPr lang="it-IT" i="1" kern="1200" dirty="0" smtClean="0">
                <a:solidFill>
                  <a:schemeClr val="tx1"/>
                </a:solidFill>
                <a:latin typeface="+mn-lt"/>
                <a:ea typeface="+mn-ea"/>
                <a:cs typeface="+mn-cs"/>
              </a:rPr>
              <a:t> </a:t>
            </a:r>
            <a:r>
              <a:rPr lang="it-IT" i="1" dirty="0" err="1" smtClean="0"/>
              <a:t>M</a:t>
            </a:r>
            <a:r>
              <a:rPr lang="it-IT" i="1" kern="1200" dirty="0" err="1" smtClean="0">
                <a:solidFill>
                  <a:schemeClr val="tx1"/>
                </a:solidFill>
                <a:latin typeface="+mn-lt"/>
                <a:ea typeface="+mn-ea"/>
                <a:cs typeface="+mn-cs"/>
              </a:rPr>
              <a:t>achine</a:t>
            </a:r>
            <a:endParaRPr lang="it-IT" i="1" kern="1200" dirty="0" smtClean="0">
              <a:solidFill>
                <a:schemeClr val="tx1"/>
              </a:solidFill>
              <a:latin typeface="+mn-lt"/>
              <a:ea typeface="+mn-ea"/>
              <a:cs typeface="+mn-cs"/>
            </a:endParaRPr>
          </a:p>
          <a:p>
            <a:pPr lvl="1"/>
            <a:r>
              <a:rPr lang="it-IT" dirty="0" smtClean="0"/>
              <a:t>programmi indipendenti dalla piattaforma </a:t>
            </a:r>
            <a:r>
              <a:rPr lang="it-IT" dirty="0" err="1" smtClean="0"/>
              <a:t>hw</a:t>
            </a:r>
            <a:r>
              <a:rPr lang="it-IT" dirty="0" smtClean="0"/>
              <a:t>/</a:t>
            </a:r>
            <a:r>
              <a:rPr lang="it-IT" dirty="0" err="1" smtClean="0"/>
              <a:t>sw</a:t>
            </a:r>
            <a:endParaRPr lang="it-IT" dirty="0" smtClean="0"/>
          </a:p>
          <a:p>
            <a:r>
              <a:rPr lang="it-IT" dirty="0" smtClean="0"/>
              <a:t>Ha una forte tipizzazione dei dati che consente di individuare molti errori già in fase di compilazione</a:t>
            </a:r>
          </a:p>
          <a:p>
            <a:r>
              <a:rPr lang="it-IT" dirty="0" smtClean="0"/>
              <a:t>È robusto: gestione automatica della memoria con </a:t>
            </a:r>
            <a:r>
              <a:rPr lang="it-IT" i="1" dirty="0" err="1" smtClean="0"/>
              <a:t>garbage</a:t>
            </a:r>
            <a:r>
              <a:rPr lang="it-IT" i="1" dirty="0" smtClean="0"/>
              <a:t> </a:t>
            </a:r>
            <a:r>
              <a:rPr lang="it-IT" i="1" dirty="0" err="1" smtClean="0"/>
              <a:t>collector</a:t>
            </a:r>
            <a:endParaRPr lang="it-IT" i="1" dirty="0" smtClean="0"/>
          </a:p>
          <a:p>
            <a:endParaRPr lang="it-IT" dirty="0" smtClean="0"/>
          </a:p>
          <a:p>
            <a:endParaRPr lang="it-IT" dirty="0" smtClean="0"/>
          </a:p>
          <a:p>
            <a:pPr lvl="1"/>
            <a:endParaRPr lang="it-IT" sz="2300" kern="1200" dirty="0" smtClean="0">
              <a:solidFill>
                <a:schemeClr val="tx1"/>
              </a:solidFill>
              <a:latin typeface="+mn-lt"/>
              <a:ea typeface="+mn-ea"/>
              <a:cs typeface="+mn-cs"/>
            </a:endParaRPr>
          </a:p>
          <a:p>
            <a:endParaRPr lang="it-IT" sz="2700" kern="1200" dirty="0" smtClean="0">
              <a:solidFill>
                <a:schemeClr val="tx1"/>
              </a:solidFill>
              <a:latin typeface="+mn-lt"/>
              <a:ea typeface="+mn-ea"/>
              <a:cs typeface="+mn-cs"/>
            </a:endParaRPr>
          </a:p>
        </p:txBody>
      </p:sp>
      <p:sp>
        <p:nvSpPr>
          <p:cNvPr id="7" name="Segnaposto numero diapositiva 6"/>
          <p:cNvSpPr>
            <a:spLocks noGrp="1"/>
          </p:cNvSpPr>
          <p:nvPr>
            <p:ph type="sldNum" sz="quarter" idx="12"/>
          </p:nvPr>
        </p:nvSpPr>
        <p:spPr/>
        <p:txBody>
          <a:bodyPr/>
          <a:lstStyle/>
          <a:p>
            <a:fld id="{BC410EEA-824F-4D46-AFE7-60426C8C06B0}" type="slidenum">
              <a:rPr lang="en-US" smtClean="0"/>
              <a:pPr/>
              <a:t>2</a:t>
            </a:fld>
            <a:endParaRPr lang="en-US"/>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L’istruzione </a:t>
            </a:r>
            <a:r>
              <a:rPr lang="it-IT" dirty="0" smtClean="0">
                <a:latin typeface="Courier New" pitchFamily="49" charset="0"/>
                <a:cs typeface="Courier New" pitchFamily="49" charset="0"/>
              </a:rPr>
              <a:t>break</a:t>
            </a:r>
            <a:r>
              <a:rPr lang="it-IT" dirty="0" smtClean="0"/>
              <a:t> viene usata:</a:t>
            </a:r>
          </a:p>
          <a:p>
            <a:pPr marL="850392" lvl="1" indent="-457200">
              <a:buFont typeface="+mj-lt"/>
              <a:buAutoNum type="arabicPeriod"/>
            </a:pPr>
            <a:r>
              <a:rPr lang="it-IT" sz="2500" dirty="0" smtClean="0"/>
              <a:t>per interrompere l’esecuzione del </a:t>
            </a:r>
            <a:r>
              <a:rPr lang="it-IT" sz="2500" dirty="0" smtClean="0">
                <a:latin typeface="Courier New" pitchFamily="49" charset="0"/>
                <a:cs typeface="Courier New" pitchFamily="49" charset="0"/>
              </a:rPr>
              <a:t>case</a:t>
            </a:r>
            <a:r>
              <a:rPr lang="it-IT" sz="2500" dirty="0" smtClean="0"/>
              <a:t> provocando un salto alla prima istruzione successiva;</a:t>
            </a:r>
          </a:p>
          <a:p>
            <a:pPr marL="850392" lvl="1" indent="-457200">
              <a:buFont typeface="+mj-lt"/>
              <a:buAutoNum type="arabicPeriod"/>
            </a:pPr>
            <a:r>
              <a:rPr lang="it-IT" sz="2500" dirty="0" smtClean="0"/>
              <a:t>per forzare la terminazione di un’iterazione </a:t>
            </a:r>
            <a:r>
              <a:rPr lang="it-IT" sz="2500" dirty="0" err="1" smtClean="0">
                <a:latin typeface="Courier New" pitchFamily="49" charset="0"/>
                <a:cs typeface="Courier New" pitchFamily="49" charset="0"/>
              </a:rPr>
              <a:t>while</a:t>
            </a:r>
            <a:r>
              <a:rPr lang="it-IT" sz="2500" dirty="0" smtClean="0">
                <a:latin typeface="Courier New" pitchFamily="49" charset="0"/>
                <a:cs typeface="Courier New" pitchFamily="49" charset="0"/>
              </a:rPr>
              <a:t>, </a:t>
            </a:r>
            <a:r>
              <a:rPr lang="it-IT" sz="2500" dirty="0" err="1" smtClean="0">
                <a:latin typeface="Courier New" pitchFamily="49" charset="0"/>
                <a:cs typeface="Courier New" pitchFamily="49" charset="0"/>
              </a:rPr>
              <a:t>do-while</a:t>
            </a:r>
            <a:r>
              <a:rPr lang="it-IT" sz="2500" dirty="0" smtClean="0">
                <a:latin typeface="Courier New" pitchFamily="49" charset="0"/>
                <a:cs typeface="Courier New" pitchFamily="49" charset="0"/>
              </a:rPr>
              <a:t>, </a:t>
            </a:r>
            <a:r>
              <a:rPr lang="it-IT" sz="2500" dirty="0" err="1" smtClean="0">
                <a:latin typeface="Courier New" pitchFamily="49" charset="0"/>
                <a:cs typeface="Courier New" pitchFamily="49" charset="0"/>
              </a:rPr>
              <a:t>for</a:t>
            </a:r>
            <a:r>
              <a:rPr lang="it-IT" sz="2500" dirty="0" smtClean="0">
                <a:latin typeface="Courier New" pitchFamily="49" charset="0"/>
                <a:cs typeface="Courier New" pitchFamily="49" charset="0"/>
              </a:rPr>
              <a:t>,</a:t>
            </a:r>
            <a:r>
              <a:rPr lang="it-IT" sz="2500" dirty="0" smtClean="0"/>
              <a:t> provocando un salto alla prima istruzione successiva al ciclo;</a:t>
            </a:r>
          </a:p>
          <a:p>
            <a:pPr marL="850392" lvl="1" indent="-457200">
              <a:buFont typeface="+mj-lt"/>
              <a:buAutoNum type="arabicPeriod"/>
            </a:pPr>
            <a:r>
              <a:rPr lang="it-IT" sz="2500" dirty="0" smtClean="0"/>
              <a:t>per interrompere l’esecuzione di un’istruzione qualsiasi , purché sia identificata da un nome</a:t>
            </a:r>
            <a:endParaRPr lang="it-IT" sz="2500"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20</a:t>
            </a:fld>
            <a:endParaRPr lang="en-US"/>
          </a:p>
        </p:txBody>
      </p:sp>
      <p:sp>
        <p:nvSpPr>
          <p:cNvPr id="5" name="Titolo 4"/>
          <p:cNvSpPr>
            <a:spLocks noGrp="1"/>
          </p:cNvSpPr>
          <p:nvPr>
            <p:ph type="title"/>
          </p:nvPr>
        </p:nvSpPr>
        <p:spPr/>
        <p:txBody>
          <a:bodyPr/>
          <a:lstStyle/>
          <a:p>
            <a:r>
              <a:rPr lang="it-IT" dirty="0" smtClean="0"/>
              <a:t>L’istruzione </a:t>
            </a:r>
            <a:r>
              <a:rPr lang="it-IT" dirty="0" smtClean="0">
                <a:latin typeface="Courier New" pitchFamily="49" charset="0"/>
                <a:cs typeface="Courier New" pitchFamily="49" charset="0"/>
              </a:rPr>
              <a:t>break</a:t>
            </a:r>
            <a:endParaRPr lang="it-IT" dirty="0">
              <a:latin typeface="Courier New" pitchFamily="49" charset="0"/>
              <a:cs typeface="Courier New" pitchFamily="49" charset="0"/>
            </a:endParaRP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vert="horz">
            <a:normAutofit fontScale="85000" lnSpcReduction="20000"/>
          </a:bodyPr>
          <a:lstStyle/>
          <a:p>
            <a:pPr marL="0" indent="0">
              <a:buNone/>
            </a:pPr>
            <a:r>
              <a:rPr lang="it-IT" sz="2400" dirty="0" err="1" smtClean="0">
                <a:latin typeface="Courier New" pitchFamily="49" charset="0"/>
                <a:cs typeface="Courier New" pitchFamily="49" charset="0"/>
              </a:rPr>
              <a:t>char</a:t>
            </a:r>
            <a:r>
              <a:rPr lang="it-IT" sz="2400" dirty="0" smtClean="0">
                <a:latin typeface="Courier New" pitchFamily="49" charset="0"/>
                <a:cs typeface="Courier New" pitchFamily="49" charset="0"/>
              </a:rPr>
              <a:t> a[]={‘</a:t>
            </a:r>
            <a:r>
              <a:rPr lang="it-IT" sz="2400" dirty="0" err="1" smtClean="0">
                <a:latin typeface="Courier New" pitchFamily="49" charset="0"/>
                <a:cs typeface="Courier New" pitchFamily="49" charset="0"/>
              </a:rPr>
              <a:t>a</a:t>
            </a:r>
            <a:r>
              <a:rPr lang="it-IT" sz="2400" dirty="0" smtClean="0">
                <a:latin typeface="Courier New" pitchFamily="49" charset="0"/>
                <a:cs typeface="Courier New" pitchFamily="49" charset="0"/>
              </a:rPr>
              <a:t>’,’b’,’c’,’?’,’d’,’e’,’f’};</a:t>
            </a:r>
          </a:p>
          <a:p>
            <a:pPr marL="0" indent="0">
              <a:buNone/>
            </a:pPr>
            <a:r>
              <a:rPr lang="it-IT" sz="2400" b="1" dirty="0" smtClean="0">
                <a:latin typeface="Courier New" pitchFamily="49" charset="0"/>
                <a:cs typeface="Courier New" pitchFamily="49" charset="0"/>
              </a:rPr>
              <a:t>interruzione:</a:t>
            </a:r>
          </a:p>
          <a:p>
            <a:pPr marL="0" indent="0">
              <a:buNone/>
            </a:pPr>
            <a:r>
              <a:rPr lang="it-IT" sz="2400" dirty="0" err="1" smtClean="0">
                <a:latin typeface="Courier New" pitchFamily="49" charset="0"/>
                <a:cs typeface="Courier New" pitchFamily="49" charset="0"/>
              </a:rPr>
              <a:t>for</a:t>
            </a: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int</a:t>
            </a:r>
            <a:r>
              <a:rPr lang="it-IT" sz="2400" dirty="0" smtClean="0">
                <a:latin typeface="Courier New" pitchFamily="49" charset="0"/>
                <a:cs typeface="Courier New" pitchFamily="49" charset="0"/>
              </a:rPr>
              <a:t> x=0; x&lt;</a:t>
            </a:r>
            <a:r>
              <a:rPr lang="it-IT" sz="2400" dirty="0" err="1" smtClean="0">
                <a:latin typeface="Courier New" pitchFamily="49" charset="0"/>
                <a:cs typeface="Courier New" pitchFamily="49" charset="0"/>
              </a:rPr>
              <a:t>a.length</a:t>
            </a:r>
            <a:r>
              <a:rPr lang="it-IT" sz="2400" dirty="0" smtClean="0">
                <a:latin typeface="Courier New" pitchFamily="49" charset="0"/>
                <a:cs typeface="Courier New" pitchFamily="49" charset="0"/>
              </a:rPr>
              <a:t>; x++) {</a:t>
            </a:r>
          </a:p>
          <a:p>
            <a:pPr marL="0" indent="0">
              <a:buNone/>
            </a:pP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switch</a:t>
            </a:r>
            <a:r>
              <a:rPr lang="it-IT" sz="2400" dirty="0" smtClean="0">
                <a:latin typeface="Courier New" pitchFamily="49" charset="0"/>
                <a:cs typeface="Courier New" pitchFamily="49" charset="0"/>
              </a:rPr>
              <a:t> (a[x]) {</a:t>
            </a:r>
          </a:p>
          <a:p>
            <a:pPr marL="0" indent="0">
              <a:buNone/>
            </a:pPr>
            <a:r>
              <a:rPr lang="it-IT" sz="2400" dirty="0" smtClean="0">
                <a:latin typeface="Courier New" pitchFamily="49" charset="0"/>
                <a:cs typeface="Courier New" pitchFamily="49" charset="0"/>
              </a:rPr>
              <a:t>	case ‘.’:</a:t>
            </a:r>
          </a:p>
          <a:p>
            <a:pPr marL="0" indent="0">
              <a:buNone/>
            </a:pPr>
            <a:r>
              <a:rPr lang="it-IT" sz="2400" dirty="0" smtClean="0">
                <a:latin typeface="Courier New" pitchFamily="49" charset="0"/>
                <a:cs typeface="Courier New" pitchFamily="49" charset="0"/>
              </a:rPr>
              <a:t>	case ‘,’:</a:t>
            </a:r>
          </a:p>
          <a:p>
            <a:pPr marL="0" indent="0">
              <a:buNone/>
            </a:pPr>
            <a:r>
              <a:rPr lang="it-IT" sz="2400" dirty="0" smtClean="0">
                <a:latin typeface="Courier New" pitchFamily="49" charset="0"/>
                <a:cs typeface="Courier New" pitchFamily="49" charset="0"/>
              </a:rPr>
              <a:t>	…</a:t>
            </a:r>
          </a:p>
          <a:p>
            <a:pPr marL="0" indent="0">
              <a:buNone/>
            </a:pPr>
            <a:r>
              <a:rPr lang="it-IT" sz="2400" dirty="0" smtClean="0">
                <a:latin typeface="Courier New" pitchFamily="49" charset="0"/>
                <a:cs typeface="Courier New" pitchFamily="49" charset="0"/>
              </a:rPr>
              <a:t>	case ‘?’:</a:t>
            </a:r>
          </a:p>
          <a:p>
            <a:pPr marL="0" indent="0">
              <a:buNone/>
            </a:pPr>
            <a:r>
              <a:rPr lang="it-IT" sz="2400" dirty="0" smtClean="0">
                <a:latin typeface="Courier New" pitchFamily="49" charset="0"/>
                <a:cs typeface="Courier New" pitchFamily="49" charset="0"/>
              </a:rPr>
              <a:t>	   </a:t>
            </a:r>
            <a:r>
              <a:rPr lang="it-IT" sz="2400" b="1" dirty="0" smtClean="0">
                <a:latin typeface="Courier New" pitchFamily="49" charset="0"/>
                <a:cs typeface="Courier New" pitchFamily="49" charset="0"/>
              </a:rPr>
              <a:t>break interruzione</a:t>
            </a:r>
            <a:r>
              <a:rPr lang="it-IT" sz="2400" dirty="0" smtClean="0">
                <a:latin typeface="Courier New" pitchFamily="49" charset="0"/>
                <a:cs typeface="Courier New" pitchFamily="49" charset="0"/>
              </a:rPr>
              <a:t>;</a:t>
            </a:r>
          </a:p>
          <a:p>
            <a:pPr marL="0" indent="0">
              <a:buNone/>
            </a:pPr>
            <a:r>
              <a:rPr lang="it-IT" sz="2400" dirty="0" smtClean="0">
                <a:latin typeface="Courier New" pitchFamily="49" charset="0"/>
                <a:cs typeface="Courier New" pitchFamily="49" charset="0"/>
              </a:rPr>
              <a:t>	default: break;</a:t>
            </a:r>
          </a:p>
          <a:p>
            <a:pPr marL="0" indent="0">
              <a:buNone/>
            </a:pPr>
            <a:r>
              <a:rPr lang="it-IT" sz="2400" dirty="0" smtClean="0">
                <a:latin typeface="Courier New" pitchFamily="49" charset="0"/>
                <a:cs typeface="Courier New" pitchFamily="49" charset="0"/>
              </a:rPr>
              <a:t>   }</a:t>
            </a:r>
          </a:p>
          <a:p>
            <a:pPr marL="0" indent="0">
              <a:buNone/>
            </a:pP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System.out.println</a:t>
            </a:r>
            <a:r>
              <a:rPr lang="it-IT" sz="2400" dirty="0" smtClean="0">
                <a:latin typeface="Courier New" pitchFamily="49" charset="0"/>
                <a:cs typeface="Courier New" pitchFamily="49" charset="0"/>
              </a:rPr>
              <a:t>(a[x]);</a:t>
            </a:r>
          </a:p>
          <a:p>
            <a:pPr marL="0" indent="0">
              <a:buNone/>
            </a:pPr>
            <a:r>
              <a:rPr lang="it-IT" sz="2400" dirty="0" smtClean="0">
                <a:latin typeface="Courier New" pitchFamily="49" charset="0"/>
                <a:cs typeface="Courier New" pitchFamily="49" charset="0"/>
              </a:rPr>
              <a:t>}</a:t>
            </a:r>
          </a:p>
          <a:p>
            <a:pPr marL="0" indent="0">
              <a:buNone/>
            </a:pPr>
            <a:r>
              <a:rPr lang="it-IT" sz="2400" dirty="0" err="1" smtClean="0">
                <a:latin typeface="Courier New" pitchFamily="49" charset="0"/>
                <a:cs typeface="Courier New" pitchFamily="49" charset="0"/>
              </a:rPr>
              <a:t>System.out.println</a:t>
            </a:r>
            <a:r>
              <a:rPr lang="it-IT" sz="2400" dirty="0" smtClean="0">
                <a:latin typeface="Courier New" pitchFamily="49" charset="0"/>
                <a:cs typeface="Courier New" pitchFamily="49" charset="0"/>
              </a:rPr>
              <a:t>(“fine”);</a:t>
            </a: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21</a:t>
            </a:fld>
            <a:endParaRPr lang="en-US"/>
          </a:p>
        </p:txBody>
      </p:sp>
      <p:sp>
        <p:nvSpPr>
          <p:cNvPr id="5" name="Titolo 4"/>
          <p:cNvSpPr>
            <a:spLocks noGrp="1"/>
          </p:cNvSpPr>
          <p:nvPr>
            <p:ph type="title"/>
          </p:nvPr>
        </p:nvSpPr>
        <p:spPr/>
        <p:txBody>
          <a:bodyPr>
            <a:normAutofit/>
          </a:bodyPr>
          <a:lstStyle/>
          <a:p>
            <a:pPr algn="r"/>
            <a:r>
              <a:rPr lang="it-IT" sz="2800" dirty="0" smtClean="0"/>
              <a:t>L’istruzione </a:t>
            </a:r>
            <a:r>
              <a:rPr lang="it-IT" sz="2800" dirty="0" smtClean="0">
                <a:latin typeface="Courier New" pitchFamily="49" charset="0"/>
                <a:cs typeface="Courier New" pitchFamily="49" charset="0"/>
              </a:rPr>
              <a:t>break</a:t>
            </a:r>
            <a:r>
              <a:rPr lang="it-IT" sz="2800" dirty="0" smtClean="0">
                <a:cs typeface="Courier New" pitchFamily="49" charset="0"/>
              </a:rPr>
              <a:t>: esempio</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L’istruzione </a:t>
            </a:r>
            <a:r>
              <a:rPr lang="it-IT" dirty="0" smtClean="0">
                <a:latin typeface="Courier New" pitchFamily="49" charset="0"/>
                <a:cs typeface="Courier New" pitchFamily="49" charset="0"/>
              </a:rPr>
              <a:t>continue</a:t>
            </a:r>
            <a:r>
              <a:rPr lang="it-IT" dirty="0" smtClean="0"/>
              <a:t> usata all’interno di un ciclo provoca il passaggio immediato alla successiva iterazione</a:t>
            </a:r>
          </a:p>
          <a:p>
            <a:pPr>
              <a:buNone/>
            </a:pPr>
            <a:endParaRPr lang="it-IT" dirty="0" smtClean="0"/>
          </a:p>
          <a:p>
            <a:pPr>
              <a:buNone/>
            </a:pPr>
            <a:r>
              <a:rPr lang="it-IT" sz="2000" dirty="0" err="1" smtClean="0">
                <a:latin typeface="Courier New" pitchFamily="49" charset="0"/>
                <a:cs typeface="Courier New" pitchFamily="49" charset="0"/>
              </a:rPr>
              <a:t>int</a:t>
            </a:r>
            <a:r>
              <a:rPr lang="it-IT" sz="2000" dirty="0" smtClean="0">
                <a:latin typeface="Courier New" pitchFamily="49" charset="0"/>
                <a:cs typeface="Courier New" pitchFamily="49" charset="0"/>
              </a:rPr>
              <a:t> ai[]={10,-10,5,-5,7,-7};</a:t>
            </a:r>
          </a:p>
          <a:p>
            <a:pPr>
              <a:buNone/>
            </a:pPr>
            <a:r>
              <a:rPr lang="it-IT" sz="2000" dirty="0" err="1" smtClean="0">
                <a:latin typeface="Courier New" pitchFamily="49" charset="0"/>
                <a:cs typeface="Courier New" pitchFamily="49" charset="0"/>
              </a:rPr>
              <a:t>int</a:t>
            </a:r>
            <a:r>
              <a:rPr lang="it-IT" sz="2000" dirty="0" smtClean="0">
                <a:latin typeface="Courier New" pitchFamily="49" charset="0"/>
                <a:cs typeface="Courier New" pitchFamily="49" charset="0"/>
              </a:rPr>
              <a:t> somma=0;</a:t>
            </a:r>
          </a:p>
          <a:p>
            <a:pPr>
              <a:buNone/>
            </a:pPr>
            <a:r>
              <a:rPr lang="it-IT" sz="2000" dirty="0" err="1" smtClean="0">
                <a:latin typeface="Courier New" pitchFamily="49" charset="0"/>
                <a:cs typeface="Courier New" pitchFamily="49" charset="0"/>
              </a:rPr>
              <a:t>for</a:t>
            </a:r>
            <a:r>
              <a:rPr lang="it-IT" sz="2000" dirty="0" smtClean="0">
                <a:latin typeface="Courier New" pitchFamily="49" charset="0"/>
                <a:cs typeface="Courier New" pitchFamily="49" charset="0"/>
              </a:rPr>
              <a:t> (</a:t>
            </a:r>
            <a:r>
              <a:rPr lang="it-IT" sz="2000" dirty="0" err="1" smtClean="0">
                <a:latin typeface="Courier New" pitchFamily="49" charset="0"/>
                <a:cs typeface="Courier New" pitchFamily="49" charset="0"/>
              </a:rPr>
              <a:t>int</a:t>
            </a:r>
            <a:r>
              <a:rPr lang="it-IT" sz="2000" dirty="0" smtClean="0">
                <a:latin typeface="Courier New" pitchFamily="49" charset="0"/>
                <a:cs typeface="Courier New" pitchFamily="49" charset="0"/>
              </a:rPr>
              <a:t> x=0; x&lt;</a:t>
            </a:r>
            <a:r>
              <a:rPr lang="it-IT" sz="2000" dirty="0" err="1" smtClean="0">
                <a:latin typeface="Courier New" pitchFamily="49" charset="0"/>
                <a:cs typeface="Courier New" pitchFamily="49" charset="0"/>
              </a:rPr>
              <a:t>ai.length</a:t>
            </a:r>
            <a:r>
              <a:rPr lang="it-IT" sz="2000" dirty="0" smtClean="0">
                <a:latin typeface="Courier New" pitchFamily="49" charset="0"/>
                <a:cs typeface="Courier New" pitchFamily="49" charset="0"/>
              </a:rPr>
              <a:t>; x++){</a:t>
            </a:r>
          </a:p>
          <a:p>
            <a:pPr>
              <a:buNone/>
            </a:pPr>
            <a:r>
              <a:rPr lang="it-IT" sz="2000" dirty="0" smtClean="0">
                <a:latin typeface="Courier New" pitchFamily="49" charset="0"/>
                <a:cs typeface="Courier New" pitchFamily="49" charset="0"/>
              </a:rPr>
              <a:t>	</a:t>
            </a:r>
            <a:r>
              <a:rPr lang="it-IT" sz="2000" dirty="0" err="1" smtClean="0">
                <a:latin typeface="Courier New" pitchFamily="49" charset="0"/>
                <a:cs typeface="Courier New" pitchFamily="49" charset="0"/>
              </a:rPr>
              <a:t>if</a:t>
            </a:r>
            <a:r>
              <a:rPr lang="it-IT" sz="2000" dirty="0" smtClean="0">
                <a:latin typeface="Courier New" pitchFamily="49" charset="0"/>
                <a:cs typeface="Courier New" pitchFamily="49" charset="0"/>
              </a:rPr>
              <a:t> (ai[x]&lt;=0) continue;</a:t>
            </a:r>
          </a:p>
          <a:p>
            <a:pPr>
              <a:buNone/>
            </a:pPr>
            <a:r>
              <a:rPr lang="it-IT" sz="2000" dirty="0" smtClean="0">
                <a:latin typeface="Courier New" pitchFamily="49" charset="0"/>
                <a:cs typeface="Courier New" pitchFamily="49" charset="0"/>
              </a:rPr>
              <a:t>	somma+=ai[x];</a:t>
            </a:r>
          </a:p>
          <a:p>
            <a:pPr>
              <a:buNone/>
            </a:pPr>
            <a:r>
              <a:rPr lang="it-IT" sz="2000" dirty="0" smtClean="0">
                <a:latin typeface="Courier New" pitchFamily="49" charset="0"/>
                <a:cs typeface="Courier New" pitchFamily="49" charset="0"/>
              </a:rPr>
              <a:t>}</a:t>
            </a:r>
          </a:p>
          <a:p>
            <a:pPr>
              <a:buNone/>
            </a:pPr>
            <a:r>
              <a:rPr lang="it-IT" sz="2000" dirty="0" err="1" smtClean="0">
                <a:latin typeface="Courier New" pitchFamily="49" charset="0"/>
                <a:cs typeface="Courier New" pitchFamily="49" charset="0"/>
              </a:rPr>
              <a:t>System.out.println</a:t>
            </a:r>
            <a:r>
              <a:rPr lang="it-IT" sz="2000" dirty="0" smtClean="0">
                <a:latin typeface="Courier New" pitchFamily="49" charset="0"/>
                <a:cs typeface="Courier New" pitchFamily="49" charset="0"/>
              </a:rPr>
              <a:t>(somma);</a:t>
            </a:r>
          </a:p>
          <a:p>
            <a:pPr>
              <a:buNone/>
            </a:pP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22</a:t>
            </a:fld>
            <a:endParaRPr lang="en-US"/>
          </a:p>
        </p:txBody>
      </p:sp>
      <p:sp>
        <p:nvSpPr>
          <p:cNvPr id="5" name="Titolo 4"/>
          <p:cNvSpPr>
            <a:spLocks noGrp="1"/>
          </p:cNvSpPr>
          <p:nvPr>
            <p:ph type="title"/>
          </p:nvPr>
        </p:nvSpPr>
        <p:spPr/>
        <p:txBody>
          <a:bodyPr/>
          <a:lstStyle/>
          <a:p>
            <a:r>
              <a:rPr lang="it-IT" dirty="0" smtClean="0"/>
              <a:t>L’istruzione </a:t>
            </a:r>
            <a:r>
              <a:rPr lang="it-IT" dirty="0" smtClean="0">
                <a:latin typeface="Courier New" pitchFamily="49" charset="0"/>
                <a:cs typeface="Courier New" pitchFamily="49" charset="0"/>
              </a:rPr>
              <a:t>continue</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a:buNone/>
            </a:pPr>
            <a:r>
              <a:rPr lang="it-IT" sz="2600" dirty="0" smtClean="0">
                <a:latin typeface="Courier New" pitchFamily="49" charset="0"/>
                <a:cs typeface="Courier New" pitchFamily="49" charset="0"/>
              </a:rPr>
              <a:t>tipo-restituito nome-metodo ([tipo1 par1 [,         tipo2 par2… [, </a:t>
            </a:r>
            <a:r>
              <a:rPr lang="it-IT" sz="2600" dirty="0" err="1" smtClean="0">
                <a:latin typeface="Courier New" pitchFamily="49" charset="0"/>
                <a:cs typeface="Courier New" pitchFamily="49" charset="0"/>
              </a:rPr>
              <a:t>tipoN</a:t>
            </a:r>
            <a:r>
              <a:rPr lang="it-IT" sz="2600" dirty="0" smtClean="0">
                <a:latin typeface="Courier New" pitchFamily="49" charset="0"/>
                <a:cs typeface="Courier New" pitchFamily="49" charset="0"/>
              </a:rPr>
              <a:t> </a:t>
            </a:r>
            <a:r>
              <a:rPr lang="it-IT" sz="2600" dirty="0" err="1" smtClean="0">
                <a:latin typeface="Courier New" pitchFamily="49" charset="0"/>
                <a:cs typeface="Courier New" pitchFamily="49" charset="0"/>
              </a:rPr>
              <a:t>parN</a:t>
            </a:r>
            <a:r>
              <a:rPr lang="it-IT" sz="2600" dirty="0" smtClean="0">
                <a:latin typeface="Courier New" pitchFamily="49" charset="0"/>
                <a:cs typeface="Courier New" pitchFamily="49" charset="0"/>
              </a:rPr>
              <a:t>]]])</a:t>
            </a:r>
          </a:p>
          <a:p>
            <a:pPr>
              <a:buNone/>
            </a:pPr>
            <a:r>
              <a:rPr lang="it-IT" sz="2600" dirty="0" smtClean="0">
                <a:latin typeface="Courier New" pitchFamily="49" charset="0"/>
                <a:cs typeface="Courier New" pitchFamily="49" charset="0"/>
              </a:rPr>
              <a:t>{…</a:t>
            </a:r>
            <a:r>
              <a:rPr lang="it-IT" sz="2400" dirty="0" smtClean="0">
                <a:latin typeface="Courier New" pitchFamily="49" charset="0"/>
                <a:cs typeface="Courier New" pitchFamily="49" charset="0"/>
              </a:rPr>
              <a:t>}</a:t>
            </a:r>
          </a:p>
          <a:p>
            <a:pPr>
              <a:buNone/>
            </a:pPr>
            <a:endParaRPr lang="it-IT" sz="2400" dirty="0" smtClean="0">
              <a:latin typeface="Courier New" pitchFamily="49" charset="0"/>
              <a:cs typeface="Courier New" pitchFamily="49" charset="0"/>
            </a:endParaRPr>
          </a:p>
          <a:p>
            <a:r>
              <a:rPr lang="it-IT" dirty="0" smtClean="0"/>
              <a:t>I valori in ingresso completi di tipo sono detti </a:t>
            </a:r>
            <a:r>
              <a:rPr lang="it-IT" b="1" dirty="0" smtClean="0"/>
              <a:t>parametri formali</a:t>
            </a:r>
            <a:r>
              <a:rPr lang="it-IT" dirty="0" smtClean="0"/>
              <a:t>. Si definisce </a:t>
            </a:r>
            <a:r>
              <a:rPr lang="it-IT" b="1" dirty="0" smtClean="0"/>
              <a:t>firma</a:t>
            </a:r>
            <a:r>
              <a:rPr lang="it-IT" dirty="0" smtClean="0"/>
              <a:t> del metodo l’insieme “nome più parametri formali”</a:t>
            </a:r>
            <a:endParaRPr lang="it-IT" dirty="0" smtClean="0">
              <a:latin typeface="Courier New" pitchFamily="49" charset="0"/>
              <a:cs typeface="Courier New" pitchFamily="49" charset="0"/>
            </a:endParaRPr>
          </a:p>
          <a:p>
            <a:r>
              <a:rPr lang="it-IT" dirty="0" smtClean="0"/>
              <a:t>La firma identifica univocamente un metodo all’interno di una classe</a:t>
            </a:r>
          </a:p>
          <a:p>
            <a:pPr lvl="1"/>
            <a:r>
              <a:rPr lang="it-IT" dirty="0" smtClean="0"/>
              <a:t>pertanto </a:t>
            </a:r>
            <a:r>
              <a:rPr lang="it-IT" u="sng" dirty="0" smtClean="0"/>
              <a:t>possono esistere all’interno della stessa classe due metodi con il medesimo nome</a:t>
            </a:r>
            <a:r>
              <a:rPr lang="it-IT" dirty="0" smtClean="0"/>
              <a:t>, a patto che abbiano parametri formali diversi</a:t>
            </a: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23</a:t>
            </a:fld>
            <a:endParaRPr lang="en-US"/>
          </a:p>
        </p:txBody>
      </p:sp>
      <p:sp>
        <p:nvSpPr>
          <p:cNvPr id="5" name="Titolo 4"/>
          <p:cNvSpPr>
            <a:spLocks noGrp="1"/>
          </p:cNvSpPr>
          <p:nvPr>
            <p:ph type="title"/>
          </p:nvPr>
        </p:nvSpPr>
        <p:spPr/>
        <p:txBody>
          <a:bodyPr/>
          <a:lstStyle/>
          <a:p>
            <a:r>
              <a:rPr lang="it-IT" dirty="0" smtClean="0"/>
              <a:t>I metodi: forma generale</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20000"/>
          </a:bodyPr>
          <a:lstStyle/>
          <a:p>
            <a:r>
              <a:rPr lang="it-IT" dirty="0" smtClean="0"/>
              <a:t>Un identificatore (nome simbolico) dichiarato </a:t>
            </a:r>
            <a:r>
              <a:rPr lang="it-IT" u="sng" dirty="0" smtClean="0"/>
              <a:t>all’interno di un modulo o blocco</a:t>
            </a:r>
            <a:r>
              <a:rPr lang="it-IT" dirty="0" smtClean="0"/>
              <a:t>, detto nome </a:t>
            </a:r>
            <a:r>
              <a:rPr lang="it-IT" b="1" dirty="0" smtClean="0"/>
              <a:t>locale</a:t>
            </a:r>
            <a:r>
              <a:rPr lang="it-IT" dirty="0" smtClean="0"/>
              <a:t>, ha visibilità estesa dal punto di dichiarazione alla fine del blocco in cui è contenuto </a:t>
            </a:r>
          </a:p>
          <a:p>
            <a:r>
              <a:rPr lang="it-IT" dirty="0" smtClean="0"/>
              <a:t>I parametri formali di un metodo sono da considerarsi variabili locali alla funzione</a:t>
            </a:r>
          </a:p>
          <a:p>
            <a:r>
              <a:rPr lang="it-IT" u="sng" dirty="0" smtClean="0"/>
              <a:t>Una dichiarazione di variabile in un blocco non può avere lo stesso nome di una variabile locale dichiarata in un blocco più esterno</a:t>
            </a:r>
            <a:r>
              <a:rPr lang="it-IT" dirty="0" smtClean="0"/>
              <a:t>, perché quest’ultima è visibile nel blocco più interno</a:t>
            </a:r>
          </a:p>
          <a:p>
            <a:r>
              <a:rPr lang="it-IT" dirty="0" smtClean="0"/>
              <a:t>Metodi diversi possono avere variabili con lo stesso nome</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24</a:t>
            </a:fld>
            <a:endParaRPr lang="en-US"/>
          </a:p>
        </p:txBody>
      </p:sp>
      <p:sp>
        <p:nvSpPr>
          <p:cNvPr id="5" name="Titolo 4"/>
          <p:cNvSpPr>
            <a:spLocks noGrp="1"/>
          </p:cNvSpPr>
          <p:nvPr>
            <p:ph type="title"/>
          </p:nvPr>
        </p:nvSpPr>
        <p:spPr/>
        <p:txBody>
          <a:bodyPr/>
          <a:lstStyle/>
          <a:p>
            <a:r>
              <a:rPr lang="it-IT" dirty="0" smtClean="0"/>
              <a:t>Variabili locali: visibilità</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a:buNone/>
            </a:pPr>
            <a:r>
              <a:rPr lang="it-IT" sz="2400" dirty="0" err="1" smtClean="0">
                <a:latin typeface="Courier New" pitchFamily="49" charset="0"/>
                <a:cs typeface="Courier New" pitchFamily="49" charset="0"/>
              </a:rPr>
              <a:t>static</a:t>
            </a: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void</a:t>
            </a:r>
            <a:r>
              <a:rPr lang="it-IT" sz="2400" dirty="0" smtClean="0">
                <a:latin typeface="Courier New" pitchFamily="49" charset="0"/>
                <a:cs typeface="Courier New" pitchFamily="49" charset="0"/>
              </a:rPr>
              <a:t> f() {</a:t>
            </a:r>
          </a:p>
          <a:p>
            <a:pPr>
              <a:buNone/>
            </a:pP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int</a:t>
            </a:r>
            <a:r>
              <a:rPr lang="it-IT" sz="2400" dirty="0" smtClean="0">
                <a:latin typeface="Courier New" pitchFamily="49" charset="0"/>
                <a:cs typeface="Courier New" pitchFamily="49" charset="0"/>
              </a:rPr>
              <a:t> x=1;</a:t>
            </a:r>
          </a:p>
          <a:p>
            <a:pPr>
              <a:buNone/>
            </a:pPr>
            <a:r>
              <a:rPr lang="it-IT" sz="2400" dirty="0" smtClean="0">
                <a:latin typeface="Courier New" pitchFamily="49" charset="0"/>
                <a:cs typeface="Courier New" pitchFamily="49" charset="0"/>
              </a:rPr>
              <a:t>	 { </a:t>
            </a:r>
            <a:r>
              <a:rPr lang="it-IT" sz="2400" dirty="0" err="1" smtClean="0">
                <a:latin typeface="Courier New" pitchFamily="49" charset="0"/>
                <a:cs typeface="Courier New" pitchFamily="49" charset="0"/>
              </a:rPr>
              <a:t>int</a:t>
            </a:r>
            <a:r>
              <a:rPr lang="it-IT" sz="2400" dirty="0" smtClean="0">
                <a:latin typeface="Courier New" pitchFamily="49" charset="0"/>
                <a:cs typeface="Courier New" pitchFamily="49" charset="0"/>
              </a:rPr>
              <a:t> x=2; //errore</a:t>
            </a:r>
          </a:p>
          <a:p>
            <a:pPr>
              <a:buNone/>
            </a:pP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System.out.println</a:t>
            </a:r>
            <a:r>
              <a:rPr lang="it-IT" sz="2400" dirty="0" smtClean="0">
                <a:latin typeface="Courier New" pitchFamily="49" charset="0"/>
                <a:cs typeface="Courier New" pitchFamily="49" charset="0"/>
              </a:rPr>
              <a:t>(x); }</a:t>
            </a:r>
          </a:p>
          <a:p>
            <a:pPr>
              <a:buNone/>
            </a:pP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System.out.println</a:t>
            </a:r>
            <a:r>
              <a:rPr lang="it-IT" sz="2400" dirty="0" smtClean="0">
                <a:latin typeface="Courier New" pitchFamily="49" charset="0"/>
                <a:cs typeface="Courier New" pitchFamily="49" charset="0"/>
              </a:rPr>
              <a:t>(x);</a:t>
            </a:r>
          </a:p>
          <a:p>
            <a:pPr>
              <a:buNone/>
            </a:pPr>
            <a:r>
              <a:rPr lang="it-IT" sz="2400" dirty="0" smtClean="0">
                <a:latin typeface="Courier New" pitchFamily="49" charset="0"/>
                <a:cs typeface="Courier New" pitchFamily="49" charset="0"/>
              </a:rPr>
              <a:t>}</a:t>
            </a:r>
          </a:p>
          <a:p>
            <a:pPr>
              <a:buNone/>
            </a:pPr>
            <a:endParaRPr lang="it-IT" sz="2400" dirty="0" smtClean="0">
              <a:latin typeface="Courier New" pitchFamily="49" charset="0"/>
              <a:cs typeface="Courier New" pitchFamily="49" charset="0"/>
            </a:endParaRPr>
          </a:p>
          <a:p>
            <a:pPr>
              <a:buNone/>
            </a:pPr>
            <a:r>
              <a:rPr lang="it-IT" sz="2400" dirty="0" err="1" smtClean="0">
                <a:latin typeface="Courier New" pitchFamily="49" charset="0"/>
                <a:cs typeface="Courier New" pitchFamily="49" charset="0"/>
              </a:rPr>
              <a:t>static</a:t>
            </a: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void</a:t>
            </a:r>
            <a:r>
              <a:rPr lang="it-IT" sz="2400" dirty="0" smtClean="0">
                <a:latin typeface="Courier New" pitchFamily="49" charset="0"/>
                <a:cs typeface="Courier New" pitchFamily="49" charset="0"/>
              </a:rPr>
              <a:t> g() {</a:t>
            </a:r>
          </a:p>
          <a:p>
            <a:pPr>
              <a:buNone/>
            </a:pPr>
            <a:r>
              <a:rPr lang="it-IT" sz="2400" dirty="0" smtClean="0">
                <a:latin typeface="Courier New" pitchFamily="49" charset="0"/>
                <a:cs typeface="Courier New" pitchFamily="49" charset="0"/>
              </a:rPr>
              <a:t>  { </a:t>
            </a:r>
            <a:r>
              <a:rPr lang="it-IT" sz="2400" dirty="0" err="1" smtClean="0">
                <a:latin typeface="Courier New" pitchFamily="49" charset="0"/>
                <a:cs typeface="Courier New" pitchFamily="49" charset="0"/>
              </a:rPr>
              <a:t>int</a:t>
            </a:r>
            <a:r>
              <a:rPr lang="it-IT" sz="2400" dirty="0" smtClean="0">
                <a:latin typeface="Courier New" pitchFamily="49" charset="0"/>
                <a:cs typeface="Courier New" pitchFamily="49" charset="0"/>
              </a:rPr>
              <a:t> x=2; }</a:t>
            </a:r>
          </a:p>
          <a:p>
            <a:pPr>
              <a:buNone/>
            </a:pP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System.out.println</a:t>
            </a:r>
            <a:r>
              <a:rPr lang="it-IT" sz="2400" dirty="0" smtClean="0">
                <a:latin typeface="Courier New" pitchFamily="49" charset="0"/>
                <a:cs typeface="Courier New" pitchFamily="49" charset="0"/>
              </a:rPr>
              <a:t>(x); //errore</a:t>
            </a:r>
          </a:p>
          <a:p>
            <a:pPr>
              <a:buNone/>
            </a:pPr>
            <a:r>
              <a:rPr lang="it-IT" sz="2400" dirty="0" smtClean="0">
                <a:latin typeface="Courier New" pitchFamily="49" charset="0"/>
                <a:cs typeface="Courier New" pitchFamily="49" charset="0"/>
              </a:rPr>
              <a:t>}</a:t>
            </a:r>
            <a:endParaRPr lang="it-IT" dirty="0" smtClean="0">
              <a:latin typeface="Courier New" pitchFamily="49" charset="0"/>
              <a:cs typeface="Courier New" pitchFamily="49" charset="0"/>
            </a:endParaRPr>
          </a:p>
          <a:p>
            <a:pPr>
              <a:buNone/>
            </a:pPr>
            <a:endParaRPr lang="it-IT" dirty="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25</a:t>
            </a:fld>
            <a:endParaRPr lang="en-US"/>
          </a:p>
        </p:txBody>
      </p:sp>
      <p:sp>
        <p:nvSpPr>
          <p:cNvPr id="5" name="Titolo 4"/>
          <p:cNvSpPr>
            <a:spLocks noGrp="1"/>
          </p:cNvSpPr>
          <p:nvPr>
            <p:ph type="title"/>
          </p:nvPr>
        </p:nvSpPr>
        <p:spPr/>
        <p:txBody>
          <a:bodyPr/>
          <a:lstStyle/>
          <a:p>
            <a:r>
              <a:rPr lang="it-IT" dirty="0" smtClean="0"/>
              <a:t>Visibilità: esempi</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vert="horz">
            <a:normAutofit/>
          </a:bodyPr>
          <a:lstStyle/>
          <a:p>
            <a:pPr>
              <a:lnSpc>
                <a:spcPct val="90000"/>
              </a:lnSpc>
            </a:pPr>
            <a:r>
              <a:rPr lang="it-IT" sz="2800" dirty="0" smtClean="0"/>
              <a:t>Un metodo viene invocato facendo riferimento al nome, e passandogli una lista di parametri (</a:t>
            </a:r>
            <a:r>
              <a:rPr lang="it-IT" sz="2800" b="1" dirty="0" err="1" smtClean="0"/>
              <a:t>parametri</a:t>
            </a:r>
            <a:r>
              <a:rPr lang="it-IT" sz="2800" b="1" dirty="0" smtClean="0"/>
              <a:t> attuali</a:t>
            </a:r>
            <a:r>
              <a:rPr lang="it-IT" sz="2800" dirty="0" smtClean="0"/>
              <a:t>) conforme in tipo, numero e ordine alla lista dei parametri formali elencata nella definizione del metodo</a:t>
            </a:r>
          </a:p>
          <a:p>
            <a:pPr>
              <a:lnSpc>
                <a:spcPct val="90000"/>
              </a:lnSpc>
            </a:pPr>
            <a:r>
              <a:rPr lang="it-IT" sz="2800" dirty="0" smtClean="0"/>
              <a:t>All’interno di un metodo si possono chiamare altri </a:t>
            </a:r>
            <a:r>
              <a:rPr lang="it-IT" dirty="0" smtClean="0"/>
              <a:t>metodi. Quando un metodo invoca se stesso si parla di </a:t>
            </a:r>
            <a:r>
              <a:rPr lang="it-IT" b="1" dirty="0" smtClean="0"/>
              <a:t>ricorsione</a:t>
            </a: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26</a:t>
            </a:fld>
            <a:endParaRPr lang="en-US"/>
          </a:p>
        </p:txBody>
      </p:sp>
      <p:sp>
        <p:nvSpPr>
          <p:cNvPr id="5" name="Titolo 4"/>
          <p:cNvSpPr>
            <a:spLocks noGrp="1"/>
          </p:cNvSpPr>
          <p:nvPr>
            <p:ph type="title"/>
          </p:nvPr>
        </p:nvSpPr>
        <p:spPr/>
        <p:txBody>
          <a:bodyPr/>
          <a:lstStyle/>
          <a:p>
            <a:r>
              <a:rPr lang="it-IT" dirty="0" smtClean="0"/>
              <a:t>Invocazione di un metodo</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algn="ctr">
              <a:buNone/>
            </a:pPr>
            <a:r>
              <a:rPr lang="it-IT" dirty="0" smtClean="0"/>
              <a:t>“Gruppo di cose o individui caratterizzati da medesime qualità e/o comportamenti”</a:t>
            </a:r>
          </a:p>
          <a:p>
            <a:r>
              <a:rPr lang="it-IT" dirty="0" smtClean="0"/>
              <a:t>Le </a:t>
            </a:r>
            <a:r>
              <a:rPr lang="it-IT" b="1" dirty="0" smtClean="0"/>
              <a:t>classi</a:t>
            </a:r>
            <a:r>
              <a:rPr lang="it-IT" dirty="0" smtClean="0"/>
              <a:t> sono utilizzate per modellare nuovi tipi di dato astratto: il nome della classe rappresenta un nuovo tipo di dato</a:t>
            </a:r>
          </a:p>
          <a:p>
            <a:r>
              <a:rPr lang="it-IT" dirty="0" smtClean="0"/>
              <a:t>Descrivere una classe significa descrivere in modo </a:t>
            </a:r>
            <a:r>
              <a:rPr lang="it-IT" b="1" dirty="0" smtClean="0"/>
              <a:t>astratto</a:t>
            </a:r>
            <a:r>
              <a:rPr lang="it-IT" dirty="0" smtClean="0"/>
              <a:t> :</a:t>
            </a:r>
          </a:p>
          <a:p>
            <a:pPr lvl="1"/>
            <a:r>
              <a:rPr lang="it-IT" dirty="0" smtClean="0"/>
              <a:t>le qualità di un insieme di oggetti</a:t>
            </a:r>
          </a:p>
          <a:p>
            <a:pPr lvl="1"/>
            <a:r>
              <a:rPr lang="it-IT" dirty="0" smtClean="0"/>
              <a:t>i comportamenti di un insieme di oggetti senza fare riferimento all’oggetto singolo</a:t>
            </a:r>
          </a:p>
          <a:p>
            <a:pPr lvl="1"/>
            <a:r>
              <a:rPr lang="it-IT" dirty="0" smtClean="0"/>
              <a:t>il livello di protezione (pubblico: visibile anche dall’esterno, privato: visibile solo entro la classe, </a:t>
            </a:r>
            <a:r>
              <a:rPr lang="it-IT" dirty="0" err="1" smtClean="0"/>
              <a:t>ecc…</a:t>
            </a:r>
            <a:r>
              <a:rPr lang="it-IT" dirty="0" smtClean="0"/>
              <a:t>)</a:t>
            </a:r>
          </a:p>
          <a:p>
            <a:pPr lvl="1"/>
            <a:endParaRPr lang="it-IT" dirty="0" smtClean="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27</a:t>
            </a:fld>
            <a:endParaRPr lang="en-US"/>
          </a:p>
        </p:txBody>
      </p:sp>
      <p:sp>
        <p:nvSpPr>
          <p:cNvPr id="5" name="Titolo 4"/>
          <p:cNvSpPr>
            <a:spLocks noGrp="1"/>
          </p:cNvSpPr>
          <p:nvPr>
            <p:ph type="title"/>
          </p:nvPr>
        </p:nvSpPr>
        <p:spPr/>
        <p:txBody>
          <a:bodyPr vert="horz" rtlCol="0" anchor="ctr">
            <a:normAutofit/>
            <a:scene3d>
              <a:camera prst="orthographicFront"/>
              <a:lightRig rig="soft" dir="t"/>
            </a:scene3d>
            <a:sp3d prstMaterial="softEdge">
              <a:bevelT w="25400" h="25400"/>
            </a:sp3d>
          </a:bodyPr>
          <a:lstStyle/>
          <a:p>
            <a:r>
              <a:rPr lang="it-IT" dirty="0" smtClean="0"/>
              <a:t>Le classi in Java</a:t>
            </a: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Un classe può essere composta da più </a:t>
            </a:r>
            <a:r>
              <a:rPr lang="it-IT" b="1" dirty="0" smtClean="0"/>
              <a:t>sottoclassi</a:t>
            </a:r>
            <a:r>
              <a:rPr lang="it-IT" dirty="0" smtClean="0"/>
              <a:t>.</a:t>
            </a:r>
          </a:p>
          <a:p>
            <a:endParaRPr lang="it-IT" dirty="0" smtClean="0"/>
          </a:p>
          <a:p>
            <a:pPr>
              <a:buNone/>
            </a:pPr>
            <a:r>
              <a:rPr lang="it-IT" dirty="0" smtClean="0"/>
              <a:t>A esempio:</a:t>
            </a:r>
          </a:p>
          <a:p>
            <a:r>
              <a:rPr lang="it-IT" dirty="0" smtClean="0"/>
              <a:t>La classe dei triangoli è composta dalle sottoclassi dei triangoli equilateri, triangoli isosceli e triangoli scaleni.</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28</a:t>
            </a:fld>
            <a:endParaRPr lang="en-US"/>
          </a:p>
        </p:txBody>
      </p:sp>
      <p:sp>
        <p:nvSpPr>
          <p:cNvPr id="5" name="Titolo 4"/>
          <p:cNvSpPr>
            <a:spLocks noGrp="1"/>
          </p:cNvSpPr>
          <p:nvPr>
            <p:ph type="title"/>
          </p:nvPr>
        </p:nvSpPr>
        <p:spPr/>
        <p:txBody>
          <a:bodyPr/>
          <a:lstStyle/>
          <a:p>
            <a:r>
              <a:rPr lang="it-IT" dirty="0" smtClean="0"/>
              <a:t>Le sottoclassi</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Un </a:t>
            </a:r>
            <a:r>
              <a:rPr lang="it-IT" b="1" dirty="0" smtClean="0"/>
              <a:t>package </a:t>
            </a:r>
            <a:r>
              <a:rPr lang="it-IT" dirty="0" smtClean="0"/>
              <a:t>permette di raggruppare in un'unica entità complessa classi Java logicamente correlate</a:t>
            </a:r>
          </a:p>
          <a:p>
            <a:pPr>
              <a:buNone/>
            </a:pPr>
            <a:endParaRPr lang="it-IT" dirty="0" smtClean="0"/>
          </a:p>
          <a:p>
            <a:pPr>
              <a:buNone/>
            </a:pPr>
            <a:r>
              <a:rPr lang="it-IT" dirty="0" smtClean="0"/>
              <a:t>… </a:t>
            </a:r>
            <a:r>
              <a:rPr lang="it-IT" i="1" dirty="0" smtClean="0"/>
              <a:t>approfondiremo in seguito</a:t>
            </a: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29</a:t>
            </a:fld>
            <a:endParaRPr lang="en-US"/>
          </a:p>
        </p:txBody>
      </p:sp>
      <p:sp>
        <p:nvSpPr>
          <p:cNvPr id="5" name="Titolo 4"/>
          <p:cNvSpPr>
            <a:spLocks noGrp="1"/>
          </p:cNvSpPr>
          <p:nvPr>
            <p:ph type="title"/>
          </p:nvPr>
        </p:nvSpPr>
        <p:spPr/>
        <p:txBody>
          <a:bodyPr/>
          <a:lstStyle/>
          <a:p>
            <a:r>
              <a:rPr lang="it-IT" dirty="0" smtClean="0"/>
              <a:t>Package </a:t>
            </a:r>
            <a:r>
              <a:rPr lang="it-IT" smtClean="0"/>
              <a:t>(cenno)</a:t>
            </a:r>
            <a:endParaRPr lang="it-IT" dirty="0"/>
          </a:p>
        </p:txBody>
      </p:sp>
      <p:sp>
        <p:nvSpPr>
          <p:cNvPr id="7" name="Segnaposto piè di pagina 6"/>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10000"/>
          </a:bodyPr>
          <a:lstStyle/>
          <a:p>
            <a:r>
              <a:rPr lang="it-IT" dirty="0" smtClean="0"/>
              <a:t>Un programma è composto da un insieme di dichiarazioni di </a:t>
            </a:r>
            <a:r>
              <a:rPr lang="it-IT" b="1" dirty="0" smtClean="0"/>
              <a:t>classi</a:t>
            </a:r>
          </a:p>
          <a:p>
            <a:r>
              <a:rPr lang="it-IT" dirty="0" smtClean="0"/>
              <a:t>Una classe può contenere la dichiarazione di </a:t>
            </a:r>
            <a:r>
              <a:rPr lang="it-IT" b="1" dirty="0" smtClean="0"/>
              <a:t>metodi</a:t>
            </a:r>
          </a:p>
          <a:p>
            <a:r>
              <a:rPr lang="it-IT" dirty="0" smtClean="0"/>
              <a:t>Un metodo contiene dichiarazioni di variabili e istruzioni eseguibili</a:t>
            </a:r>
          </a:p>
          <a:p>
            <a:r>
              <a:rPr lang="it-IT" dirty="0" smtClean="0"/>
              <a:t>Ogni classe considera il metodo </a:t>
            </a:r>
            <a:r>
              <a:rPr lang="it-IT" b="1" dirty="0" err="1" smtClean="0">
                <a:latin typeface="Courier New" pitchFamily="49" charset="0"/>
                <a:cs typeface="Courier New" pitchFamily="49" charset="0"/>
              </a:rPr>
              <a:t>main</a:t>
            </a:r>
            <a:r>
              <a:rPr lang="it-IT" dirty="0" smtClean="0"/>
              <a:t> come il punto di partenza dell’elaborazione</a:t>
            </a:r>
          </a:p>
          <a:p>
            <a:r>
              <a:rPr lang="it-IT" dirty="0" smtClean="0"/>
              <a:t>Java è </a:t>
            </a:r>
            <a:r>
              <a:rPr lang="it-IT" b="1" dirty="0" smtClean="0"/>
              <a:t>case sensitive</a:t>
            </a:r>
          </a:p>
          <a:p>
            <a:pPr>
              <a:buNone/>
            </a:pPr>
            <a:endParaRPr lang="it-IT" sz="2000" dirty="0" smtClean="0">
              <a:latin typeface="Courier New" pitchFamily="49" charset="0"/>
              <a:ea typeface="Arial Unicode MS" pitchFamily="34" charset="-128"/>
              <a:cs typeface="Courier New" pitchFamily="49" charset="0"/>
            </a:endParaRPr>
          </a:p>
          <a:p>
            <a:pPr>
              <a:buNone/>
            </a:pPr>
            <a:r>
              <a:rPr lang="it-IT" sz="2000" dirty="0" err="1" smtClean="0">
                <a:latin typeface="Courier New" pitchFamily="49" charset="0"/>
                <a:ea typeface="Arial Unicode MS" pitchFamily="34" charset="-128"/>
                <a:cs typeface="Courier New" pitchFamily="49" charset="0"/>
              </a:rPr>
              <a:t>Class</a:t>
            </a:r>
            <a:r>
              <a:rPr lang="it-IT" sz="2000" dirty="0" smtClean="0">
                <a:latin typeface="Courier New" pitchFamily="49" charset="0"/>
                <a:ea typeface="Arial Unicode MS" pitchFamily="34" charset="-128"/>
                <a:cs typeface="Courier New" pitchFamily="49" charset="0"/>
              </a:rPr>
              <a:t> </a:t>
            </a:r>
            <a:r>
              <a:rPr lang="it-IT" sz="2000" dirty="0" err="1" smtClean="0">
                <a:latin typeface="Courier New" pitchFamily="49" charset="0"/>
                <a:ea typeface="Arial Unicode MS" pitchFamily="34" charset="-128"/>
                <a:cs typeface="Courier New" pitchFamily="49" charset="0"/>
              </a:rPr>
              <a:t>Ilprogramma</a:t>
            </a:r>
            <a:r>
              <a:rPr lang="it-IT" sz="2000" dirty="0" smtClean="0">
                <a:latin typeface="Courier New" pitchFamily="49" charset="0"/>
                <a:ea typeface="Arial Unicode MS" pitchFamily="34" charset="-128"/>
                <a:cs typeface="Courier New" pitchFamily="49" charset="0"/>
              </a:rPr>
              <a:t>  {</a:t>
            </a:r>
          </a:p>
          <a:p>
            <a:pPr>
              <a:buNone/>
            </a:pPr>
            <a:r>
              <a:rPr lang="it-IT" sz="2000" dirty="0" smtClean="0">
                <a:latin typeface="Courier New" pitchFamily="49" charset="0"/>
                <a:ea typeface="Arial Unicode MS" pitchFamily="34" charset="-128"/>
                <a:cs typeface="Courier New" pitchFamily="49" charset="0"/>
              </a:rPr>
              <a:t>	Public </a:t>
            </a:r>
            <a:r>
              <a:rPr lang="it-IT" sz="2000" dirty="0" err="1" smtClean="0">
                <a:latin typeface="Courier New" pitchFamily="49" charset="0"/>
                <a:ea typeface="Arial Unicode MS" pitchFamily="34" charset="-128"/>
                <a:cs typeface="Courier New" pitchFamily="49" charset="0"/>
              </a:rPr>
              <a:t>static</a:t>
            </a:r>
            <a:r>
              <a:rPr lang="it-IT" sz="2000" dirty="0" smtClean="0">
                <a:latin typeface="Courier New" pitchFamily="49" charset="0"/>
                <a:ea typeface="Arial Unicode MS" pitchFamily="34" charset="-128"/>
                <a:cs typeface="Courier New" pitchFamily="49" charset="0"/>
              </a:rPr>
              <a:t> </a:t>
            </a:r>
            <a:r>
              <a:rPr lang="it-IT" sz="2000" dirty="0" err="1" smtClean="0">
                <a:latin typeface="Courier New" pitchFamily="49" charset="0"/>
                <a:ea typeface="Arial Unicode MS" pitchFamily="34" charset="-128"/>
                <a:cs typeface="Courier New" pitchFamily="49" charset="0"/>
              </a:rPr>
              <a:t>void</a:t>
            </a:r>
            <a:r>
              <a:rPr lang="it-IT" sz="2000" dirty="0" smtClean="0">
                <a:latin typeface="Courier New" pitchFamily="49" charset="0"/>
                <a:ea typeface="Arial Unicode MS" pitchFamily="34" charset="-128"/>
                <a:cs typeface="Courier New" pitchFamily="49" charset="0"/>
              </a:rPr>
              <a:t> </a:t>
            </a:r>
            <a:r>
              <a:rPr lang="it-IT" sz="2000" dirty="0" err="1" smtClean="0">
                <a:latin typeface="Courier New" pitchFamily="49" charset="0"/>
                <a:ea typeface="Arial Unicode MS" pitchFamily="34" charset="-128"/>
                <a:cs typeface="Courier New" pitchFamily="49" charset="0"/>
              </a:rPr>
              <a:t>main</a:t>
            </a:r>
            <a:r>
              <a:rPr lang="it-IT" sz="2000" dirty="0" smtClean="0">
                <a:latin typeface="Courier New" pitchFamily="49" charset="0"/>
                <a:ea typeface="Arial Unicode MS" pitchFamily="34" charset="-128"/>
                <a:cs typeface="Courier New" pitchFamily="49" charset="0"/>
              </a:rPr>
              <a:t> (</a:t>
            </a:r>
            <a:r>
              <a:rPr lang="it-IT" sz="2000" dirty="0" err="1" smtClean="0">
                <a:latin typeface="Courier New" pitchFamily="49" charset="0"/>
                <a:ea typeface="Arial Unicode MS" pitchFamily="34" charset="-128"/>
                <a:cs typeface="Courier New" pitchFamily="49" charset="0"/>
              </a:rPr>
              <a:t>String</a:t>
            </a:r>
            <a:r>
              <a:rPr lang="it-IT" sz="2000" dirty="0" smtClean="0">
                <a:latin typeface="Courier New" pitchFamily="49" charset="0"/>
                <a:ea typeface="Arial Unicode MS" pitchFamily="34" charset="-128"/>
                <a:cs typeface="Courier New" pitchFamily="49" charset="0"/>
              </a:rPr>
              <a:t> </a:t>
            </a:r>
            <a:r>
              <a:rPr lang="it-IT" sz="2000" dirty="0" err="1" smtClean="0">
                <a:latin typeface="Courier New" pitchFamily="49" charset="0"/>
                <a:ea typeface="Arial Unicode MS" pitchFamily="34" charset="-128"/>
                <a:cs typeface="Courier New" pitchFamily="49" charset="0"/>
              </a:rPr>
              <a:t>argv</a:t>
            </a:r>
            <a:r>
              <a:rPr lang="it-IT" sz="2000" dirty="0" smtClean="0">
                <a:latin typeface="Courier New" pitchFamily="49" charset="0"/>
                <a:ea typeface="Arial Unicode MS" pitchFamily="34" charset="-128"/>
                <a:cs typeface="Courier New" pitchFamily="49" charset="0"/>
              </a:rPr>
              <a:t>[])  {</a:t>
            </a:r>
          </a:p>
          <a:p>
            <a:pPr>
              <a:buNone/>
            </a:pPr>
            <a:r>
              <a:rPr lang="it-IT" sz="2000" dirty="0" smtClean="0">
                <a:latin typeface="Courier New" pitchFamily="49" charset="0"/>
                <a:ea typeface="Arial Unicode MS" pitchFamily="34" charset="-128"/>
                <a:cs typeface="Courier New" pitchFamily="49" charset="0"/>
              </a:rPr>
              <a:t> 		</a:t>
            </a:r>
            <a:r>
              <a:rPr lang="it-IT" sz="2000" dirty="0" err="1" smtClean="0">
                <a:latin typeface="Courier New" pitchFamily="49" charset="0"/>
                <a:ea typeface="Arial Unicode MS" pitchFamily="34" charset="-128"/>
                <a:cs typeface="Courier New" pitchFamily="49" charset="0"/>
              </a:rPr>
              <a:t>System.out.println</a:t>
            </a:r>
            <a:r>
              <a:rPr lang="it-IT" sz="2000" dirty="0" smtClean="0">
                <a:latin typeface="Courier New" pitchFamily="49" charset="0"/>
                <a:ea typeface="Arial Unicode MS" pitchFamily="34" charset="-128"/>
                <a:cs typeface="Courier New" pitchFamily="49" charset="0"/>
              </a:rPr>
              <a:t> (“Esempio di stampa”);</a:t>
            </a:r>
          </a:p>
          <a:p>
            <a:pPr>
              <a:buNone/>
            </a:pPr>
            <a:r>
              <a:rPr lang="it-IT" sz="2000" dirty="0" smtClean="0">
                <a:latin typeface="Courier New" pitchFamily="49" charset="0"/>
                <a:ea typeface="Arial Unicode MS" pitchFamily="34" charset="-128"/>
                <a:cs typeface="Courier New" pitchFamily="49" charset="0"/>
              </a:rPr>
              <a:t>	}</a:t>
            </a:r>
          </a:p>
          <a:p>
            <a:pPr>
              <a:buNone/>
            </a:pPr>
            <a:r>
              <a:rPr lang="it-IT" sz="2000" dirty="0" smtClean="0">
                <a:latin typeface="Courier New" pitchFamily="49" charset="0"/>
                <a:ea typeface="Arial Unicode MS" pitchFamily="34" charset="-128"/>
                <a:cs typeface="Courier New" pitchFamily="49" charset="0"/>
              </a:rPr>
              <a:t>}</a:t>
            </a:r>
            <a:endParaRPr lang="it-IT" sz="2000" dirty="0">
              <a:latin typeface="Courier New" pitchFamily="49" charset="0"/>
              <a:ea typeface="Arial Unicode MS" pitchFamily="34" charset="-128"/>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3</a:t>
            </a:fld>
            <a:endParaRPr lang="en-US"/>
          </a:p>
        </p:txBody>
      </p:sp>
      <p:sp>
        <p:nvSpPr>
          <p:cNvPr id="5" name="Titolo 4"/>
          <p:cNvSpPr>
            <a:spLocks noGrp="1"/>
          </p:cNvSpPr>
          <p:nvPr>
            <p:ph type="title"/>
          </p:nvPr>
        </p:nvSpPr>
        <p:spPr/>
        <p:txBody>
          <a:bodyPr>
            <a:normAutofit/>
          </a:bodyPr>
          <a:lstStyle/>
          <a:p>
            <a:pPr algn="r"/>
            <a:r>
              <a:rPr lang="it-IT" sz="2800" dirty="0" smtClean="0"/>
              <a:t>Struttura di un programma</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it-IT" dirty="0" smtClean="0"/>
              <a:t>Modificatori fondamentali</a:t>
            </a:r>
            <a:endParaRPr lang="it-IT" dirty="0"/>
          </a:p>
        </p:txBody>
      </p:sp>
      <p:sp>
        <p:nvSpPr>
          <p:cNvPr id="3" name="Rectangle 2"/>
          <p:cNvSpPr>
            <a:spLocks noGrp="1"/>
          </p:cNvSpPr>
          <p:nvPr>
            <p:ph idx="1"/>
          </p:nvPr>
        </p:nvSpPr>
        <p:spPr/>
        <p:txBody>
          <a:bodyPr>
            <a:normAutofit lnSpcReduction="10000"/>
          </a:bodyPr>
          <a:lstStyle/>
          <a:p>
            <a:pPr marL="0" lvl="0" indent="0" algn="ctr">
              <a:buClr>
                <a:srgbClr val="2DA2BF"/>
              </a:buClr>
              <a:buNone/>
            </a:pPr>
            <a:r>
              <a:rPr lang="it-IT" sz="2400" dirty="0" smtClean="0">
                <a:solidFill>
                  <a:prstClr val="black"/>
                </a:solidFill>
              </a:rPr>
              <a:t>“un modificatore sta ad un componente di un’applicazione Java come un aggettivo sta ad un sostantivo nel linguaggio umano”</a:t>
            </a:r>
          </a:p>
          <a:p>
            <a:pPr>
              <a:buNone/>
            </a:pPr>
            <a:endParaRPr lang="it-IT" sz="2400" dirty="0" smtClean="0"/>
          </a:p>
          <a:p>
            <a:r>
              <a:rPr lang="it-IT" sz="2400" dirty="0" smtClean="0"/>
              <a:t>Un </a:t>
            </a:r>
            <a:r>
              <a:rPr lang="it-IT" sz="2400" b="1" dirty="0" smtClean="0"/>
              <a:t>modificatore</a:t>
            </a:r>
            <a:r>
              <a:rPr lang="it-IT" sz="2400" dirty="0" smtClean="0"/>
              <a:t> è una parola chiave capace di cambiare il significato di un componente di un’applicazione Java</a:t>
            </a:r>
          </a:p>
          <a:p>
            <a:r>
              <a:rPr lang="it-IT" sz="2400" dirty="0" smtClean="0"/>
              <a:t>Si possono anteporre alla dichiarazione di un componente di un’applicazione Java anche più modificatori alla volta, senza tener conto dell’ordine in cui vengono anteposti</a:t>
            </a:r>
          </a:p>
          <a:p>
            <a:pPr lvl="1"/>
            <a:r>
              <a:rPr lang="it-IT" sz="2000" dirty="0" smtClean="0"/>
              <a:t>Una variabile dichiarata </a:t>
            </a:r>
            <a:r>
              <a:rPr lang="it-IT" sz="2000" dirty="0" err="1" smtClean="0">
                <a:latin typeface="Courier New" pitchFamily="49" charset="0"/>
                <a:cs typeface="Courier New" pitchFamily="49" charset="0"/>
              </a:rPr>
              <a:t>static</a:t>
            </a:r>
            <a:r>
              <a:rPr lang="it-IT" sz="2000" dirty="0" smtClean="0">
                <a:latin typeface="Courier New" pitchFamily="49" charset="0"/>
                <a:cs typeface="Courier New" pitchFamily="49" charset="0"/>
              </a:rPr>
              <a:t> public </a:t>
            </a:r>
            <a:r>
              <a:rPr lang="it-IT" sz="2000" dirty="0" smtClean="0"/>
              <a:t>avrà le stesse proprietà di una dichiarata </a:t>
            </a:r>
            <a:r>
              <a:rPr lang="it-IT" sz="2000" dirty="0" smtClean="0">
                <a:latin typeface="Courier New" pitchFamily="49" charset="0"/>
                <a:cs typeface="Courier New" pitchFamily="49" charset="0"/>
              </a:rPr>
              <a:t>public </a:t>
            </a:r>
            <a:r>
              <a:rPr lang="it-IT" sz="2000" dirty="0" err="1" smtClean="0">
                <a:latin typeface="Courier New" pitchFamily="49" charset="0"/>
                <a:cs typeface="Courier New" pitchFamily="49" charset="0"/>
              </a:rPr>
              <a:t>static</a:t>
            </a:r>
            <a:r>
              <a:rPr lang="it-IT" sz="2000" dirty="0" smtClean="0"/>
              <a:t>.</a:t>
            </a:r>
          </a:p>
        </p:txBody>
      </p:sp>
      <p:sp>
        <p:nvSpPr>
          <p:cNvPr id="6" name="Segnaposto numero diapositiva 5"/>
          <p:cNvSpPr>
            <a:spLocks noGrp="1"/>
          </p:cNvSpPr>
          <p:nvPr>
            <p:ph type="sldNum" sz="quarter" idx="12"/>
          </p:nvPr>
        </p:nvSpPr>
        <p:spPr/>
        <p:txBody>
          <a:bodyPr/>
          <a:lstStyle/>
          <a:p>
            <a:fld id="{BC410EEA-824F-4D46-AFE7-60426C8C06B0}" type="slidenum">
              <a:rPr lang="en-US" smtClean="0"/>
              <a:pPr/>
              <a:t>30</a:t>
            </a:fld>
            <a:endParaRPr lang="en-US"/>
          </a:p>
        </p:txBody>
      </p:sp>
      <p:sp>
        <p:nvSpPr>
          <p:cNvPr id="8" name="Segnaposto piè di pagina 7"/>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r"/>
            <a:r>
              <a:rPr lang="it-IT" sz="2800" dirty="0" smtClean="0"/>
              <a:t>Modificatori fondamentali</a:t>
            </a:r>
            <a:endParaRPr lang="it-IT" sz="2800" dirty="0"/>
          </a:p>
        </p:txBody>
      </p:sp>
      <p:sp>
        <p:nvSpPr>
          <p:cNvPr id="6" name="Segnaposto numero diapositiva 5"/>
          <p:cNvSpPr>
            <a:spLocks noGrp="1"/>
          </p:cNvSpPr>
          <p:nvPr>
            <p:ph type="sldNum" sz="quarter" idx="12"/>
          </p:nvPr>
        </p:nvSpPr>
        <p:spPr/>
        <p:txBody>
          <a:bodyPr/>
          <a:lstStyle/>
          <a:p>
            <a:fld id="{BC410EEA-824F-4D46-AFE7-60426C8C06B0}" type="slidenum">
              <a:rPr lang="en-US" smtClean="0"/>
              <a:pPr/>
              <a:t>31</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755576" y="1340768"/>
            <a:ext cx="7741069" cy="4337843"/>
          </a:xfrm>
          <a:prstGeom prst="rect">
            <a:avLst/>
          </a:prstGeom>
          <a:noFill/>
          <a:ln w="9525">
            <a:noFill/>
            <a:miter lim="800000"/>
            <a:headEnd/>
            <a:tailEnd/>
          </a:ln>
        </p:spPr>
      </p:pic>
      <p:sp>
        <p:nvSpPr>
          <p:cNvPr id="8" name="Segnaposto piè di pagina 7"/>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r>
              <a:rPr lang="it-IT" dirty="0" smtClean="0"/>
              <a:t>Modificatori d’accesso</a:t>
            </a:r>
            <a:endParaRPr lang="it-IT" dirty="0"/>
          </a:p>
        </p:txBody>
      </p:sp>
      <p:sp>
        <p:nvSpPr>
          <p:cNvPr id="6" name="Segnaposto numero diapositiva 5"/>
          <p:cNvSpPr>
            <a:spLocks noGrp="1"/>
          </p:cNvSpPr>
          <p:nvPr>
            <p:ph type="sldNum" sz="quarter" idx="12"/>
          </p:nvPr>
        </p:nvSpPr>
        <p:spPr/>
        <p:txBody>
          <a:bodyPr/>
          <a:lstStyle/>
          <a:p>
            <a:fld id="{BC410EEA-824F-4D46-AFE7-60426C8C06B0}" type="slidenum">
              <a:rPr lang="en-US" smtClean="0"/>
              <a:pPr/>
              <a:t>32</a:t>
            </a:fld>
            <a:endParaRPr lang="en-US"/>
          </a:p>
        </p:txBody>
      </p:sp>
      <p:sp>
        <p:nvSpPr>
          <p:cNvPr id="8" name="Rectangle 2"/>
          <p:cNvSpPr>
            <a:spLocks noGrp="1"/>
          </p:cNvSpPr>
          <p:nvPr>
            <p:ph idx="1"/>
          </p:nvPr>
        </p:nvSpPr>
        <p:spPr>
          <a:xfrm>
            <a:off x="457200" y="1481328"/>
            <a:ext cx="8363272" cy="4525963"/>
          </a:xfrm>
        </p:spPr>
        <p:txBody>
          <a:bodyPr vert="horz">
            <a:normAutofit/>
          </a:bodyPr>
          <a:lstStyle/>
          <a:p>
            <a:pPr>
              <a:buNone/>
            </a:pPr>
            <a:r>
              <a:rPr lang="it-IT" sz="2600" dirty="0" smtClean="0"/>
              <a:t>I modificatori di accesso regolano la visibilità e l’accesso ad un componente Java:</a:t>
            </a:r>
          </a:p>
          <a:p>
            <a:pPr>
              <a:spcBef>
                <a:spcPts val="1200"/>
              </a:spcBef>
            </a:pPr>
            <a:r>
              <a:rPr lang="it-IT" sz="2600" b="1" dirty="0" smtClean="0">
                <a:latin typeface="Courier New" pitchFamily="49" charset="0"/>
                <a:cs typeface="Courier New" pitchFamily="49" charset="0"/>
              </a:rPr>
              <a:t>public: </a:t>
            </a:r>
            <a:r>
              <a:rPr lang="it-IT" sz="2600" dirty="0" smtClean="0"/>
              <a:t>Un membro (attributo o metodo) di una classe dichiarato pubblico sarà accessibile da una qualsiasi classe situata in qualsiasi package.</a:t>
            </a:r>
          </a:p>
          <a:p>
            <a:pPr>
              <a:spcBef>
                <a:spcPts val="600"/>
              </a:spcBef>
            </a:pPr>
            <a:r>
              <a:rPr lang="it-IT" sz="2600" dirty="0" smtClean="0"/>
              <a:t>Una classe dichiarata pubblica sarà anch’essa visibile da un qualsiasi package.</a:t>
            </a:r>
          </a:p>
        </p:txBody>
      </p:sp>
      <p:sp>
        <p:nvSpPr>
          <p:cNvPr id="9" name="Segnaposto piè di pagina 8"/>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r"/>
            <a:r>
              <a:rPr lang="it-IT" sz="2800" dirty="0" smtClean="0"/>
              <a:t>Modificatori d’accesso</a:t>
            </a:r>
            <a:endParaRPr lang="it-IT" sz="2800" dirty="0"/>
          </a:p>
        </p:txBody>
      </p:sp>
      <p:sp>
        <p:nvSpPr>
          <p:cNvPr id="6" name="Segnaposto numero diapositiva 5"/>
          <p:cNvSpPr>
            <a:spLocks noGrp="1"/>
          </p:cNvSpPr>
          <p:nvPr>
            <p:ph type="sldNum" sz="quarter" idx="12"/>
          </p:nvPr>
        </p:nvSpPr>
        <p:spPr/>
        <p:txBody>
          <a:bodyPr/>
          <a:lstStyle/>
          <a:p>
            <a:fld id="{BC410EEA-824F-4D46-AFE7-60426C8C06B0}" type="slidenum">
              <a:rPr lang="en-US" smtClean="0"/>
              <a:pPr/>
              <a:t>33</a:t>
            </a:fld>
            <a:endParaRPr lang="en-US"/>
          </a:p>
        </p:txBody>
      </p:sp>
      <p:sp>
        <p:nvSpPr>
          <p:cNvPr id="8" name="Rectangle 2"/>
          <p:cNvSpPr>
            <a:spLocks noGrp="1"/>
          </p:cNvSpPr>
          <p:nvPr>
            <p:ph idx="1"/>
          </p:nvPr>
        </p:nvSpPr>
        <p:spPr>
          <a:xfrm>
            <a:off x="457200" y="1481328"/>
            <a:ext cx="8229600" cy="4525963"/>
          </a:xfrm>
        </p:spPr>
        <p:txBody>
          <a:bodyPr vert="horz">
            <a:normAutofit/>
          </a:bodyPr>
          <a:lstStyle/>
          <a:p>
            <a:r>
              <a:rPr lang="it-IT" sz="2600" b="1" dirty="0" err="1" smtClean="0">
                <a:latin typeface="Courier New" pitchFamily="49" charset="0"/>
                <a:cs typeface="Courier New" pitchFamily="49" charset="0"/>
              </a:rPr>
              <a:t>protected</a:t>
            </a:r>
            <a:r>
              <a:rPr lang="it-IT" sz="2600" b="1" dirty="0" smtClean="0"/>
              <a:t>: </a:t>
            </a:r>
            <a:r>
              <a:rPr lang="it-IT" sz="2600" dirty="0" smtClean="0"/>
              <a:t>Questo modificatore definisce per un membro il grado più accessibile dopo quello definito da public.</a:t>
            </a:r>
          </a:p>
          <a:p>
            <a:r>
              <a:rPr lang="it-IT" sz="2600" dirty="0" smtClean="0"/>
              <a:t>Un membro protetto sarà infatti accessibile all’interno dello stesso package ed in tutte le sottoclassi della classe in cui è definito, anche se non appartenenti allo stesso package.</a:t>
            </a:r>
          </a:p>
        </p:txBody>
      </p:sp>
      <p:sp>
        <p:nvSpPr>
          <p:cNvPr id="9" name="Segnaposto piè di pagina 8"/>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r"/>
            <a:r>
              <a:rPr lang="it-IT" sz="2800" dirty="0" smtClean="0"/>
              <a:t>Modificatori d’accesso</a:t>
            </a:r>
            <a:endParaRPr lang="it-IT" sz="2800" dirty="0"/>
          </a:p>
        </p:txBody>
      </p:sp>
      <p:sp>
        <p:nvSpPr>
          <p:cNvPr id="6" name="Segnaposto numero diapositiva 5"/>
          <p:cNvSpPr>
            <a:spLocks noGrp="1"/>
          </p:cNvSpPr>
          <p:nvPr>
            <p:ph type="sldNum" sz="quarter" idx="12"/>
          </p:nvPr>
        </p:nvSpPr>
        <p:spPr/>
        <p:txBody>
          <a:bodyPr/>
          <a:lstStyle/>
          <a:p>
            <a:fld id="{BC410EEA-824F-4D46-AFE7-60426C8C06B0}" type="slidenum">
              <a:rPr lang="en-US" smtClean="0"/>
              <a:pPr/>
              <a:t>34</a:t>
            </a:fld>
            <a:endParaRPr lang="en-US"/>
          </a:p>
        </p:txBody>
      </p:sp>
      <p:sp>
        <p:nvSpPr>
          <p:cNvPr id="8" name="Rectangle 2"/>
          <p:cNvSpPr>
            <a:spLocks noGrp="1"/>
          </p:cNvSpPr>
          <p:nvPr>
            <p:ph idx="1"/>
          </p:nvPr>
        </p:nvSpPr>
        <p:spPr>
          <a:xfrm>
            <a:off x="457200" y="1481328"/>
            <a:ext cx="8229600" cy="4525963"/>
          </a:xfrm>
        </p:spPr>
        <p:txBody>
          <a:bodyPr vert="horz">
            <a:normAutofit/>
          </a:bodyPr>
          <a:lstStyle/>
          <a:p>
            <a:pPr>
              <a:buNone/>
            </a:pPr>
            <a:r>
              <a:rPr lang="it-IT" sz="2600" b="1" dirty="0" smtClean="0">
                <a:latin typeface="+mj-lt"/>
                <a:cs typeface="Courier New" pitchFamily="49" charset="0"/>
              </a:rPr>
              <a:t>Attenzione a  </a:t>
            </a:r>
            <a:r>
              <a:rPr lang="it-IT" sz="2600" b="1" dirty="0" err="1" smtClean="0">
                <a:latin typeface="Courier New" pitchFamily="49" charset="0"/>
                <a:cs typeface="Courier New" pitchFamily="49" charset="0"/>
              </a:rPr>
              <a:t>protected</a:t>
            </a:r>
            <a:r>
              <a:rPr lang="it-IT" sz="2600" b="1" dirty="0" smtClean="0"/>
              <a:t> </a:t>
            </a:r>
            <a:r>
              <a:rPr lang="it-IT" sz="2600" b="1" dirty="0" smtClean="0">
                <a:latin typeface="+mj-lt"/>
              </a:rPr>
              <a:t>!</a:t>
            </a:r>
          </a:p>
          <a:p>
            <a:pPr>
              <a:buNone/>
            </a:pPr>
            <a:endParaRPr lang="it-IT" sz="2600" b="1" dirty="0" smtClean="0">
              <a:latin typeface="+mj-lt"/>
            </a:endParaRPr>
          </a:p>
          <a:p>
            <a:r>
              <a:rPr lang="it-IT" sz="2600" dirty="0" smtClean="0"/>
              <a:t>Molti programmatori preferiscono ereditare nelle sottoclassi direttamente una variabile </a:t>
            </a:r>
            <a:r>
              <a:rPr lang="it-IT" sz="2600" dirty="0" err="1" smtClean="0">
                <a:latin typeface="Courier New" pitchFamily="49" charset="0"/>
                <a:cs typeface="Courier New" pitchFamily="49" charset="0"/>
              </a:rPr>
              <a:t>protected</a:t>
            </a:r>
            <a:r>
              <a:rPr lang="it-IT" sz="2600" dirty="0" smtClean="0">
                <a:latin typeface="Courier New" pitchFamily="49" charset="0"/>
                <a:cs typeface="Courier New" pitchFamily="49" charset="0"/>
              </a:rPr>
              <a:t> </a:t>
            </a:r>
            <a:r>
              <a:rPr lang="it-IT" sz="2600" dirty="0" smtClean="0"/>
              <a:t>piuttosto che lasciarla </a:t>
            </a:r>
            <a:r>
              <a:rPr lang="it-IT" sz="2600" dirty="0" smtClean="0">
                <a:latin typeface="Courier New" pitchFamily="49" charset="0"/>
                <a:cs typeface="Courier New" pitchFamily="49" charset="0"/>
              </a:rPr>
              <a:t>private</a:t>
            </a:r>
            <a:r>
              <a:rPr lang="it-IT" sz="2600" dirty="0" smtClean="0"/>
              <a:t>, ed ereditarne i metodi “set “e “</a:t>
            </a:r>
            <a:r>
              <a:rPr lang="it-IT" sz="2600" dirty="0" err="1" smtClean="0"/>
              <a:t>get</a:t>
            </a:r>
            <a:r>
              <a:rPr lang="it-IT" sz="2600" dirty="0" smtClean="0"/>
              <a:t>” pubblici</a:t>
            </a:r>
          </a:p>
          <a:p>
            <a:r>
              <a:rPr lang="it-IT" sz="2600" dirty="0" smtClean="0"/>
              <a:t>In realtà nella maggior parte dei casi non c’è una vera necessità di utilizzare questo modificatore</a:t>
            </a:r>
          </a:p>
        </p:txBody>
      </p:sp>
      <p:sp>
        <p:nvSpPr>
          <p:cNvPr id="9" name="Segnaposto piè di pagina 8"/>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r"/>
            <a:r>
              <a:rPr lang="it-IT" sz="2800" dirty="0" smtClean="0"/>
              <a:t>Modificatori d’accesso</a:t>
            </a:r>
            <a:endParaRPr lang="it-IT" sz="2800" dirty="0"/>
          </a:p>
        </p:txBody>
      </p:sp>
      <p:sp>
        <p:nvSpPr>
          <p:cNvPr id="6" name="Segnaposto numero diapositiva 5"/>
          <p:cNvSpPr>
            <a:spLocks noGrp="1"/>
          </p:cNvSpPr>
          <p:nvPr>
            <p:ph type="sldNum" sz="quarter" idx="12"/>
          </p:nvPr>
        </p:nvSpPr>
        <p:spPr/>
        <p:txBody>
          <a:bodyPr/>
          <a:lstStyle/>
          <a:p>
            <a:fld id="{BC410EEA-824F-4D46-AFE7-60426C8C06B0}" type="slidenum">
              <a:rPr lang="en-US" smtClean="0"/>
              <a:pPr/>
              <a:t>35</a:t>
            </a:fld>
            <a:endParaRPr lang="en-US"/>
          </a:p>
        </p:txBody>
      </p:sp>
      <p:sp>
        <p:nvSpPr>
          <p:cNvPr id="8" name="Rectangle 2"/>
          <p:cNvSpPr>
            <a:spLocks noGrp="1"/>
          </p:cNvSpPr>
          <p:nvPr>
            <p:ph idx="1"/>
          </p:nvPr>
        </p:nvSpPr>
        <p:spPr>
          <a:xfrm>
            <a:off x="457200" y="1481328"/>
            <a:ext cx="8229600" cy="4525963"/>
          </a:xfrm>
        </p:spPr>
        <p:txBody>
          <a:bodyPr vert="horz">
            <a:normAutofit/>
          </a:bodyPr>
          <a:lstStyle/>
          <a:p>
            <a:pPr marL="0" indent="0">
              <a:buNone/>
            </a:pPr>
            <a:r>
              <a:rPr lang="it-IT" sz="2600" dirty="0" smtClean="0"/>
              <a:t>L’utilizzo di tale modificatore, implica anche una strana </a:t>
            </a:r>
            <a:r>
              <a:rPr lang="it-IT" sz="2600" u="sng" dirty="0" smtClean="0"/>
              <a:t>limitazione</a:t>
            </a:r>
            <a:r>
              <a:rPr lang="it-IT" sz="2600" dirty="0" smtClean="0"/>
              <a:t>:</a:t>
            </a:r>
          </a:p>
          <a:p>
            <a:r>
              <a:rPr lang="it-IT" sz="2600" dirty="0" smtClean="0"/>
              <a:t>se una classe A definisce un metodo m() protetto, un’eventuale sottoclasse B appartenente ad un package diverso da quello di A, può accedere al metodo della superclasse mediante il </a:t>
            </a:r>
            <a:r>
              <a:rPr lang="it-IT" sz="2600" dirty="0" err="1" smtClean="0"/>
              <a:t>reference</a:t>
            </a:r>
            <a:r>
              <a:rPr lang="it-IT" sz="2600" dirty="0" smtClean="0"/>
              <a:t> super, ma non può invocare tale metodo su altre istanze di altre classi che non siano di tipo B</a:t>
            </a:r>
          </a:p>
        </p:txBody>
      </p:sp>
      <p:sp>
        <p:nvSpPr>
          <p:cNvPr id="9" name="Segnaposto piè di pagina 8"/>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BC410EEA-824F-4D46-AFE7-60426C8C06B0}" type="slidenum">
              <a:rPr lang="en-US" smtClean="0"/>
              <a:pPr/>
              <a:t>36</a:t>
            </a:fld>
            <a:endParaRPr lang="en-US"/>
          </a:p>
        </p:txBody>
      </p:sp>
      <p:pic>
        <p:nvPicPr>
          <p:cNvPr id="2051" name="Picture 3"/>
          <p:cNvPicPr>
            <a:picLocks noChangeAspect="1" noChangeArrowheads="1"/>
          </p:cNvPicPr>
          <p:nvPr/>
        </p:nvPicPr>
        <p:blipFill>
          <a:blip r:embed="rId3" cstate="print"/>
          <a:srcRect/>
          <a:stretch>
            <a:fillRect/>
          </a:stretch>
        </p:blipFill>
        <p:spPr bwMode="auto">
          <a:xfrm>
            <a:off x="539552" y="980728"/>
            <a:ext cx="6708651" cy="4632384"/>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5220072" y="222930"/>
            <a:ext cx="3096344" cy="1621894"/>
          </a:xfrm>
          <a:prstGeom prst="rect">
            <a:avLst/>
          </a:prstGeom>
          <a:noFill/>
          <a:ln w="9525">
            <a:noFill/>
            <a:miter lim="800000"/>
            <a:headEnd/>
            <a:tailEnd/>
          </a:ln>
        </p:spPr>
      </p:pic>
      <p:pic>
        <p:nvPicPr>
          <p:cNvPr id="9" name="Picture 2"/>
          <p:cNvPicPr>
            <a:picLocks noChangeAspect="1" noChangeArrowheads="1"/>
          </p:cNvPicPr>
          <p:nvPr/>
        </p:nvPicPr>
        <p:blipFill>
          <a:blip r:embed="rId5" cstate="print"/>
          <a:srcRect/>
          <a:stretch>
            <a:fillRect/>
          </a:stretch>
        </p:blipFill>
        <p:spPr bwMode="auto">
          <a:xfrm>
            <a:off x="3355801" y="5241379"/>
            <a:ext cx="4600575" cy="923925"/>
          </a:xfrm>
          <a:prstGeom prst="rect">
            <a:avLst/>
          </a:prstGeom>
          <a:noFill/>
          <a:ln w="9525">
            <a:noFill/>
            <a:miter lim="800000"/>
            <a:headEnd/>
            <a:tailEnd/>
          </a:ln>
        </p:spPr>
      </p:pic>
      <p:sp>
        <p:nvSpPr>
          <p:cNvPr id="8" name="Segnaposto piè di pagina 7"/>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r"/>
            <a:r>
              <a:rPr lang="it-IT" sz="2800" dirty="0" smtClean="0"/>
              <a:t>Modificatori d’accesso</a:t>
            </a:r>
            <a:endParaRPr lang="it-IT" sz="2800" dirty="0"/>
          </a:p>
        </p:txBody>
      </p:sp>
      <p:sp>
        <p:nvSpPr>
          <p:cNvPr id="6" name="Segnaposto numero diapositiva 5"/>
          <p:cNvSpPr>
            <a:spLocks noGrp="1"/>
          </p:cNvSpPr>
          <p:nvPr>
            <p:ph type="sldNum" sz="quarter" idx="12"/>
          </p:nvPr>
        </p:nvSpPr>
        <p:spPr/>
        <p:txBody>
          <a:bodyPr/>
          <a:lstStyle/>
          <a:p>
            <a:fld id="{BC410EEA-824F-4D46-AFE7-60426C8C06B0}" type="slidenum">
              <a:rPr lang="en-US" smtClean="0"/>
              <a:pPr/>
              <a:t>37</a:t>
            </a:fld>
            <a:endParaRPr lang="en-US"/>
          </a:p>
        </p:txBody>
      </p:sp>
      <p:sp>
        <p:nvSpPr>
          <p:cNvPr id="8" name="Rectangle 2"/>
          <p:cNvSpPr>
            <a:spLocks noGrp="1"/>
          </p:cNvSpPr>
          <p:nvPr>
            <p:ph idx="1"/>
          </p:nvPr>
        </p:nvSpPr>
        <p:spPr>
          <a:xfrm>
            <a:off x="457200" y="1481328"/>
            <a:ext cx="8229600" cy="4525963"/>
          </a:xfrm>
        </p:spPr>
        <p:txBody>
          <a:bodyPr vert="horz">
            <a:normAutofit/>
          </a:bodyPr>
          <a:lstStyle/>
          <a:p>
            <a:r>
              <a:rPr lang="it-IT" sz="2400" b="1" dirty="0" smtClean="0">
                <a:latin typeface="Courier New" pitchFamily="49" charset="0"/>
                <a:cs typeface="Courier New" pitchFamily="49" charset="0"/>
              </a:rPr>
              <a:t>default</a:t>
            </a:r>
            <a:r>
              <a:rPr lang="it-IT" sz="2400" b="1" dirty="0" smtClean="0"/>
              <a:t>: </a:t>
            </a:r>
            <a:r>
              <a:rPr lang="it-IT" sz="2400" dirty="0" smtClean="0"/>
              <a:t>Possiamo evitare di usare modificatori sia relativamente ad un membro (attributo o metodo) di una classe, sia relativamente ad una classe stessa.</a:t>
            </a:r>
          </a:p>
          <a:p>
            <a:r>
              <a:rPr lang="it-IT" sz="2400" dirty="0" smtClean="0"/>
              <a:t>Se non anteponiamo modificatori d’accesso ad un membro di una classe, esso sarà accessibile solo da classi appartenenti al package dove è definito.</a:t>
            </a:r>
          </a:p>
          <a:p>
            <a:r>
              <a:rPr lang="it-IT" sz="2400" dirty="0" smtClean="0"/>
              <a:t>Se dichiariamo una classe appartenente ad un package senza anteporre alla sua definizione il modificatore public, la classe stessa sarà visibile solo dalle classi appartenenti allo stesso package.</a:t>
            </a:r>
            <a:endParaRPr lang="it-IT" sz="2600" dirty="0" smtClean="0"/>
          </a:p>
        </p:txBody>
      </p:sp>
      <p:sp>
        <p:nvSpPr>
          <p:cNvPr id="9" name="Segnaposto piè di pagina 8"/>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r"/>
            <a:r>
              <a:rPr lang="it-IT" sz="2800" dirty="0" smtClean="0"/>
              <a:t>Modificatori d’accesso</a:t>
            </a:r>
            <a:endParaRPr lang="it-IT" sz="2800" dirty="0"/>
          </a:p>
        </p:txBody>
      </p:sp>
      <p:sp>
        <p:nvSpPr>
          <p:cNvPr id="6" name="Segnaposto numero diapositiva 5"/>
          <p:cNvSpPr>
            <a:spLocks noGrp="1"/>
          </p:cNvSpPr>
          <p:nvPr>
            <p:ph type="sldNum" sz="quarter" idx="12"/>
          </p:nvPr>
        </p:nvSpPr>
        <p:spPr/>
        <p:txBody>
          <a:bodyPr/>
          <a:lstStyle/>
          <a:p>
            <a:fld id="{BC410EEA-824F-4D46-AFE7-60426C8C06B0}" type="slidenum">
              <a:rPr lang="en-US" smtClean="0"/>
              <a:pPr/>
              <a:t>38</a:t>
            </a:fld>
            <a:endParaRPr lang="en-US"/>
          </a:p>
        </p:txBody>
      </p:sp>
      <p:sp>
        <p:nvSpPr>
          <p:cNvPr id="8" name="Rectangle 2"/>
          <p:cNvSpPr>
            <a:spLocks noGrp="1"/>
          </p:cNvSpPr>
          <p:nvPr>
            <p:ph idx="1"/>
          </p:nvPr>
        </p:nvSpPr>
        <p:spPr>
          <a:xfrm>
            <a:off x="457200" y="1481328"/>
            <a:ext cx="8229600" cy="4525963"/>
          </a:xfrm>
        </p:spPr>
        <p:txBody>
          <a:bodyPr vert="horz">
            <a:normAutofit fontScale="92500" lnSpcReduction="10000"/>
          </a:bodyPr>
          <a:lstStyle/>
          <a:p>
            <a:r>
              <a:rPr lang="it-IT" sz="2400" b="1" dirty="0" smtClean="0">
                <a:latin typeface="Courier New" pitchFamily="49" charset="0"/>
                <a:cs typeface="Courier New" pitchFamily="49" charset="0"/>
              </a:rPr>
              <a:t>private</a:t>
            </a:r>
            <a:r>
              <a:rPr lang="it-IT" sz="2400" b="1" dirty="0" smtClean="0"/>
              <a:t>: </a:t>
            </a:r>
            <a:r>
              <a:rPr lang="it-IT" sz="2400" dirty="0" smtClean="0"/>
              <a:t>Questo modificatore restringe la visibilità di un membro di una classe alla classe stessa</a:t>
            </a:r>
          </a:p>
          <a:p>
            <a:r>
              <a:rPr lang="it-IT" sz="2400" u="sng" dirty="0" smtClean="0"/>
              <a:t>Osservazione</a:t>
            </a:r>
            <a:r>
              <a:rPr lang="it-IT" sz="2400" dirty="0" smtClean="0"/>
              <a:t>:  Due oggetti istanziati dalla stessa classe possono accedere in “modo pubblico” ai rispettivi membri privati.</a:t>
            </a:r>
          </a:p>
          <a:p>
            <a:pPr lvl="1"/>
            <a:r>
              <a:rPr lang="it-IT" sz="2000" dirty="0" smtClean="0"/>
              <a:t>In </a:t>
            </a:r>
            <a:r>
              <a:rPr lang="it-IT" sz="2000" dirty="0" err="1" smtClean="0"/>
              <a:t>rif</a:t>
            </a:r>
            <a:r>
              <a:rPr lang="it-IT" sz="2000" dirty="0" smtClean="0"/>
              <a:t> al seguente esempio, nel metodo </a:t>
            </a:r>
            <a:r>
              <a:rPr lang="it-IT" sz="2000" dirty="0" err="1" smtClean="0">
                <a:latin typeface="Courier New" pitchFamily="49" charset="0"/>
                <a:cs typeface="Courier New" pitchFamily="49" charset="0"/>
              </a:rPr>
              <a:t>getDifferenzaAnni</a:t>
            </a:r>
            <a:r>
              <a:rPr lang="it-IT" sz="2000" dirty="0" smtClean="0">
                <a:latin typeface="Courier New" pitchFamily="49" charset="0"/>
                <a:cs typeface="Courier New" pitchFamily="49" charset="0"/>
              </a:rPr>
              <a:t>()</a:t>
            </a:r>
            <a:r>
              <a:rPr lang="it-IT" sz="2000" dirty="0" smtClean="0"/>
              <a:t> si accede direttamente alla variabile </a:t>
            </a:r>
            <a:r>
              <a:rPr lang="it-IT" sz="2000" dirty="0" smtClean="0">
                <a:latin typeface="Courier New" pitchFamily="49" charset="0"/>
                <a:cs typeface="Courier New" pitchFamily="49" charset="0"/>
              </a:rPr>
              <a:t>anni</a:t>
            </a:r>
            <a:r>
              <a:rPr lang="it-IT" sz="2000" dirty="0" smtClean="0"/>
              <a:t> dell’oggetto </a:t>
            </a:r>
            <a:r>
              <a:rPr lang="it-IT" sz="2000" dirty="0" smtClean="0">
                <a:latin typeface="Courier New" pitchFamily="49" charset="0"/>
                <a:cs typeface="Courier New" pitchFamily="49" charset="0"/>
              </a:rPr>
              <a:t>altro</a:t>
            </a:r>
            <a:r>
              <a:rPr lang="it-IT" sz="2000" dirty="0" smtClean="0"/>
              <a:t>, senza usare il metodo </a:t>
            </a:r>
            <a:r>
              <a:rPr lang="it-IT" sz="2000" dirty="0" err="1" smtClean="0">
                <a:latin typeface="Courier New" pitchFamily="49" charset="0"/>
                <a:cs typeface="Courier New" pitchFamily="49" charset="0"/>
              </a:rPr>
              <a:t>getAnni</a:t>
            </a:r>
            <a:r>
              <a:rPr lang="it-IT" sz="2000" dirty="0" smtClean="0">
                <a:latin typeface="Courier New" pitchFamily="49" charset="0"/>
                <a:cs typeface="Courier New" pitchFamily="49" charset="0"/>
              </a:rPr>
              <a:t>()</a:t>
            </a:r>
          </a:p>
          <a:p>
            <a:r>
              <a:rPr lang="it-IT" sz="2400" dirty="0" smtClean="0"/>
              <a:t>Sebbene il codice seguente sia valido per la compilazione, l’uso del metodo </a:t>
            </a:r>
            <a:r>
              <a:rPr lang="it-IT" sz="2400" dirty="0" err="1" smtClean="0">
                <a:latin typeface="Courier New" pitchFamily="49" charset="0"/>
                <a:cs typeface="Courier New" pitchFamily="49" charset="0"/>
              </a:rPr>
              <a:t>getAnni</a:t>
            </a:r>
            <a:r>
              <a:rPr lang="it-IT" sz="2400" dirty="0" smtClean="0">
                <a:latin typeface="Courier New" pitchFamily="49" charset="0"/>
                <a:cs typeface="Courier New" pitchFamily="49" charset="0"/>
              </a:rPr>
              <a:t>() </a:t>
            </a:r>
            <a:r>
              <a:rPr lang="it-IT" sz="2400" dirty="0" smtClean="0"/>
              <a:t>favorirebbe sicuramente di più il </a:t>
            </a:r>
            <a:r>
              <a:rPr lang="it-IT" sz="2400" u="sng" dirty="0" smtClean="0"/>
              <a:t>riuso di codice</a:t>
            </a:r>
            <a:r>
              <a:rPr lang="it-IT" sz="2400" dirty="0" smtClean="0"/>
              <a:t>, e quindi è da considerarsi preferibile. Infatti, </a:t>
            </a:r>
            <a:r>
              <a:rPr lang="it-IT" sz="2400" dirty="0" err="1" smtClean="0">
                <a:latin typeface="Courier New" pitchFamily="49" charset="0"/>
                <a:cs typeface="Courier New" pitchFamily="49" charset="0"/>
              </a:rPr>
              <a:t>getAnni</a:t>
            </a:r>
            <a:r>
              <a:rPr lang="it-IT" sz="2400" dirty="0" smtClean="0">
                <a:latin typeface="Courier New" pitchFamily="49" charset="0"/>
                <a:cs typeface="Courier New" pitchFamily="49" charset="0"/>
              </a:rPr>
              <a:t>()</a:t>
            </a:r>
            <a:r>
              <a:rPr lang="it-IT" sz="2400" dirty="0" smtClean="0"/>
              <a:t> potrebbe evolvere introducendo controlli, che conviene richiamare piuttosto che riscrivere.</a:t>
            </a:r>
            <a:endParaRPr lang="it-IT" sz="2600" dirty="0" smtClean="0">
              <a:latin typeface="Courier New" pitchFamily="49" charset="0"/>
              <a:cs typeface="Courier New" pitchFamily="49" charset="0"/>
            </a:endParaRPr>
          </a:p>
        </p:txBody>
      </p:sp>
      <p:sp>
        <p:nvSpPr>
          <p:cNvPr id="9" name="Segnaposto piè di pagina 8"/>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r"/>
            <a:r>
              <a:rPr lang="it-IT" sz="2800" dirty="0" smtClean="0"/>
              <a:t>Modificatori d’accesso</a:t>
            </a:r>
            <a:endParaRPr lang="it-IT" sz="2800" dirty="0"/>
          </a:p>
        </p:txBody>
      </p:sp>
      <p:sp>
        <p:nvSpPr>
          <p:cNvPr id="6" name="Segnaposto numero diapositiva 5"/>
          <p:cNvSpPr>
            <a:spLocks noGrp="1"/>
          </p:cNvSpPr>
          <p:nvPr>
            <p:ph type="sldNum" sz="quarter" idx="12"/>
          </p:nvPr>
        </p:nvSpPr>
        <p:spPr/>
        <p:txBody>
          <a:bodyPr/>
          <a:lstStyle/>
          <a:p>
            <a:fld id="{BC410EEA-824F-4D46-AFE7-60426C8C06B0}" type="slidenum">
              <a:rPr lang="en-US" smtClean="0"/>
              <a:pPr/>
              <a:t>39</a:t>
            </a:fld>
            <a:endParaRPr lang="en-US"/>
          </a:p>
        </p:txBody>
      </p:sp>
      <p:pic>
        <p:nvPicPr>
          <p:cNvPr id="4098" name="Picture 2"/>
          <p:cNvPicPr>
            <a:picLocks noChangeAspect="1" noChangeArrowheads="1"/>
          </p:cNvPicPr>
          <p:nvPr/>
        </p:nvPicPr>
        <p:blipFill>
          <a:blip r:embed="rId3" cstate="print"/>
          <a:srcRect/>
          <a:stretch>
            <a:fillRect/>
          </a:stretch>
        </p:blipFill>
        <p:spPr bwMode="auto">
          <a:xfrm>
            <a:off x="611559" y="1196752"/>
            <a:ext cx="7432071" cy="4896544"/>
          </a:xfrm>
          <a:prstGeom prst="rect">
            <a:avLst/>
          </a:prstGeom>
          <a:noFill/>
          <a:ln w="9525">
            <a:noFill/>
            <a:miter lim="800000"/>
            <a:headEnd/>
            <a:tailEnd/>
          </a:ln>
        </p:spPr>
      </p:pic>
      <p:sp>
        <p:nvSpPr>
          <p:cNvPr id="9" name="Rettangolo 8"/>
          <p:cNvSpPr/>
          <p:nvPr/>
        </p:nvSpPr>
        <p:spPr>
          <a:xfrm>
            <a:off x="3563888" y="5301208"/>
            <a:ext cx="1296144" cy="28803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Segnaposto piè di pagina 7"/>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È importante sapere distinguere tra la </a:t>
            </a:r>
            <a:r>
              <a:rPr lang="it-IT" b="1" dirty="0" smtClean="0"/>
              <a:t>dichiarazione</a:t>
            </a:r>
            <a:r>
              <a:rPr lang="it-IT" dirty="0" smtClean="0"/>
              <a:t> di una variabile e la sua </a:t>
            </a:r>
            <a:r>
              <a:rPr lang="it-IT" b="1" dirty="0" smtClean="0"/>
              <a:t>definizione</a:t>
            </a:r>
            <a:r>
              <a:rPr lang="it-IT" dirty="0" smtClean="0"/>
              <a:t>:</a:t>
            </a:r>
          </a:p>
          <a:p>
            <a:pPr lvl="1"/>
            <a:r>
              <a:rPr lang="it-IT" dirty="0" smtClean="0"/>
              <a:t>Il nome identifica la variabile</a:t>
            </a:r>
          </a:p>
          <a:p>
            <a:pPr lvl="1"/>
            <a:r>
              <a:rPr lang="it-IT" dirty="0" smtClean="0"/>
              <a:t>Il tipo definisce la dimensione e le operazioni che vi si possono eseguire</a:t>
            </a:r>
          </a:p>
          <a:p>
            <a:pPr lvl="1"/>
            <a:r>
              <a:rPr lang="it-IT" dirty="0" smtClean="0"/>
              <a:t>la definizione comporta l’allocazione di uno spazio di memoria riservato alla variabile</a:t>
            </a:r>
          </a:p>
          <a:p>
            <a:r>
              <a:rPr lang="it-IT" dirty="0" smtClean="0"/>
              <a:t>Ogni variabile deve essere dichiarata prima di essere usata</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a:t>
            </a:fld>
            <a:endParaRPr lang="en-US"/>
          </a:p>
        </p:txBody>
      </p:sp>
      <p:sp>
        <p:nvSpPr>
          <p:cNvPr id="5" name="Titolo 4"/>
          <p:cNvSpPr>
            <a:spLocks noGrp="1"/>
          </p:cNvSpPr>
          <p:nvPr>
            <p:ph type="title"/>
          </p:nvPr>
        </p:nvSpPr>
        <p:spPr/>
        <p:txBody>
          <a:bodyPr>
            <a:normAutofit/>
          </a:bodyPr>
          <a:lstStyle/>
          <a:p>
            <a:pPr algn="r"/>
            <a:r>
              <a:rPr lang="it-IT" sz="2800" dirty="0" smtClean="0"/>
              <a:t>Variabili</a:t>
            </a: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BC410EEA-824F-4D46-AFE7-60426C8C06B0}" type="slidenum">
              <a:rPr lang="en-US" smtClean="0"/>
              <a:pPr/>
              <a:t>40</a:t>
            </a:fld>
            <a:endParaRPr lang="en-US"/>
          </a:p>
        </p:txBody>
      </p:sp>
      <p:sp>
        <p:nvSpPr>
          <p:cNvPr id="5" name="Titolo 4"/>
          <p:cNvSpPr>
            <a:spLocks noGrp="1"/>
          </p:cNvSpPr>
          <p:nvPr>
            <p:ph type="title"/>
          </p:nvPr>
        </p:nvSpPr>
        <p:spPr/>
        <p:txBody>
          <a:bodyPr>
            <a:normAutofit/>
          </a:bodyPr>
          <a:lstStyle/>
          <a:p>
            <a:pPr algn="r"/>
            <a:r>
              <a:rPr lang="it-IT" sz="2800" dirty="0" smtClean="0"/>
              <a:t>Modificatori di accesso: Riassunto</a:t>
            </a:r>
            <a:endParaRPr lang="it-IT" sz="2800" dirty="0"/>
          </a:p>
        </p:txBody>
      </p:sp>
      <p:pic>
        <p:nvPicPr>
          <p:cNvPr id="5122" name="Picture 2"/>
          <p:cNvPicPr>
            <a:picLocks noChangeAspect="1" noChangeArrowheads="1"/>
          </p:cNvPicPr>
          <p:nvPr/>
        </p:nvPicPr>
        <p:blipFill>
          <a:blip r:embed="rId2" cstate="print"/>
          <a:srcRect/>
          <a:stretch>
            <a:fillRect/>
          </a:stretch>
        </p:blipFill>
        <p:spPr bwMode="auto">
          <a:xfrm>
            <a:off x="731527" y="1844824"/>
            <a:ext cx="7584889" cy="2167111"/>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r>
              <a:rPr lang="it-IT" dirty="0" smtClean="0"/>
              <a:t>È applicabile sia a variabili, sia a metodi, sia a classi.</a:t>
            </a:r>
          </a:p>
          <a:p>
            <a:r>
              <a:rPr lang="it-IT" dirty="0" smtClean="0"/>
              <a:t>Potremmo tradurre il termine </a:t>
            </a:r>
            <a:r>
              <a:rPr lang="it-IT" dirty="0" err="1" smtClean="0">
                <a:latin typeface="Courier New" pitchFamily="49" charset="0"/>
                <a:cs typeface="Courier New" pitchFamily="49" charset="0"/>
              </a:rPr>
              <a:t>final</a:t>
            </a:r>
            <a:r>
              <a:rPr lang="it-IT" dirty="0" smtClean="0"/>
              <a:t> con “finale”, nel senso di “non modificabile”. Infatti:</a:t>
            </a:r>
          </a:p>
          <a:p>
            <a:pPr lvl="1"/>
            <a:r>
              <a:rPr lang="it-IT" dirty="0" smtClean="0"/>
              <a:t>una variabile dichiarata </a:t>
            </a:r>
            <a:r>
              <a:rPr lang="it-IT" dirty="0" err="1" smtClean="0"/>
              <a:t>final</a:t>
            </a:r>
            <a:r>
              <a:rPr lang="it-IT" dirty="0" smtClean="0"/>
              <a:t> diviene una costante</a:t>
            </a:r>
          </a:p>
          <a:p>
            <a:pPr lvl="1"/>
            <a:r>
              <a:rPr lang="it-IT" dirty="0" smtClean="0"/>
              <a:t>un metodo dichiarato </a:t>
            </a:r>
            <a:r>
              <a:rPr lang="it-IT" dirty="0" err="1" smtClean="0"/>
              <a:t>final</a:t>
            </a:r>
            <a:r>
              <a:rPr lang="it-IT" dirty="0" smtClean="0"/>
              <a:t> non può essere riscritto in una sottoclasse (non è possibile applicare l’</a:t>
            </a:r>
            <a:r>
              <a:rPr lang="it-IT" dirty="0" err="1" smtClean="0"/>
              <a:t>override</a:t>
            </a:r>
            <a:r>
              <a:rPr lang="it-IT" dirty="0" smtClean="0"/>
              <a:t>)</a:t>
            </a:r>
          </a:p>
          <a:p>
            <a:pPr lvl="1"/>
            <a:r>
              <a:rPr lang="it-IT" dirty="0" smtClean="0"/>
              <a:t>una classe dichiarata </a:t>
            </a:r>
            <a:r>
              <a:rPr lang="it-IT" dirty="0" err="1" smtClean="0"/>
              <a:t>final</a:t>
            </a:r>
            <a:r>
              <a:rPr lang="it-IT" dirty="0" smtClean="0"/>
              <a:t> non può essere estesa</a:t>
            </a:r>
          </a:p>
          <a:p>
            <a:r>
              <a:rPr lang="it-IT" dirty="0" smtClean="0"/>
              <a:t>Il modificatore </a:t>
            </a:r>
            <a:r>
              <a:rPr lang="it-IT" dirty="0" err="1" smtClean="0"/>
              <a:t>final</a:t>
            </a:r>
            <a:r>
              <a:rPr lang="it-IT" dirty="0" smtClean="0"/>
              <a:t> si può utilizzare anche per variabili locali e parametri locali di metodi. In tali casi, ovviamente, i valori di tali variabili non saranno modificabili localmente. </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41</a:t>
            </a:fld>
            <a:endParaRPr lang="en-US"/>
          </a:p>
        </p:txBody>
      </p:sp>
      <p:sp>
        <p:nvSpPr>
          <p:cNvPr id="5" name="Titolo 4"/>
          <p:cNvSpPr>
            <a:spLocks noGrp="1"/>
          </p:cNvSpPr>
          <p:nvPr>
            <p:ph type="title"/>
          </p:nvPr>
        </p:nvSpPr>
        <p:spPr/>
        <p:txBody>
          <a:bodyPr/>
          <a:lstStyle/>
          <a:p>
            <a:r>
              <a:rPr lang="it-IT" dirty="0" smtClean="0"/>
              <a:t>Il modificatore </a:t>
            </a:r>
            <a:r>
              <a:rPr lang="it-IT" dirty="0" err="1" smtClean="0">
                <a:latin typeface="Courier New" pitchFamily="49" charset="0"/>
                <a:cs typeface="Courier New" pitchFamily="49" charset="0"/>
              </a:rPr>
              <a:t>final</a:t>
            </a:r>
            <a:endParaRPr lang="it-IT" dirty="0">
              <a:latin typeface="Courier New" pitchFamily="49" charset="0"/>
              <a:cs typeface="Courier New" pitchFamily="49" charset="0"/>
            </a:endParaRP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err="1" smtClean="0">
                <a:latin typeface="Courier New" pitchFamily="49" charset="0"/>
                <a:cs typeface="Courier New" pitchFamily="49" charset="0"/>
              </a:rPr>
              <a:t>static</a:t>
            </a:r>
            <a:r>
              <a:rPr lang="it-IT" dirty="0" smtClean="0"/>
              <a:t> è forse il più potente modificatore di Java. </a:t>
            </a:r>
            <a:r>
              <a:rPr lang="it-IT" dirty="0" smtClean="0">
                <a:solidFill>
                  <a:schemeClr val="accent2"/>
                </a:solidFill>
              </a:rPr>
              <a:t>Forse anche troppo!</a:t>
            </a:r>
            <a:endParaRPr lang="it-IT" dirty="0" smtClean="0"/>
          </a:p>
          <a:p>
            <a:r>
              <a:rPr lang="it-IT" dirty="0" smtClean="0"/>
              <a:t>Con </a:t>
            </a:r>
            <a:r>
              <a:rPr lang="it-IT" dirty="0" err="1" smtClean="0">
                <a:latin typeface="Courier New" pitchFamily="49" charset="0"/>
                <a:cs typeface="Courier New" pitchFamily="49" charset="0"/>
              </a:rPr>
              <a:t>static</a:t>
            </a:r>
            <a:r>
              <a:rPr lang="it-IT" dirty="0" smtClean="0"/>
              <a:t> la programmazione ad oggetti trova un punto di incontro con quella strutturata ed il suo uso deve essere quindi limitato a situazioni di reale e concreta utilità.</a:t>
            </a:r>
          </a:p>
          <a:p>
            <a:r>
              <a:rPr lang="it-IT" dirty="0" smtClean="0"/>
              <a:t>Potremmo tradurre il termine </a:t>
            </a:r>
            <a:r>
              <a:rPr lang="it-IT" dirty="0" err="1" smtClean="0">
                <a:latin typeface="Courier New" pitchFamily="49" charset="0"/>
                <a:cs typeface="Courier New" pitchFamily="49" charset="0"/>
              </a:rPr>
              <a:t>static</a:t>
            </a:r>
            <a:r>
              <a:rPr lang="it-IT" dirty="0" smtClean="0">
                <a:latin typeface="Courier New" pitchFamily="49" charset="0"/>
                <a:cs typeface="Courier New" pitchFamily="49" charset="0"/>
              </a:rPr>
              <a:t> </a:t>
            </a:r>
            <a:r>
              <a:rPr lang="it-IT" dirty="0" smtClean="0"/>
              <a:t>con “</a:t>
            </a:r>
            <a:r>
              <a:rPr lang="it-IT" b="1" dirty="0" smtClean="0"/>
              <a:t>condiviso da tutte le istanze della classe</a:t>
            </a:r>
            <a:r>
              <a:rPr lang="it-IT" dirty="0" smtClean="0"/>
              <a:t>”, oppure “della classe”.</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42</a:t>
            </a:fld>
            <a:endParaRPr lang="en-US"/>
          </a:p>
        </p:txBody>
      </p:sp>
      <p:sp>
        <p:nvSpPr>
          <p:cNvPr id="5" name="Titolo 4"/>
          <p:cNvSpPr>
            <a:spLocks noGrp="1"/>
          </p:cNvSpPr>
          <p:nvPr>
            <p:ph type="title"/>
          </p:nvPr>
        </p:nvSpPr>
        <p:spPr/>
        <p:txBody>
          <a:bodyPr/>
          <a:lstStyle/>
          <a:p>
            <a:r>
              <a:rPr lang="it-IT" dirty="0" smtClean="0"/>
              <a:t>Il modificatore </a:t>
            </a:r>
            <a:r>
              <a:rPr lang="it-IT" dirty="0" err="1" smtClean="0">
                <a:latin typeface="Courier New" pitchFamily="49" charset="0"/>
                <a:cs typeface="Courier New" pitchFamily="49" charset="0"/>
              </a:rPr>
              <a:t>Static</a:t>
            </a:r>
            <a:endParaRPr lang="it-IT" dirty="0">
              <a:latin typeface="Courier New" pitchFamily="49" charset="0"/>
              <a:cs typeface="Courier New" pitchFamily="49" charset="0"/>
            </a:endParaRP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dirty="0" smtClean="0"/>
              <a:t>Un membro statico ha la caratteristica di poter essere utilizzato mediante una sintassi del tipo:</a:t>
            </a:r>
          </a:p>
          <a:p>
            <a:pPr algn="ctr">
              <a:buNone/>
            </a:pPr>
            <a:r>
              <a:rPr lang="it-IT" dirty="0" err="1" smtClean="0">
                <a:latin typeface="Courier New" pitchFamily="49" charset="0"/>
                <a:cs typeface="Courier New" pitchFamily="49" charset="0"/>
              </a:rPr>
              <a:t>NomeClasse.nomeMembro</a:t>
            </a:r>
            <a:endParaRPr lang="it-IT" dirty="0" smtClean="0">
              <a:latin typeface="Courier New" pitchFamily="49" charset="0"/>
              <a:cs typeface="Courier New" pitchFamily="49" charset="0"/>
            </a:endParaRPr>
          </a:p>
          <a:p>
            <a:r>
              <a:rPr lang="it-IT" dirty="0" smtClean="0"/>
              <a:t>in luogo di:</a:t>
            </a:r>
          </a:p>
          <a:p>
            <a:pPr algn="ctr">
              <a:buNone/>
            </a:pPr>
            <a:r>
              <a:rPr lang="it-IT" dirty="0" err="1" smtClean="0">
                <a:latin typeface="Courier New" pitchFamily="49" charset="0"/>
                <a:cs typeface="Courier New" pitchFamily="49" charset="0"/>
              </a:rPr>
              <a:t>nomeOggetto.nomeMembro</a:t>
            </a:r>
            <a:endParaRPr lang="it-IT" dirty="0" smtClean="0">
              <a:latin typeface="Courier New" pitchFamily="49" charset="0"/>
              <a:cs typeface="Courier New" pitchFamily="49" charset="0"/>
            </a:endParaRPr>
          </a:p>
          <a:p>
            <a:r>
              <a:rPr lang="it-IT" dirty="0" smtClean="0"/>
              <a:t>Anche senza istanziare la classe, l’utilizzo di un membro statico provocherà il caricamento in memoria della classe contenente il membro in questione, che quindi, condividerà il ciclo di vita con quello della classe.</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43</a:t>
            </a:fld>
            <a:endParaRPr lang="en-US"/>
          </a:p>
        </p:txBody>
      </p:sp>
      <p:sp>
        <p:nvSpPr>
          <p:cNvPr id="5" name="Titolo 4"/>
          <p:cNvSpPr>
            <a:spLocks noGrp="1"/>
          </p:cNvSpPr>
          <p:nvPr>
            <p:ph type="title"/>
          </p:nvPr>
        </p:nvSpPr>
        <p:spPr/>
        <p:txBody>
          <a:bodyPr/>
          <a:lstStyle/>
          <a:p>
            <a:r>
              <a:rPr lang="it-IT" dirty="0" smtClean="0"/>
              <a:t>Il modificatore </a:t>
            </a:r>
            <a:r>
              <a:rPr lang="it-IT" dirty="0" err="1" smtClean="0">
                <a:latin typeface="Courier New" pitchFamily="49" charset="0"/>
                <a:cs typeface="Courier New" pitchFamily="49" charset="0"/>
              </a:rPr>
              <a:t>Static</a:t>
            </a:r>
            <a:endParaRPr lang="it-IT" dirty="0">
              <a:latin typeface="Courier New" pitchFamily="49" charset="0"/>
              <a:cs typeface="Courier New" pitchFamily="49" charset="0"/>
            </a:endParaRPr>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85000" lnSpcReduction="20000"/>
          </a:bodyPr>
          <a:lstStyle/>
          <a:p>
            <a:r>
              <a:rPr lang="it-IT" dirty="0" smtClean="0"/>
              <a:t>Un esempio di metodo statico è il metodo </a:t>
            </a:r>
            <a:r>
              <a:rPr lang="it-IT" dirty="0" err="1" smtClean="0">
                <a:latin typeface="Courier New" pitchFamily="49" charset="0"/>
                <a:cs typeface="Courier New" pitchFamily="49" charset="0"/>
              </a:rPr>
              <a:t>sqrt</a:t>
            </a:r>
            <a:r>
              <a:rPr lang="it-IT" dirty="0" smtClean="0">
                <a:latin typeface="Courier New" pitchFamily="49" charset="0"/>
                <a:cs typeface="Courier New" pitchFamily="49" charset="0"/>
              </a:rPr>
              <a:t>() </a:t>
            </a:r>
            <a:r>
              <a:rPr lang="it-IT" dirty="0" smtClean="0"/>
              <a:t>della classe </a:t>
            </a:r>
            <a:r>
              <a:rPr lang="it-IT" dirty="0" err="1" smtClean="0">
                <a:latin typeface="Courier New" pitchFamily="49" charset="0"/>
                <a:cs typeface="Courier New" pitchFamily="49" charset="0"/>
              </a:rPr>
              <a:t>Math</a:t>
            </a:r>
            <a:r>
              <a:rPr lang="it-IT" dirty="0" smtClean="0"/>
              <a:t>, che viene chiamato tramite la sintassi:</a:t>
            </a:r>
          </a:p>
          <a:p>
            <a:pPr algn="ctr">
              <a:buNone/>
            </a:pPr>
            <a:r>
              <a:rPr lang="it-IT" dirty="0" err="1" smtClean="0">
                <a:latin typeface="Courier New" pitchFamily="49" charset="0"/>
                <a:cs typeface="Courier New" pitchFamily="49" charset="0"/>
              </a:rPr>
              <a:t>Math.sqrt</a:t>
            </a:r>
            <a:r>
              <a:rPr lang="it-IT" dirty="0" smtClean="0">
                <a:latin typeface="Courier New" pitchFamily="49" charset="0"/>
                <a:cs typeface="Courier New" pitchFamily="49" charset="0"/>
              </a:rPr>
              <a:t>(numero)</a:t>
            </a:r>
          </a:p>
          <a:p>
            <a:r>
              <a:rPr lang="it-IT" dirty="0" err="1" smtClean="0">
                <a:latin typeface="Courier New" pitchFamily="49" charset="0"/>
                <a:cs typeface="Courier New" pitchFamily="49" charset="0"/>
              </a:rPr>
              <a:t>Math</a:t>
            </a:r>
            <a:r>
              <a:rPr lang="it-IT" dirty="0" smtClean="0">
                <a:latin typeface="Courier New" pitchFamily="49" charset="0"/>
                <a:cs typeface="Courier New" pitchFamily="49" charset="0"/>
              </a:rPr>
              <a:t> </a:t>
            </a:r>
            <a:r>
              <a:rPr lang="it-IT" dirty="0" smtClean="0"/>
              <a:t>è quindi il nome della classe e non il nome di un’istanza di quella classe.</a:t>
            </a:r>
          </a:p>
          <a:p>
            <a:r>
              <a:rPr lang="it-IT" dirty="0" smtClean="0"/>
              <a:t>La ragione per cui la classe </a:t>
            </a:r>
            <a:r>
              <a:rPr lang="it-IT" dirty="0" err="1" smtClean="0"/>
              <a:t>Math</a:t>
            </a:r>
            <a:r>
              <a:rPr lang="it-IT" dirty="0" smtClean="0"/>
              <a:t> dichiara tutti i suoi metodi statici è facilmente comprensibile. Infatti, se istanziassimo due oggetti differenti dalla classe </a:t>
            </a:r>
            <a:r>
              <a:rPr lang="it-IT" dirty="0" err="1" smtClean="0"/>
              <a:t>Math</a:t>
            </a:r>
            <a:r>
              <a:rPr lang="it-IT" dirty="0" smtClean="0"/>
              <a:t>, </a:t>
            </a:r>
            <a:r>
              <a:rPr lang="it-IT" dirty="0" smtClean="0">
                <a:latin typeface="Courier New" pitchFamily="49" charset="0"/>
                <a:cs typeface="Courier New" pitchFamily="49" charset="0"/>
              </a:rPr>
              <a:t>ogg1</a:t>
            </a:r>
            <a:r>
              <a:rPr lang="it-IT" dirty="0" smtClean="0"/>
              <a:t> e </a:t>
            </a:r>
            <a:r>
              <a:rPr lang="it-IT" dirty="0" smtClean="0">
                <a:latin typeface="Courier New" pitchFamily="49" charset="0"/>
                <a:cs typeface="Courier New" pitchFamily="49" charset="0"/>
              </a:rPr>
              <a:t>ogg2</a:t>
            </a:r>
            <a:r>
              <a:rPr lang="it-IT" dirty="0" smtClean="0"/>
              <a:t>, i due comandi:</a:t>
            </a:r>
          </a:p>
          <a:p>
            <a:pPr algn="ctr">
              <a:buNone/>
            </a:pPr>
            <a:r>
              <a:rPr lang="it-IT" dirty="0" smtClean="0">
                <a:latin typeface="Courier New" pitchFamily="49" charset="0"/>
                <a:cs typeface="Courier New" pitchFamily="49" charset="0"/>
              </a:rPr>
              <a:t>ogg1.sqrt(4);</a:t>
            </a:r>
            <a:r>
              <a:rPr lang="it-IT" dirty="0" smtClean="0"/>
              <a:t>     e     </a:t>
            </a:r>
            <a:r>
              <a:rPr lang="it-IT" dirty="0" smtClean="0">
                <a:latin typeface="Courier New" pitchFamily="49" charset="0"/>
                <a:cs typeface="Courier New" pitchFamily="49" charset="0"/>
              </a:rPr>
              <a:t>ogg2.sqrt(4);</a:t>
            </a:r>
          </a:p>
          <a:p>
            <a:r>
              <a:rPr lang="it-IT" dirty="0" smtClean="0"/>
              <a:t>produrrebbero esattamente lo stesso risultato (2).</a:t>
            </a:r>
          </a:p>
          <a:p>
            <a:r>
              <a:rPr lang="it-IT" dirty="0" smtClean="0"/>
              <a:t>Effettivamente non ha senso istanziare due oggetti di tipo matematica, che come si sa è unica.</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44</a:t>
            </a:fld>
            <a:endParaRPr lang="en-US"/>
          </a:p>
        </p:txBody>
      </p:sp>
      <p:sp>
        <p:nvSpPr>
          <p:cNvPr id="5" name="Titolo 4"/>
          <p:cNvSpPr>
            <a:spLocks noGrp="1"/>
          </p:cNvSpPr>
          <p:nvPr>
            <p:ph type="title"/>
          </p:nvPr>
        </p:nvSpPr>
        <p:spPr/>
        <p:txBody>
          <a:bodyPr/>
          <a:lstStyle/>
          <a:p>
            <a:r>
              <a:rPr lang="it-IT" dirty="0" smtClean="0"/>
              <a:t>Metodi statici</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r>
              <a:rPr lang="it-IT" dirty="0" smtClean="0"/>
              <a:t>Una variabile statica, essendo condivisa da tutte le istanze della classe, assumerà lo stesso valore per ogni oggetto di una classe.</a:t>
            </a:r>
          </a:p>
          <a:p>
            <a:r>
              <a:rPr lang="it-IT" dirty="0" smtClean="0"/>
              <a:t>Di seguito viene presentato un esempio:</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45</a:t>
            </a:fld>
            <a:endParaRPr lang="en-US"/>
          </a:p>
        </p:txBody>
      </p:sp>
      <p:sp>
        <p:nvSpPr>
          <p:cNvPr id="5" name="Titolo 4"/>
          <p:cNvSpPr>
            <a:spLocks noGrp="1"/>
          </p:cNvSpPr>
          <p:nvPr>
            <p:ph type="title"/>
          </p:nvPr>
        </p:nvSpPr>
        <p:spPr/>
        <p:txBody>
          <a:bodyPr/>
          <a:lstStyle/>
          <a:p>
            <a:r>
              <a:rPr lang="it-IT" dirty="0" smtClean="0"/>
              <a:t>Variabili statiche</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BC410EEA-824F-4D46-AFE7-60426C8C06B0}" type="slidenum">
              <a:rPr lang="en-US" smtClean="0"/>
              <a:pPr/>
              <a:t>46</a:t>
            </a:fld>
            <a:endParaRPr lang="en-US"/>
          </a:p>
        </p:txBody>
      </p:sp>
      <p:sp>
        <p:nvSpPr>
          <p:cNvPr id="5" name="Titolo 4"/>
          <p:cNvSpPr>
            <a:spLocks noGrp="1"/>
          </p:cNvSpPr>
          <p:nvPr>
            <p:ph type="title"/>
          </p:nvPr>
        </p:nvSpPr>
        <p:spPr/>
        <p:txBody>
          <a:bodyPr>
            <a:normAutofit/>
          </a:bodyPr>
          <a:lstStyle/>
          <a:p>
            <a:pPr algn="r"/>
            <a:r>
              <a:rPr lang="it-IT" sz="2800" dirty="0" smtClean="0"/>
              <a:t>Variabili statiche</a:t>
            </a:r>
            <a:endParaRPr lang="it-IT" sz="2800" dirty="0"/>
          </a:p>
        </p:txBody>
      </p:sp>
      <p:grpSp>
        <p:nvGrpSpPr>
          <p:cNvPr id="2" name="Gruppo 9"/>
          <p:cNvGrpSpPr/>
          <p:nvPr/>
        </p:nvGrpSpPr>
        <p:grpSpPr>
          <a:xfrm>
            <a:off x="1259632" y="1268760"/>
            <a:ext cx="6943725" cy="4295725"/>
            <a:chOff x="1259632" y="1268760"/>
            <a:chExt cx="6943725" cy="4295725"/>
          </a:xfrm>
        </p:grpSpPr>
        <p:pic>
          <p:nvPicPr>
            <p:cNvPr id="10242" name="Picture 2"/>
            <p:cNvPicPr>
              <a:picLocks noChangeAspect="1" noChangeArrowheads="1"/>
            </p:cNvPicPr>
            <p:nvPr/>
          </p:nvPicPr>
          <p:blipFill>
            <a:blip r:embed="rId2" cstate="print"/>
            <a:srcRect/>
            <a:stretch>
              <a:fillRect/>
            </a:stretch>
          </p:blipFill>
          <p:spPr bwMode="auto">
            <a:xfrm>
              <a:off x="1259632" y="1268760"/>
              <a:ext cx="6943725" cy="3695700"/>
            </a:xfrm>
            <a:prstGeom prst="rect">
              <a:avLst/>
            </a:prstGeom>
            <a:noFill/>
            <a:ln w="9525">
              <a:noFill/>
              <a:miter lim="800000"/>
              <a:headEnd/>
              <a:tailEnd/>
            </a:ln>
          </p:spPr>
        </p:pic>
        <p:pic>
          <p:nvPicPr>
            <p:cNvPr id="10244" name="Picture 4"/>
            <p:cNvPicPr>
              <a:picLocks noChangeAspect="1" noChangeArrowheads="1"/>
            </p:cNvPicPr>
            <p:nvPr/>
          </p:nvPicPr>
          <p:blipFill>
            <a:blip r:embed="rId3" cstate="print"/>
            <a:srcRect/>
            <a:stretch>
              <a:fillRect/>
            </a:stretch>
          </p:blipFill>
          <p:spPr bwMode="auto">
            <a:xfrm>
              <a:off x="1314400" y="4869160"/>
              <a:ext cx="6858000" cy="695325"/>
            </a:xfrm>
            <a:prstGeom prst="rect">
              <a:avLst/>
            </a:prstGeom>
            <a:noFill/>
            <a:ln w="9525">
              <a:noFill/>
              <a:miter lim="800000"/>
              <a:headEnd/>
              <a:tailEnd/>
            </a:ln>
          </p:spPr>
        </p:pic>
      </p:grpSp>
      <p:sp>
        <p:nvSpPr>
          <p:cNvPr id="8" name="Segnaposto piè di pagina 7"/>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contenuto 1"/>
          <p:cNvSpPr>
            <a:spLocks noGrp="1"/>
          </p:cNvSpPr>
          <p:nvPr>
            <p:ph idx="1"/>
          </p:nvPr>
        </p:nvSpPr>
        <p:spPr>
          <a:xfrm>
            <a:off x="457200" y="1481328"/>
            <a:ext cx="8229600" cy="4395943"/>
          </a:xfrm>
        </p:spPr>
        <p:txBody>
          <a:bodyPr>
            <a:normAutofit fontScale="92500" lnSpcReduction="20000"/>
          </a:bodyPr>
          <a:lstStyle/>
          <a:p>
            <a:r>
              <a:rPr lang="it-IT" dirty="0" smtClean="0"/>
              <a:t>L’output sarà:</a:t>
            </a:r>
          </a:p>
          <a:p>
            <a:endParaRPr lang="it-IT" dirty="0" smtClean="0"/>
          </a:p>
          <a:p>
            <a:endParaRPr lang="it-IT" dirty="0" smtClean="0"/>
          </a:p>
          <a:p>
            <a:endParaRPr lang="it-IT" dirty="0" smtClean="0"/>
          </a:p>
          <a:p>
            <a:endParaRPr lang="it-IT" dirty="0" smtClean="0"/>
          </a:p>
          <a:p>
            <a:r>
              <a:rPr lang="it-IT" dirty="0" smtClean="0"/>
              <a:t>se un'istanza modifica la variabile statica, essa risulterà modificata anche relativamente all’altra istanza. Infatti essa è condivisa dalle due istanze ed in realtà risiede nella classe.</a:t>
            </a:r>
          </a:p>
          <a:p>
            <a:r>
              <a:rPr lang="it-IT" dirty="0" smtClean="0"/>
              <a:t>Esempio d’uso:conteggio del numero di oggetti istanziati da una classe (per esempio incrementandola in un costruttore).</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47</a:t>
            </a:fld>
            <a:endParaRPr lang="en-US"/>
          </a:p>
        </p:txBody>
      </p:sp>
      <p:sp>
        <p:nvSpPr>
          <p:cNvPr id="5" name="Titolo 4"/>
          <p:cNvSpPr>
            <a:spLocks noGrp="1"/>
          </p:cNvSpPr>
          <p:nvPr>
            <p:ph type="title"/>
          </p:nvPr>
        </p:nvSpPr>
        <p:spPr/>
        <p:txBody>
          <a:bodyPr>
            <a:normAutofit/>
          </a:bodyPr>
          <a:lstStyle/>
          <a:p>
            <a:pPr algn="r"/>
            <a:r>
              <a:rPr lang="it-IT" sz="2800" dirty="0" smtClean="0"/>
              <a:t>Variabili statiche</a:t>
            </a:r>
            <a:endParaRPr lang="it-IT" sz="2800" dirty="0"/>
          </a:p>
        </p:txBody>
      </p:sp>
      <p:pic>
        <p:nvPicPr>
          <p:cNvPr id="11266" name="Picture 2"/>
          <p:cNvPicPr>
            <a:picLocks noChangeAspect="1" noChangeArrowheads="1"/>
          </p:cNvPicPr>
          <p:nvPr/>
        </p:nvPicPr>
        <p:blipFill>
          <a:blip r:embed="rId2" cstate="print"/>
          <a:srcRect/>
          <a:stretch>
            <a:fillRect/>
          </a:stretch>
        </p:blipFill>
        <p:spPr bwMode="auto">
          <a:xfrm>
            <a:off x="1115616" y="1844824"/>
            <a:ext cx="6896100" cy="1276350"/>
          </a:xfrm>
          <a:prstGeom prst="rect">
            <a:avLst/>
          </a:prstGeom>
          <a:noFill/>
          <a:ln w="9525">
            <a:noFill/>
            <a:miter lim="800000"/>
            <a:headEnd/>
            <a:tailEnd/>
          </a:ln>
        </p:spPr>
      </p:pic>
      <p:sp>
        <p:nvSpPr>
          <p:cNvPr id="7" name="Segnaposto piè di pagina 6"/>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BC410EEA-824F-4D46-AFE7-60426C8C06B0}" type="slidenum">
              <a:rPr lang="en-US" smtClean="0"/>
              <a:pPr/>
              <a:t>48</a:t>
            </a:fld>
            <a:endParaRPr lang="en-US"/>
          </a:p>
        </p:txBody>
      </p:sp>
      <p:sp>
        <p:nvSpPr>
          <p:cNvPr id="5" name="Titolo 4"/>
          <p:cNvSpPr>
            <a:spLocks noGrp="1"/>
          </p:cNvSpPr>
          <p:nvPr>
            <p:ph type="title"/>
          </p:nvPr>
        </p:nvSpPr>
        <p:spPr/>
        <p:txBody>
          <a:bodyPr/>
          <a:lstStyle/>
          <a:p>
            <a:r>
              <a:rPr lang="it-IT" dirty="0" smtClean="0"/>
              <a:t>Esempio</a:t>
            </a:r>
            <a:endParaRPr lang="it-IT" dirty="0"/>
          </a:p>
        </p:txBody>
      </p:sp>
      <p:pic>
        <p:nvPicPr>
          <p:cNvPr id="12290" name="Picture 2"/>
          <p:cNvPicPr>
            <a:picLocks noChangeAspect="1" noChangeArrowheads="1"/>
          </p:cNvPicPr>
          <p:nvPr/>
        </p:nvPicPr>
        <p:blipFill>
          <a:blip r:embed="rId2" cstate="print"/>
          <a:srcRect/>
          <a:stretch>
            <a:fillRect/>
          </a:stretch>
        </p:blipFill>
        <p:spPr bwMode="auto">
          <a:xfrm>
            <a:off x="899592" y="1484784"/>
            <a:ext cx="7543102" cy="3528392"/>
          </a:xfrm>
          <a:prstGeom prst="rect">
            <a:avLst/>
          </a:prstGeom>
          <a:noFill/>
          <a:ln w="9525">
            <a:noFill/>
            <a:miter lim="800000"/>
            <a:headEnd/>
            <a:tailEnd/>
          </a:ln>
        </p:spPr>
      </p:pic>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340768"/>
            <a:ext cx="8229600" cy="4896544"/>
          </a:xfrm>
        </p:spPr>
        <p:txBody>
          <a:bodyPr>
            <a:noAutofit/>
          </a:bodyPr>
          <a:lstStyle/>
          <a:p>
            <a:r>
              <a:rPr lang="it-IT" sz="2100" dirty="0" smtClean="0"/>
              <a:t>Per esempio, dopo questa istruzione la variabile statica </a:t>
            </a:r>
            <a:r>
              <a:rPr lang="it-IT" sz="2100" dirty="0" err="1" smtClean="0"/>
              <a:t>counter</a:t>
            </a:r>
            <a:r>
              <a:rPr lang="it-IT" sz="2100" dirty="0" smtClean="0"/>
              <a:t> varrà 1 e la variabile c1.number varrà sempre 1:</a:t>
            </a:r>
          </a:p>
          <a:p>
            <a:pPr algn="ctr">
              <a:buNone/>
            </a:pPr>
            <a:r>
              <a:rPr lang="it-IT" sz="2100" dirty="0" err="1" smtClean="0">
                <a:latin typeface="Courier New" pitchFamily="49" charset="0"/>
                <a:cs typeface="Courier New" pitchFamily="49" charset="0"/>
              </a:rPr>
              <a:t>Counter</a:t>
            </a:r>
            <a:r>
              <a:rPr lang="it-IT" sz="2100" dirty="0" smtClean="0">
                <a:latin typeface="Courier New" pitchFamily="49" charset="0"/>
                <a:cs typeface="Courier New" pitchFamily="49" charset="0"/>
              </a:rPr>
              <a:t> c1 = </a:t>
            </a:r>
            <a:r>
              <a:rPr lang="it-IT" sz="2100" dirty="0" err="1" smtClean="0">
                <a:latin typeface="Courier New" pitchFamily="49" charset="0"/>
                <a:cs typeface="Courier New" pitchFamily="49" charset="0"/>
              </a:rPr>
              <a:t>new</a:t>
            </a:r>
            <a:r>
              <a:rPr lang="it-IT" sz="2100" dirty="0" smtClean="0">
                <a:latin typeface="Courier New" pitchFamily="49" charset="0"/>
                <a:cs typeface="Courier New" pitchFamily="49" charset="0"/>
              </a:rPr>
              <a:t> </a:t>
            </a:r>
            <a:r>
              <a:rPr lang="it-IT" sz="2100" dirty="0" err="1" smtClean="0">
                <a:latin typeface="Courier New" pitchFamily="49" charset="0"/>
                <a:cs typeface="Courier New" pitchFamily="49" charset="0"/>
              </a:rPr>
              <a:t>Counter</a:t>
            </a:r>
            <a:r>
              <a:rPr lang="it-IT" sz="2100" dirty="0" smtClean="0">
                <a:latin typeface="Courier New" pitchFamily="49" charset="0"/>
                <a:cs typeface="Courier New" pitchFamily="49" charset="0"/>
              </a:rPr>
              <a:t>();</a:t>
            </a:r>
          </a:p>
          <a:p>
            <a:r>
              <a:rPr lang="it-IT" sz="2100" dirty="0" smtClean="0"/>
              <a:t>Se poi istanziamo un altro oggetto </a:t>
            </a:r>
            <a:r>
              <a:rPr lang="it-IT" sz="2100" dirty="0" err="1" smtClean="0"/>
              <a:t>Counter</a:t>
            </a:r>
            <a:r>
              <a:rPr lang="it-IT" sz="2100" dirty="0" smtClean="0"/>
              <a:t>, allora la variabile statica </a:t>
            </a:r>
            <a:r>
              <a:rPr lang="it-IT" sz="2100" dirty="0" err="1" smtClean="0"/>
              <a:t>counter</a:t>
            </a:r>
            <a:r>
              <a:rPr lang="it-IT" sz="2100" dirty="0" smtClean="0"/>
              <a:t> varrà 2. Infatti, essendo condivisa da tutte le istanze della classe, non viene </a:t>
            </a:r>
            <a:r>
              <a:rPr lang="it-IT" sz="2100" dirty="0" err="1" smtClean="0"/>
              <a:t>riazzerata</a:t>
            </a:r>
            <a:r>
              <a:rPr lang="it-IT" sz="2100" dirty="0" smtClean="0"/>
              <a:t> ad ogni istanza:</a:t>
            </a:r>
          </a:p>
          <a:p>
            <a:pPr algn="ctr">
              <a:buNone/>
            </a:pPr>
            <a:r>
              <a:rPr lang="it-IT" sz="2100" dirty="0" err="1" smtClean="0">
                <a:latin typeface="Courier New" pitchFamily="49" charset="0"/>
                <a:cs typeface="Courier New" pitchFamily="49" charset="0"/>
              </a:rPr>
              <a:t>Counter</a:t>
            </a:r>
            <a:r>
              <a:rPr lang="it-IT" sz="2100" dirty="0" smtClean="0">
                <a:latin typeface="Courier New" pitchFamily="49" charset="0"/>
                <a:cs typeface="Courier New" pitchFamily="49" charset="0"/>
              </a:rPr>
              <a:t> c2 = </a:t>
            </a:r>
            <a:r>
              <a:rPr lang="it-IT" sz="2100" dirty="0" err="1" smtClean="0">
                <a:latin typeface="Courier New" pitchFamily="49" charset="0"/>
                <a:cs typeface="Courier New" pitchFamily="49" charset="0"/>
              </a:rPr>
              <a:t>new</a:t>
            </a:r>
            <a:r>
              <a:rPr lang="it-IT" sz="2100" dirty="0" smtClean="0">
                <a:latin typeface="Courier New" pitchFamily="49" charset="0"/>
                <a:cs typeface="Courier New" pitchFamily="49" charset="0"/>
              </a:rPr>
              <a:t> </a:t>
            </a:r>
            <a:r>
              <a:rPr lang="it-IT" sz="2100" dirty="0" err="1" smtClean="0">
                <a:latin typeface="Courier New" pitchFamily="49" charset="0"/>
                <a:cs typeface="Courier New" pitchFamily="49" charset="0"/>
              </a:rPr>
              <a:t>Counter</a:t>
            </a:r>
            <a:r>
              <a:rPr lang="it-IT" sz="2100" dirty="0" smtClean="0">
                <a:latin typeface="Courier New" pitchFamily="49" charset="0"/>
                <a:cs typeface="Courier New" pitchFamily="49" charset="0"/>
              </a:rPr>
              <a:t>();</a:t>
            </a:r>
          </a:p>
          <a:p>
            <a:r>
              <a:rPr lang="it-IT" sz="2100" dirty="0" smtClean="0"/>
              <a:t>Invece la variabile c1.number varrà sempre 1, mentre la variabile c2.number varrà 2.</a:t>
            </a:r>
          </a:p>
          <a:p>
            <a:r>
              <a:rPr lang="it-IT" sz="2100" dirty="0" smtClean="0"/>
              <a:t>Il modificatore </a:t>
            </a:r>
            <a:r>
              <a:rPr lang="it-IT" sz="2100" dirty="0" err="1" smtClean="0"/>
              <a:t>static</a:t>
            </a:r>
            <a:r>
              <a:rPr lang="it-IT" sz="2100" dirty="0" smtClean="0"/>
              <a:t> quindi prescinde dal concetto di oggetto e lega strettamente le variabili al concetto di classe, che a sua volta si innalza a qualcosa più di un semplice mezzo per definire oggetti.</a:t>
            </a:r>
            <a:endParaRPr lang="it-IT" sz="2100"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49</a:t>
            </a:fld>
            <a:endParaRPr lang="en-US"/>
          </a:p>
        </p:txBody>
      </p:sp>
      <p:sp>
        <p:nvSpPr>
          <p:cNvPr id="5" name="Titolo 4"/>
          <p:cNvSpPr>
            <a:spLocks noGrp="1"/>
          </p:cNvSpPr>
          <p:nvPr>
            <p:ph type="title"/>
          </p:nvPr>
        </p:nvSpPr>
        <p:spPr/>
        <p:txBody>
          <a:bodyPr/>
          <a:lstStyle/>
          <a:p>
            <a:pPr algn="r"/>
            <a:r>
              <a:rPr lang="it-IT" sz="2800" dirty="0" smtClean="0"/>
              <a:t>Esempio</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r>
              <a:rPr lang="it-IT" dirty="0" smtClean="0"/>
              <a:t>Logici: </a:t>
            </a:r>
            <a:r>
              <a:rPr lang="it-IT" dirty="0" err="1" smtClean="0">
                <a:latin typeface="Courier New" pitchFamily="49" charset="0"/>
                <a:cs typeface="Courier New" pitchFamily="49" charset="0"/>
              </a:rPr>
              <a:t>boolean</a:t>
            </a:r>
            <a:endParaRPr lang="it-IT" dirty="0" smtClean="0">
              <a:latin typeface="Courier New" pitchFamily="49" charset="0"/>
              <a:cs typeface="Courier New" pitchFamily="49" charset="0"/>
            </a:endParaRPr>
          </a:p>
          <a:p>
            <a:r>
              <a:rPr lang="it-IT" dirty="0" smtClean="0"/>
              <a:t>Numeri interi: </a:t>
            </a:r>
            <a:r>
              <a:rPr lang="it-IT" dirty="0" smtClean="0">
                <a:latin typeface="Courier New" pitchFamily="49" charset="0"/>
                <a:cs typeface="Courier New" pitchFamily="49" charset="0"/>
              </a:rPr>
              <a:t>byte, short, long, </a:t>
            </a:r>
            <a:r>
              <a:rPr lang="it-IT" dirty="0" err="1" smtClean="0">
                <a:latin typeface="Courier New" pitchFamily="49" charset="0"/>
                <a:cs typeface="Courier New" pitchFamily="49" charset="0"/>
              </a:rPr>
              <a:t>int</a:t>
            </a:r>
            <a:endParaRPr lang="it-IT" dirty="0" smtClean="0">
              <a:latin typeface="Courier New" pitchFamily="49" charset="0"/>
              <a:cs typeface="Courier New" pitchFamily="49" charset="0"/>
            </a:endParaRPr>
          </a:p>
          <a:p>
            <a:r>
              <a:rPr lang="it-IT" dirty="0" smtClean="0"/>
              <a:t>Numero </a:t>
            </a:r>
            <a:r>
              <a:rPr lang="it-IT" dirty="0" err="1" smtClean="0"/>
              <a:t>floating</a:t>
            </a:r>
            <a:r>
              <a:rPr lang="it-IT" dirty="0" smtClean="0"/>
              <a:t> </a:t>
            </a:r>
            <a:r>
              <a:rPr lang="it-IT" dirty="0" err="1" smtClean="0"/>
              <a:t>point</a:t>
            </a:r>
            <a:r>
              <a:rPr lang="it-IT" dirty="0" smtClean="0"/>
              <a:t>: </a:t>
            </a:r>
            <a:r>
              <a:rPr lang="it-IT" dirty="0" err="1" smtClean="0">
                <a:latin typeface="Courier New" pitchFamily="49" charset="0"/>
                <a:cs typeface="Courier New" pitchFamily="49" charset="0"/>
              </a:rPr>
              <a:t>float</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double</a:t>
            </a:r>
            <a:endParaRPr lang="it-IT" dirty="0" smtClean="0">
              <a:latin typeface="Courier New" pitchFamily="49" charset="0"/>
              <a:cs typeface="Courier New" pitchFamily="49" charset="0"/>
            </a:endParaRPr>
          </a:p>
          <a:p>
            <a:r>
              <a:rPr lang="it-IT" dirty="0" smtClean="0"/>
              <a:t>Caratteri: </a:t>
            </a:r>
            <a:r>
              <a:rPr lang="it-IT" dirty="0" err="1" smtClean="0">
                <a:latin typeface="Courier New" pitchFamily="49" charset="0"/>
                <a:cs typeface="Courier New" pitchFamily="49" charset="0"/>
              </a:rPr>
              <a:t>char</a:t>
            </a:r>
            <a:endParaRPr lang="it-IT" dirty="0" smtClean="0">
              <a:latin typeface="Courier New" pitchFamily="49" charset="0"/>
              <a:cs typeface="Courier New" pitchFamily="49" charset="0"/>
            </a:endParaRPr>
          </a:p>
          <a:p>
            <a:pPr marL="0" indent="0">
              <a:buNone/>
            </a:pPr>
            <a:endParaRPr lang="it-IT" dirty="0" smtClean="0"/>
          </a:p>
          <a:p>
            <a:pPr marL="0" indent="0">
              <a:buNone/>
            </a:pPr>
            <a:r>
              <a:rPr lang="it-IT" dirty="0" smtClean="0"/>
              <a:t>Una variabile di tipo primitivo può essere utilizzata direttamente dopo la sua dichiarazione. </a:t>
            </a:r>
          </a:p>
          <a:p>
            <a:pPr lvl="1"/>
            <a:r>
              <a:rPr lang="it-IT" dirty="0" smtClean="0"/>
              <a:t>NB: Non è un riferimento e non ha senso tentare di istanziarla mediante l’operatore </a:t>
            </a:r>
            <a:r>
              <a:rPr lang="it-IT" dirty="0" err="1" smtClean="0">
                <a:latin typeface="Courier New" pitchFamily="49" charset="0"/>
                <a:cs typeface="Courier New" pitchFamily="49" charset="0"/>
              </a:rPr>
              <a:t>new</a:t>
            </a:r>
            <a:r>
              <a:rPr lang="it-IT" dirty="0" smtClean="0"/>
              <a:t> introdotto in seguito</a:t>
            </a:r>
          </a:p>
          <a:p>
            <a:pPr>
              <a:buNone/>
            </a:pPr>
            <a:endParaRPr lang="it-IT" dirty="0" smtClean="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5</a:t>
            </a:fld>
            <a:endParaRPr lang="en-US"/>
          </a:p>
        </p:txBody>
      </p:sp>
      <p:sp>
        <p:nvSpPr>
          <p:cNvPr id="5" name="Titolo 4"/>
          <p:cNvSpPr>
            <a:spLocks noGrp="1"/>
          </p:cNvSpPr>
          <p:nvPr>
            <p:ph type="title"/>
          </p:nvPr>
        </p:nvSpPr>
        <p:spPr/>
        <p:txBody>
          <a:bodyPr>
            <a:normAutofit/>
          </a:bodyPr>
          <a:lstStyle/>
          <a:p>
            <a:pPr algn="r"/>
            <a:r>
              <a:rPr lang="it-IT" sz="2800" dirty="0" smtClean="0"/>
              <a:t>Tipi primitivi</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a:bodyPr>
          <a:lstStyle/>
          <a:p>
            <a:r>
              <a:rPr lang="it-IT" dirty="0" smtClean="0"/>
              <a:t>Il modificatore </a:t>
            </a:r>
            <a:r>
              <a:rPr lang="it-IT" dirty="0" err="1" smtClean="0"/>
              <a:t>static</a:t>
            </a:r>
            <a:r>
              <a:rPr lang="it-IT" dirty="0" smtClean="0"/>
              <a:t> può anche essere utilizzato per marcare un semplice blocco di codice, che viene a sua volta ribattezzato </a:t>
            </a:r>
            <a:r>
              <a:rPr lang="it-IT" b="1" dirty="0" err="1" smtClean="0"/>
              <a:t>inizializzatore</a:t>
            </a:r>
            <a:r>
              <a:rPr lang="it-IT" b="1" dirty="0" smtClean="0"/>
              <a:t> statico.  </a:t>
            </a:r>
            <a:r>
              <a:rPr lang="it-IT" dirty="0" smtClean="0"/>
              <a:t>Questo blocco, come nel caso dei metodi statici, potrà utilizzare variabili definite fuori da esso se e solo se dichiarate statiche.</a:t>
            </a:r>
          </a:p>
          <a:p>
            <a:r>
              <a:rPr lang="it-IT" dirty="0" smtClean="0"/>
              <a:t>In pratica un blocco statico definito all’interno di una classe avrà la caratteristica di essere chiamato al momento del caricamento in memoria della classe stessa, addirittura prima di un eventuale costruttore.</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50</a:t>
            </a:fld>
            <a:endParaRPr lang="en-US"/>
          </a:p>
        </p:txBody>
      </p:sp>
      <p:sp>
        <p:nvSpPr>
          <p:cNvPr id="5" name="Titolo 4"/>
          <p:cNvSpPr>
            <a:spLocks noGrp="1"/>
          </p:cNvSpPr>
          <p:nvPr>
            <p:ph type="title"/>
          </p:nvPr>
        </p:nvSpPr>
        <p:spPr/>
        <p:txBody>
          <a:bodyPr/>
          <a:lstStyle/>
          <a:p>
            <a:r>
              <a:rPr lang="it-IT" dirty="0" err="1" smtClean="0"/>
              <a:t>Inizializzatori</a:t>
            </a:r>
            <a:r>
              <a:rPr lang="it-IT" dirty="0" smtClean="0"/>
              <a:t> statici</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4581128"/>
            <a:ext cx="8229600" cy="1426163"/>
          </a:xfrm>
        </p:spPr>
        <p:txBody>
          <a:bodyPr>
            <a:normAutofit/>
          </a:bodyPr>
          <a:lstStyle/>
          <a:p>
            <a:r>
              <a:rPr lang="it-IT" dirty="0" smtClean="0"/>
              <a:t>Istanziamo con la seguente sintassi:</a:t>
            </a:r>
          </a:p>
          <a:p>
            <a:pPr algn="ctr">
              <a:buNone/>
            </a:pPr>
            <a:r>
              <a:rPr lang="it-IT" sz="2000" dirty="0" err="1" smtClean="0">
                <a:latin typeface="Courier New" pitchFamily="49" charset="0"/>
                <a:cs typeface="Courier New" pitchFamily="49" charset="0"/>
              </a:rPr>
              <a:t>EsempioStatico</a:t>
            </a:r>
            <a:r>
              <a:rPr lang="it-IT" sz="2000" dirty="0" smtClean="0">
                <a:latin typeface="Courier New" pitchFamily="49" charset="0"/>
                <a:cs typeface="Courier New" pitchFamily="49" charset="0"/>
              </a:rPr>
              <a:t> </a:t>
            </a:r>
            <a:r>
              <a:rPr lang="it-IT" sz="2000" dirty="0" err="1" smtClean="0">
                <a:latin typeface="Courier New" pitchFamily="49" charset="0"/>
                <a:cs typeface="Courier New" pitchFamily="49" charset="0"/>
              </a:rPr>
              <a:t>ogg</a:t>
            </a:r>
            <a:r>
              <a:rPr lang="it-IT" sz="2000" dirty="0" smtClean="0">
                <a:latin typeface="Courier New" pitchFamily="49" charset="0"/>
                <a:cs typeface="Courier New" pitchFamily="49" charset="0"/>
              </a:rPr>
              <a:t> = </a:t>
            </a:r>
            <a:r>
              <a:rPr lang="it-IT" sz="2000" dirty="0" err="1" smtClean="0">
                <a:latin typeface="Courier New" pitchFamily="49" charset="0"/>
                <a:cs typeface="Courier New" pitchFamily="49" charset="0"/>
              </a:rPr>
              <a:t>new</a:t>
            </a:r>
            <a:r>
              <a:rPr lang="it-IT" sz="2000" dirty="0" smtClean="0">
                <a:latin typeface="Courier New" pitchFamily="49" charset="0"/>
                <a:cs typeface="Courier New" pitchFamily="49" charset="0"/>
              </a:rPr>
              <a:t> </a:t>
            </a:r>
            <a:r>
              <a:rPr lang="it-IT" sz="2000" dirty="0" err="1" smtClean="0">
                <a:latin typeface="Courier New" pitchFamily="49" charset="0"/>
                <a:cs typeface="Courier New" pitchFamily="49" charset="0"/>
              </a:rPr>
              <a:t>EsempioStatico</a:t>
            </a:r>
            <a:r>
              <a:rPr lang="it-IT" sz="2000" dirty="0" smtClean="0">
                <a:latin typeface="Courier New" pitchFamily="49" charset="0"/>
                <a:cs typeface="Courier New" pitchFamily="49" charset="0"/>
              </a:rPr>
              <a:t>();</a:t>
            </a:r>
          </a:p>
          <a:p>
            <a:pPr algn="just"/>
            <a:r>
              <a:rPr lang="it-IT" dirty="0" smtClean="0"/>
              <a:t>Output: </a:t>
            </a:r>
            <a:r>
              <a:rPr lang="it-IT" sz="2000" dirty="0" smtClean="0">
                <a:latin typeface="Courier New" pitchFamily="49" charset="0"/>
                <a:cs typeface="Courier New" pitchFamily="49" charset="0"/>
              </a:rPr>
              <a:t>valore statico = 10</a:t>
            </a:r>
            <a:endParaRPr lang="it-IT" dirty="0" smtClean="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51</a:t>
            </a:fld>
            <a:endParaRPr lang="en-US"/>
          </a:p>
        </p:txBody>
      </p:sp>
      <p:sp>
        <p:nvSpPr>
          <p:cNvPr id="5" name="Titolo 4"/>
          <p:cNvSpPr>
            <a:spLocks noGrp="1"/>
          </p:cNvSpPr>
          <p:nvPr>
            <p:ph type="title"/>
          </p:nvPr>
        </p:nvSpPr>
        <p:spPr/>
        <p:txBody>
          <a:bodyPr>
            <a:normAutofit/>
          </a:bodyPr>
          <a:lstStyle/>
          <a:p>
            <a:pPr algn="r"/>
            <a:r>
              <a:rPr lang="it-IT" sz="2800" dirty="0" err="1" smtClean="0"/>
              <a:t>Inizializzatori</a:t>
            </a:r>
            <a:r>
              <a:rPr lang="it-IT" sz="2800" dirty="0" smtClean="0"/>
              <a:t> statici</a:t>
            </a:r>
            <a:endParaRPr lang="it-IT" sz="2800" dirty="0"/>
          </a:p>
        </p:txBody>
      </p:sp>
      <p:pic>
        <p:nvPicPr>
          <p:cNvPr id="13314" name="Picture 2"/>
          <p:cNvPicPr>
            <a:picLocks noChangeAspect="1" noChangeArrowheads="1"/>
          </p:cNvPicPr>
          <p:nvPr/>
        </p:nvPicPr>
        <p:blipFill>
          <a:blip r:embed="rId2" cstate="print"/>
          <a:srcRect/>
          <a:stretch>
            <a:fillRect/>
          </a:stretch>
        </p:blipFill>
        <p:spPr bwMode="auto">
          <a:xfrm>
            <a:off x="683568" y="1412776"/>
            <a:ext cx="7719652" cy="3096344"/>
          </a:xfrm>
          <a:prstGeom prst="rect">
            <a:avLst/>
          </a:prstGeom>
          <a:noFill/>
          <a:ln w="9525">
            <a:noFill/>
            <a:miter lim="800000"/>
            <a:headEnd/>
            <a:tailEnd/>
          </a:ln>
        </p:spPr>
      </p:pic>
      <p:sp>
        <p:nvSpPr>
          <p:cNvPr id="7" name="Segnaposto piè di pagina 6"/>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628800"/>
            <a:ext cx="8229600" cy="4378491"/>
          </a:xfrm>
        </p:spPr>
        <p:txBody>
          <a:bodyPr>
            <a:normAutofit/>
          </a:bodyPr>
          <a:lstStyle/>
          <a:p>
            <a:r>
              <a:rPr lang="it-IT" dirty="0" smtClean="0"/>
              <a:t>È possibile inserire in una classe anche più di un </a:t>
            </a:r>
            <a:r>
              <a:rPr lang="it-IT" dirty="0" err="1" smtClean="0"/>
              <a:t>inizializzatore</a:t>
            </a:r>
            <a:r>
              <a:rPr lang="it-IT" dirty="0" smtClean="0"/>
              <a:t> statico. Ovviamente, questi verranno eseguiti in maniera sequenziale “dall’alto in basso”.</a:t>
            </a:r>
            <a:endParaRPr lang="it-IT" dirty="0" smtClean="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52</a:t>
            </a:fld>
            <a:endParaRPr lang="en-US"/>
          </a:p>
        </p:txBody>
      </p:sp>
      <p:sp>
        <p:nvSpPr>
          <p:cNvPr id="5" name="Titolo 4"/>
          <p:cNvSpPr>
            <a:spLocks noGrp="1"/>
          </p:cNvSpPr>
          <p:nvPr>
            <p:ph type="title"/>
          </p:nvPr>
        </p:nvSpPr>
        <p:spPr/>
        <p:txBody>
          <a:bodyPr>
            <a:normAutofit/>
          </a:bodyPr>
          <a:lstStyle/>
          <a:p>
            <a:pPr algn="r"/>
            <a:r>
              <a:rPr lang="it-IT" sz="2800" dirty="0" err="1" smtClean="0"/>
              <a:t>Inizializzatori</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a:bodyPr>
          <a:lstStyle/>
          <a:p>
            <a:r>
              <a:rPr lang="it-IT" dirty="0" smtClean="0"/>
              <a:t>Esiste anche un’altra tipologia di </a:t>
            </a:r>
            <a:r>
              <a:rPr lang="it-IT" dirty="0" err="1" smtClean="0"/>
              <a:t>inizializzatore</a:t>
            </a:r>
            <a:r>
              <a:rPr lang="it-IT" dirty="0" smtClean="0"/>
              <a:t>, ma non statico. Si chiama </a:t>
            </a:r>
            <a:r>
              <a:rPr lang="it-IT" b="1" dirty="0" err="1" smtClean="0"/>
              <a:t>inizializzatore</a:t>
            </a:r>
            <a:r>
              <a:rPr lang="it-IT" b="1" dirty="0" smtClean="0"/>
              <a:t> d’istanza (</a:t>
            </a:r>
            <a:r>
              <a:rPr lang="it-IT" b="1" dirty="0" err="1" smtClean="0"/>
              <a:t>instance</a:t>
            </a:r>
            <a:r>
              <a:rPr lang="it-IT" b="1" dirty="0" smtClean="0"/>
              <a:t> </a:t>
            </a:r>
            <a:r>
              <a:rPr lang="it-IT" b="1" dirty="0" err="1" smtClean="0"/>
              <a:t>initializer</a:t>
            </a:r>
            <a:r>
              <a:rPr lang="it-IT" b="1" dirty="0" smtClean="0"/>
              <a:t> o </a:t>
            </a:r>
            <a:r>
              <a:rPr lang="it-IT" b="1" dirty="0" err="1" smtClean="0"/>
              <a:t>object</a:t>
            </a:r>
            <a:r>
              <a:rPr lang="it-IT" b="1" dirty="0" smtClean="0"/>
              <a:t> </a:t>
            </a:r>
            <a:r>
              <a:rPr lang="it-IT" b="1" dirty="0" err="1" smtClean="0"/>
              <a:t>initializer</a:t>
            </a:r>
            <a:r>
              <a:rPr lang="it-IT" b="1" dirty="0" smtClean="0"/>
              <a:t>) </a:t>
            </a:r>
            <a:r>
              <a:rPr lang="it-IT" dirty="0" smtClean="0"/>
              <a:t>e si implementa includendo codice in un blocco di parentesi graffe all’interno di una classe.</a:t>
            </a:r>
          </a:p>
          <a:p>
            <a:r>
              <a:rPr lang="it-IT" dirty="0" smtClean="0"/>
              <a:t>La sua caratteristica è l'essere eseguito quando viene istanziato un oggetto, prima del costruttore. </a:t>
            </a:r>
            <a:endParaRPr lang="it-IT" dirty="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53</a:t>
            </a:fld>
            <a:endParaRPr lang="en-US"/>
          </a:p>
        </p:txBody>
      </p:sp>
      <p:sp>
        <p:nvSpPr>
          <p:cNvPr id="5" name="Titolo 4"/>
          <p:cNvSpPr>
            <a:spLocks noGrp="1"/>
          </p:cNvSpPr>
          <p:nvPr>
            <p:ph type="title"/>
          </p:nvPr>
        </p:nvSpPr>
        <p:spPr/>
        <p:txBody>
          <a:bodyPr/>
          <a:lstStyle/>
          <a:p>
            <a:r>
              <a:rPr lang="it-IT" dirty="0" err="1" smtClean="0"/>
              <a:t>Inizializzatori</a:t>
            </a:r>
            <a:r>
              <a:rPr lang="it-IT" dirty="0" smtClean="0"/>
              <a:t> d’istanza</a:t>
            </a:r>
            <a:endParaRPr lang="it-IT"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3573016"/>
            <a:ext cx="8229600" cy="2434275"/>
          </a:xfrm>
        </p:spPr>
        <p:txBody>
          <a:bodyPr>
            <a:normAutofit/>
          </a:bodyPr>
          <a:lstStyle/>
          <a:p>
            <a:r>
              <a:rPr lang="it-IT" dirty="0" smtClean="0"/>
              <a:t>Per esempio, se istanziassimo la precedente classe l’output risultante sarebbe il seguente:</a:t>
            </a:r>
          </a:p>
          <a:p>
            <a:pPr>
              <a:buNone/>
            </a:pPr>
            <a:endParaRPr lang="it-IT" sz="2400" dirty="0" smtClean="0">
              <a:latin typeface="Courier New" pitchFamily="49" charset="0"/>
              <a:cs typeface="Courier New" pitchFamily="49" charset="0"/>
            </a:endParaRPr>
          </a:p>
          <a:p>
            <a:pPr>
              <a:buNone/>
            </a:pPr>
            <a:r>
              <a:rPr lang="it-IT" sz="2400" dirty="0" err="1" smtClean="0">
                <a:latin typeface="Courier New" pitchFamily="49" charset="0"/>
                <a:cs typeface="Courier New" pitchFamily="49" charset="0"/>
              </a:rPr>
              <a:t>Inizializzatore</a:t>
            </a:r>
            <a:endParaRPr lang="it-IT" sz="2400" dirty="0" smtClean="0">
              <a:latin typeface="Courier New" pitchFamily="49" charset="0"/>
              <a:cs typeface="Courier New" pitchFamily="49" charset="0"/>
            </a:endParaRPr>
          </a:p>
          <a:p>
            <a:pPr>
              <a:buNone/>
            </a:pPr>
            <a:r>
              <a:rPr lang="it-IT" sz="2400" dirty="0" smtClean="0">
                <a:latin typeface="Courier New" pitchFamily="49" charset="0"/>
                <a:cs typeface="Courier New" pitchFamily="49" charset="0"/>
              </a:rPr>
              <a:t>Costruttore</a:t>
            </a:r>
            <a:endParaRPr lang="it-IT" sz="2400" dirty="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54</a:t>
            </a:fld>
            <a:endParaRPr lang="en-US"/>
          </a:p>
        </p:txBody>
      </p:sp>
      <p:sp>
        <p:nvSpPr>
          <p:cNvPr id="5" name="Titolo 4"/>
          <p:cNvSpPr>
            <a:spLocks noGrp="1"/>
          </p:cNvSpPr>
          <p:nvPr>
            <p:ph type="title"/>
          </p:nvPr>
        </p:nvSpPr>
        <p:spPr/>
        <p:txBody>
          <a:bodyPr>
            <a:normAutofit/>
          </a:bodyPr>
          <a:lstStyle/>
          <a:p>
            <a:pPr algn="r"/>
            <a:r>
              <a:rPr lang="it-IT" sz="2800" dirty="0" err="1" smtClean="0"/>
              <a:t>Inizializzatori</a:t>
            </a:r>
            <a:r>
              <a:rPr lang="it-IT" sz="2800" dirty="0" smtClean="0"/>
              <a:t> d’istanza</a:t>
            </a:r>
            <a:endParaRPr lang="it-IT" sz="2800" dirty="0"/>
          </a:p>
        </p:txBody>
      </p:sp>
      <p:pic>
        <p:nvPicPr>
          <p:cNvPr id="14338" name="Picture 2"/>
          <p:cNvPicPr>
            <a:picLocks noChangeAspect="1" noChangeArrowheads="1"/>
          </p:cNvPicPr>
          <p:nvPr/>
        </p:nvPicPr>
        <p:blipFill>
          <a:blip r:embed="rId2" cstate="print"/>
          <a:srcRect/>
          <a:stretch>
            <a:fillRect/>
          </a:stretch>
        </p:blipFill>
        <p:spPr bwMode="auto">
          <a:xfrm>
            <a:off x="676258" y="1340768"/>
            <a:ext cx="7928190" cy="2160240"/>
          </a:xfrm>
          <a:prstGeom prst="rect">
            <a:avLst/>
          </a:prstGeom>
          <a:noFill/>
          <a:ln w="9525">
            <a:noFill/>
            <a:miter lim="800000"/>
            <a:headEnd/>
            <a:tailEnd/>
          </a:ln>
        </p:spPr>
      </p:pic>
      <p:sp>
        <p:nvSpPr>
          <p:cNvPr id="7" name="Segnaposto piè di pagina 6"/>
          <p:cNvSpPr>
            <a:spLocks noGrp="1"/>
          </p:cNvSpPr>
          <p:nvPr>
            <p:ph type="ftr" sz="quarter" idx="11"/>
          </p:nvPr>
        </p:nvSpPr>
        <p:spPr/>
        <p:txBody>
          <a:bodyPr/>
          <a:lstStyle/>
          <a:p>
            <a:r>
              <a:rPr lang="it-IT" smtClean="0"/>
              <a:t>A.A. 2015/2016  -  Draft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lnSpcReduction="10000"/>
          </a:bodyPr>
          <a:lstStyle/>
          <a:p>
            <a:pPr marL="0" indent="0">
              <a:buNone/>
            </a:pPr>
            <a:r>
              <a:rPr lang="it-IT" dirty="0" smtClean="0"/>
              <a:t>Se un valore contenuto in una variabile di un certo tipo viene assegnato ad una variabile più capace, Java esegue una conversione automatica (</a:t>
            </a:r>
            <a:r>
              <a:rPr lang="it-IT" b="1" dirty="0" smtClean="0"/>
              <a:t>promozione</a:t>
            </a:r>
            <a:r>
              <a:rPr lang="it-IT" dirty="0" smtClean="0"/>
              <a:t>)</a:t>
            </a:r>
          </a:p>
          <a:p>
            <a:pPr marL="0" indent="0">
              <a:buNone/>
            </a:pPr>
            <a:endParaRPr lang="it-IT" dirty="0" smtClean="0"/>
          </a:p>
          <a:p>
            <a:pPr marL="0" indent="0">
              <a:buNone/>
            </a:pPr>
            <a:r>
              <a:rPr lang="it-IT" dirty="0" smtClean="0"/>
              <a:t>L’operazione contraria non è automatica e per ovviare a problemi in fase di compilazione è possibile effettuare un </a:t>
            </a:r>
            <a:r>
              <a:rPr lang="it-IT" b="1" dirty="0" smtClean="0"/>
              <a:t>cast</a:t>
            </a:r>
            <a:r>
              <a:rPr lang="it-IT" dirty="0" smtClean="0"/>
              <a:t>, ossia forzare una variabile di un certo tipo a diventare di un altro tipo.</a:t>
            </a:r>
          </a:p>
          <a:p>
            <a:pPr algn="ctr">
              <a:buNone/>
            </a:pP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 i=10;  byte </a:t>
            </a:r>
            <a:r>
              <a:rPr lang="it-IT" dirty="0" err="1" smtClean="0">
                <a:latin typeface="Courier New" pitchFamily="49" charset="0"/>
                <a:cs typeface="Courier New" pitchFamily="49" charset="0"/>
              </a:rPr>
              <a:t>b=</a:t>
            </a:r>
            <a:r>
              <a:rPr lang="it-IT" dirty="0" smtClean="0">
                <a:latin typeface="Courier New" pitchFamily="49" charset="0"/>
                <a:cs typeface="Courier New" pitchFamily="49" charset="0"/>
              </a:rPr>
              <a:t>(byte) i </a:t>
            </a:r>
            <a:endParaRPr lang="it-IT" dirty="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6</a:t>
            </a:fld>
            <a:endParaRPr lang="en-US"/>
          </a:p>
        </p:txBody>
      </p:sp>
      <p:sp>
        <p:nvSpPr>
          <p:cNvPr id="5" name="Titolo 4"/>
          <p:cNvSpPr>
            <a:spLocks noGrp="1"/>
          </p:cNvSpPr>
          <p:nvPr>
            <p:ph type="title"/>
          </p:nvPr>
        </p:nvSpPr>
        <p:spPr/>
        <p:txBody>
          <a:bodyPr>
            <a:normAutofit/>
          </a:bodyPr>
          <a:lstStyle/>
          <a:p>
            <a:pPr algn="r"/>
            <a:r>
              <a:rPr lang="it-IT" sz="2800" dirty="0" smtClean="0"/>
              <a:t>Promozioni e casting</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a:xfrm>
            <a:off x="457200" y="1481328"/>
            <a:ext cx="8229600" cy="4683976"/>
          </a:xfrm>
        </p:spPr>
        <p:txBody>
          <a:bodyPr>
            <a:normAutofit/>
          </a:bodyPr>
          <a:lstStyle/>
          <a:p>
            <a:pPr marL="0" indent="0">
              <a:buNone/>
            </a:pPr>
            <a:r>
              <a:rPr lang="it-IT" dirty="0" smtClean="0"/>
              <a:t>Un </a:t>
            </a:r>
            <a:r>
              <a:rPr lang="it-IT" dirty="0" err="1" smtClean="0"/>
              <a:t>array</a:t>
            </a:r>
            <a:r>
              <a:rPr lang="it-IT" dirty="0" smtClean="0"/>
              <a:t> di lunghezza </a:t>
            </a:r>
            <a:r>
              <a:rPr lang="it-IT" dirty="0" smtClean="0">
                <a:latin typeface="Courier New" pitchFamily="49" charset="0"/>
                <a:cs typeface="Courier New" pitchFamily="49" charset="0"/>
              </a:rPr>
              <a:t>n</a:t>
            </a:r>
            <a:r>
              <a:rPr lang="it-IT" dirty="0" smtClean="0"/>
              <a:t> consiste in un insieme di n variabili dello stesso tipo e può essere visto come un tipo derivato</a:t>
            </a:r>
          </a:p>
          <a:p>
            <a:pPr marL="0" indent="0">
              <a:buNone/>
            </a:pPr>
            <a:endParaRPr lang="it-IT" dirty="0" smtClean="0"/>
          </a:p>
          <a:p>
            <a:pPr marL="0" indent="0">
              <a:buNone/>
            </a:pPr>
            <a:r>
              <a:rPr lang="it-IT" sz="2400" dirty="0" smtClean="0">
                <a:latin typeface="Courier New" pitchFamily="49" charset="0"/>
                <a:cs typeface="Courier New" pitchFamily="49" charset="0"/>
              </a:rPr>
              <a:t>&lt;tipo&gt; X[];</a:t>
            </a:r>
          </a:p>
          <a:p>
            <a:pPr marL="0" indent="0">
              <a:buNone/>
            </a:pPr>
            <a:r>
              <a:rPr lang="it-IT" sz="2400" dirty="0" smtClean="0">
                <a:latin typeface="Courier New" pitchFamily="49" charset="0"/>
                <a:cs typeface="Courier New" pitchFamily="49" charset="0"/>
              </a:rPr>
              <a:t>// X è una referenza (inizialmente </a:t>
            </a:r>
            <a:r>
              <a:rPr lang="it-IT" sz="2400" dirty="0" err="1" smtClean="0">
                <a:latin typeface="Courier New" pitchFamily="49" charset="0"/>
                <a:cs typeface="Courier New" pitchFamily="49" charset="0"/>
              </a:rPr>
              <a:t>null</a:t>
            </a:r>
            <a:r>
              <a:rPr lang="it-IT" sz="2400" dirty="0" smtClean="0">
                <a:latin typeface="Courier New" pitchFamily="49" charset="0"/>
                <a:cs typeface="Courier New" pitchFamily="49" charset="0"/>
              </a:rPr>
              <a:t>)</a:t>
            </a:r>
          </a:p>
          <a:p>
            <a:pPr marL="0" indent="0">
              <a:buNone/>
            </a:pPr>
            <a:r>
              <a:rPr lang="it-IT" sz="2400" dirty="0" smtClean="0">
                <a:latin typeface="Courier New" pitchFamily="49" charset="0"/>
                <a:cs typeface="Courier New" pitchFamily="49" charset="0"/>
              </a:rPr>
              <a:t>X = </a:t>
            </a:r>
            <a:r>
              <a:rPr lang="it-IT" sz="2400" dirty="0" err="1" smtClean="0">
                <a:latin typeface="Courier New" pitchFamily="49" charset="0"/>
                <a:cs typeface="Courier New" pitchFamily="49" charset="0"/>
              </a:rPr>
              <a:t>new</a:t>
            </a:r>
            <a:r>
              <a:rPr lang="it-IT" sz="2400" dirty="0" smtClean="0">
                <a:latin typeface="Courier New" pitchFamily="49" charset="0"/>
                <a:cs typeface="Courier New" pitchFamily="49" charset="0"/>
              </a:rPr>
              <a:t> &lt;tipo&gt;[10];</a:t>
            </a:r>
          </a:p>
          <a:p>
            <a:pPr marL="0" indent="0">
              <a:buNone/>
            </a:pPr>
            <a:r>
              <a:rPr lang="it-IT" sz="2400" dirty="0" smtClean="0">
                <a:latin typeface="Courier New" pitchFamily="49" charset="0"/>
                <a:cs typeface="Courier New" pitchFamily="49" charset="0"/>
              </a:rPr>
              <a:t>/* </a:t>
            </a:r>
            <a:r>
              <a:rPr lang="it-IT" sz="2400" dirty="0" err="1" smtClean="0">
                <a:latin typeface="Courier New" pitchFamily="49" charset="0"/>
                <a:cs typeface="Courier New" pitchFamily="49" charset="0"/>
              </a:rPr>
              <a:t>new</a:t>
            </a:r>
            <a:r>
              <a:rPr lang="it-IT" sz="2400" dirty="0" smtClean="0">
                <a:latin typeface="Courier New" pitchFamily="49" charset="0"/>
                <a:cs typeface="Courier New" pitchFamily="49" charset="0"/>
              </a:rPr>
              <a:t> alloca lo spazio necessario, effettua il collegamento ed inizializza le singole variabili */</a:t>
            </a:r>
          </a:p>
          <a:p>
            <a:pPr marL="0" indent="0">
              <a:buNone/>
            </a:pPr>
            <a:endParaRPr lang="it-IT" dirty="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7</a:t>
            </a:fld>
            <a:endParaRPr lang="en-US"/>
          </a:p>
        </p:txBody>
      </p:sp>
      <p:sp>
        <p:nvSpPr>
          <p:cNvPr id="5" name="Titolo 4"/>
          <p:cNvSpPr>
            <a:spLocks noGrp="1"/>
          </p:cNvSpPr>
          <p:nvPr>
            <p:ph type="title"/>
          </p:nvPr>
        </p:nvSpPr>
        <p:spPr/>
        <p:txBody>
          <a:bodyPr>
            <a:normAutofit/>
          </a:bodyPr>
          <a:lstStyle/>
          <a:p>
            <a:pPr algn="r"/>
            <a:r>
              <a:rPr lang="it-IT" sz="2800" dirty="0" err="1" smtClean="0"/>
              <a:t>Array</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normAutofit fontScale="92500" lnSpcReduction="10000"/>
          </a:bodyPr>
          <a:lstStyle/>
          <a:p>
            <a:pPr marL="0" indent="0">
              <a:buNone/>
            </a:pPr>
            <a:r>
              <a:rPr lang="it-IT" dirty="0" smtClean="0"/>
              <a:t>Una variabile </a:t>
            </a:r>
            <a:r>
              <a:rPr lang="it-IT" dirty="0" err="1" smtClean="0"/>
              <a:t>array</a:t>
            </a:r>
            <a:r>
              <a:rPr lang="it-IT" dirty="0" smtClean="0"/>
              <a:t> può essere inizializzata in fase di dichiarazione, evitando l’uso dell’operatore </a:t>
            </a:r>
            <a:r>
              <a:rPr lang="it-IT" dirty="0" err="1" smtClean="0">
                <a:latin typeface="Courier New" pitchFamily="49" charset="0"/>
                <a:cs typeface="Courier New" pitchFamily="49" charset="0"/>
              </a:rPr>
              <a:t>new</a:t>
            </a:r>
            <a:endParaRPr lang="it-IT" dirty="0" smtClean="0">
              <a:latin typeface="Courier New" pitchFamily="49" charset="0"/>
              <a:cs typeface="Courier New" pitchFamily="49" charset="0"/>
            </a:endParaRPr>
          </a:p>
          <a:p>
            <a:pPr marL="0" indent="0">
              <a:buNone/>
            </a:pPr>
            <a:r>
              <a:rPr lang="it-IT" dirty="0" smtClean="0">
                <a:latin typeface="Courier New" pitchFamily="49" charset="0"/>
                <a:cs typeface="Courier New" pitchFamily="49" charset="0"/>
              </a:rPr>
              <a:t>// serie di Fibonacci</a:t>
            </a:r>
          </a:p>
          <a:p>
            <a:pPr marL="0" indent="0">
              <a:buNone/>
            </a:pP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 X[]= {1,1,2,3,5,8,13,21,34,55};</a:t>
            </a:r>
          </a:p>
          <a:p>
            <a:pPr marL="0" indent="0">
              <a:buNone/>
            </a:pPr>
            <a:endParaRPr lang="it-IT" dirty="0" smtClean="0">
              <a:latin typeface="Courier New" pitchFamily="49" charset="0"/>
              <a:cs typeface="Courier New" pitchFamily="49" charset="0"/>
            </a:endParaRPr>
          </a:p>
          <a:p>
            <a:pPr marL="0" indent="0">
              <a:buNone/>
            </a:pPr>
            <a:r>
              <a:rPr lang="it-IT" dirty="0" smtClean="0"/>
              <a:t>Una variabile </a:t>
            </a:r>
            <a:r>
              <a:rPr lang="it-IT" dirty="0" err="1" smtClean="0"/>
              <a:t>array</a:t>
            </a:r>
            <a:r>
              <a:rPr lang="it-IT" dirty="0" smtClean="0"/>
              <a:t> può essere assegnata ad un’altra del medesimo tipo. Dopo l’assegnamento entrambi gli </a:t>
            </a:r>
            <a:r>
              <a:rPr lang="it-IT" dirty="0" err="1" smtClean="0"/>
              <a:t>array</a:t>
            </a:r>
            <a:r>
              <a:rPr lang="it-IT" dirty="0" smtClean="0"/>
              <a:t> permettono l’accesso allo stesso insieme di variabili</a:t>
            </a:r>
          </a:p>
          <a:p>
            <a:pPr marL="0" indent="0">
              <a:buNone/>
            </a:pPr>
            <a:endParaRPr lang="it-IT" dirty="0" smtClean="0"/>
          </a:p>
          <a:p>
            <a:pPr marL="0" indent="0">
              <a:buNone/>
            </a:pPr>
            <a:r>
              <a:rPr lang="it-IT" dirty="0" err="1" smtClean="0">
                <a:latin typeface="Courier New" pitchFamily="49" charset="0"/>
                <a:cs typeface="Courier New" pitchFamily="49" charset="0"/>
              </a:rPr>
              <a:t>X.length</a:t>
            </a:r>
            <a:r>
              <a:rPr lang="it-IT" dirty="0" smtClean="0"/>
              <a:t> consente di conoscere la lunghezza corrente dell’</a:t>
            </a:r>
            <a:r>
              <a:rPr lang="it-IT" dirty="0" err="1" smtClean="0"/>
              <a:t>array</a:t>
            </a:r>
            <a:endParaRPr lang="it-IT" dirty="0" smtClean="0"/>
          </a:p>
        </p:txBody>
      </p:sp>
      <p:sp>
        <p:nvSpPr>
          <p:cNvPr id="4" name="Segnaposto numero diapositiva 3"/>
          <p:cNvSpPr>
            <a:spLocks noGrp="1"/>
          </p:cNvSpPr>
          <p:nvPr>
            <p:ph type="sldNum" sz="quarter" idx="12"/>
          </p:nvPr>
        </p:nvSpPr>
        <p:spPr/>
        <p:txBody>
          <a:bodyPr/>
          <a:lstStyle/>
          <a:p>
            <a:fld id="{BC410EEA-824F-4D46-AFE7-60426C8C06B0}" type="slidenum">
              <a:rPr lang="en-US" smtClean="0"/>
              <a:pPr/>
              <a:t>8</a:t>
            </a:fld>
            <a:endParaRPr lang="en-US"/>
          </a:p>
        </p:txBody>
      </p:sp>
      <p:sp>
        <p:nvSpPr>
          <p:cNvPr id="5" name="Titolo 4"/>
          <p:cNvSpPr>
            <a:spLocks noGrp="1"/>
          </p:cNvSpPr>
          <p:nvPr>
            <p:ph type="title"/>
          </p:nvPr>
        </p:nvSpPr>
        <p:spPr/>
        <p:txBody>
          <a:bodyPr/>
          <a:lstStyle/>
          <a:p>
            <a:pPr algn="r"/>
            <a:r>
              <a:rPr lang="it-IT" sz="2800" dirty="0" err="1" smtClean="0"/>
              <a:t>Array</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idx="1"/>
          </p:nvPr>
        </p:nvSpPr>
        <p:spPr/>
        <p:txBody>
          <a:bodyPr/>
          <a:lstStyle/>
          <a:p>
            <a:pPr marL="0" indent="0">
              <a:buNone/>
            </a:pPr>
            <a:r>
              <a:rPr lang="it-IT" dirty="0" smtClean="0"/>
              <a:t>Il concetto di </a:t>
            </a:r>
            <a:r>
              <a:rPr lang="it-IT" dirty="0" err="1" smtClean="0"/>
              <a:t>array</a:t>
            </a:r>
            <a:r>
              <a:rPr lang="it-IT" dirty="0" smtClean="0"/>
              <a:t> (monodimensionale) può essere esteso per rappresentare variabili distinguibili da più di un indice</a:t>
            </a:r>
          </a:p>
          <a:p>
            <a:pPr marL="0" indent="0">
              <a:buNone/>
            </a:pPr>
            <a:endParaRPr lang="it-IT" dirty="0" smtClean="0"/>
          </a:p>
          <a:p>
            <a:pPr marL="0" indent="0">
              <a:buNone/>
            </a:pP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 Y[][];</a:t>
            </a:r>
          </a:p>
          <a:p>
            <a:pPr marL="0" indent="0">
              <a:buNone/>
            </a:pPr>
            <a:r>
              <a:rPr lang="it-IT" dirty="0" err="1" smtClean="0">
                <a:latin typeface="Courier New" pitchFamily="49" charset="0"/>
                <a:cs typeface="Courier New" pitchFamily="49" charset="0"/>
              </a:rPr>
              <a:t>Y=new</a:t>
            </a:r>
            <a:r>
              <a:rPr lang="it-IT" dirty="0" smtClean="0">
                <a:latin typeface="Courier New" pitchFamily="49" charset="0"/>
                <a:cs typeface="Courier New" pitchFamily="49" charset="0"/>
              </a:rPr>
              <a:t> </a:t>
            </a:r>
            <a:r>
              <a:rPr lang="it-IT" dirty="0" err="1" smtClean="0">
                <a:latin typeface="Courier New" pitchFamily="49" charset="0"/>
                <a:cs typeface="Courier New" pitchFamily="49" charset="0"/>
              </a:rPr>
              <a:t>int</a:t>
            </a:r>
            <a:r>
              <a:rPr lang="it-IT" dirty="0" smtClean="0">
                <a:latin typeface="Courier New" pitchFamily="49" charset="0"/>
                <a:cs typeface="Courier New" pitchFamily="49" charset="0"/>
              </a:rPr>
              <a:t>[n][m];</a:t>
            </a:r>
          </a:p>
          <a:p>
            <a:pPr marL="0" indent="0">
              <a:buNone/>
            </a:pPr>
            <a:r>
              <a:rPr lang="it-IT" dirty="0" smtClean="0">
                <a:latin typeface="Courier New" pitchFamily="49" charset="0"/>
                <a:cs typeface="Courier New" pitchFamily="49" charset="0"/>
              </a:rPr>
              <a:t>// Y è un </a:t>
            </a:r>
            <a:r>
              <a:rPr lang="it-IT" dirty="0" err="1" smtClean="0">
                <a:latin typeface="Courier New" pitchFamily="49" charset="0"/>
                <a:cs typeface="Courier New" pitchFamily="49" charset="0"/>
              </a:rPr>
              <a:t>array</a:t>
            </a:r>
            <a:r>
              <a:rPr lang="it-IT" dirty="0" smtClean="0">
                <a:latin typeface="Courier New" pitchFamily="49" charset="0"/>
                <a:cs typeface="Courier New" pitchFamily="49" charset="0"/>
              </a:rPr>
              <a:t> monodimensionale di n elementi che sono a loro volta </a:t>
            </a:r>
            <a:r>
              <a:rPr lang="it-IT" dirty="0" err="1" smtClean="0">
                <a:latin typeface="Courier New" pitchFamily="49" charset="0"/>
                <a:cs typeface="Courier New" pitchFamily="49" charset="0"/>
              </a:rPr>
              <a:t>array</a:t>
            </a:r>
            <a:r>
              <a:rPr lang="it-IT" dirty="0" smtClean="0">
                <a:latin typeface="Courier New" pitchFamily="49" charset="0"/>
                <a:cs typeface="Courier New" pitchFamily="49" charset="0"/>
              </a:rPr>
              <a:t> di m elementi (matrice n x m)</a:t>
            </a:r>
          </a:p>
          <a:p>
            <a:pPr marL="0" indent="0">
              <a:buNone/>
            </a:pPr>
            <a:endParaRPr lang="it-IT" dirty="0" smtClean="0">
              <a:latin typeface="Courier New" pitchFamily="49" charset="0"/>
              <a:cs typeface="Courier New" pitchFamily="49" charset="0"/>
            </a:endParaRPr>
          </a:p>
          <a:p>
            <a:pPr marL="0" indent="0">
              <a:buNone/>
            </a:pPr>
            <a:endParaRPr lang="it-IT" dirty="0">
              <a:latin typeface="Courier New" pitchFamily="49" charset="0"/>
              <a:cs typeface="Courier New" pitchFamily="49" charset="0"/>
            </a:endParaRPr>
          </a:p>
        </p:txBody>
      </p:sp>
      <p:sp>
        <p:nvSpPr>
          <p:cNvPr id="4" name="Segnaposto numero diapositiva 3"/>
          <p:cNvSpPr>
            <a:spLocks noGrp="1"/>
          </p:cNvSpPr>
          <p:nvPr>
            <p:ph type="sldNum" sz="quarter" idx="12"/>
          </p:nvPr>
        </p:nvSpPr>
        <p:spPr/>
        <p:txBody>
          <a:bodyPr/>
          <a:lstStyle/>
          <a:p>
            <a:fld id="{BC410EEA-824F-4D46-AFE7-60426C8C06B0}" type="slidenum">
              <a:rPr lang="en-US" smtClean="0"/>
              <a:pPr/>
              <a:t>9</a:t>
            </a:fld>
            <a:endParaRPr lang="en-US"/>
          </a:p>
        </p:txBody>
      </p:sp>
      <p:sp>
        <p:nvSpPr>
          <p:cNvPr id="5" name="Titolo 4"/>
          <p:cNvSpPr>
            <a:spLocks noGrp="1"/>
          </p:cNvSpPr>
          <p:nvPr>
            <p:ph type="title"/>
          </p:nvPr>
        </p:nvSpPr>
        <p:spPr/>
        <p:txBody>
          <a:bodyPr>
            <a:normAutofit/>
          </a:bodyPr>
          <a:lstStyle/>
          <a:p>
            <a:pPr algn="r"/>
            <a:r>
              <a:rPr lang="it-IT" sz="2800" dirty="0" err="1" smtClean="0"/>
              <a:t>Array</a:t>
            </a:r>
            <a:r>
              <a:rPr lang="it-IT" sz="2800" dirty="0" smtClean="0"/>
              <a:t> multidimensionali</a:t>
            </a:r>
            <a:endParaRPr lang="it-IT" sz="2800" dirty="0"/>
          </a:p>
        </p:txBody>
      </p:sp>
      <p:sp>
        <p:nvSpPr>
          <p:cNvPr id="6" name="Segnaposto piè di pagina 5"/>
          <p:cNvSpPr>
            <a:spLocks noGrp="1"/>
          </p:cNvSpPr>
          <p:nvPr>
            <p:ph type="ftr" sz="quarter" idx="11"/>
          </p:nvPr>
        </p:nvSpPr>
        <p:spPr/>
        <p:txBody>
          <a:bodyPr/>
          <a:lstStyle/>
          <a:p>
            <a:r>
              <a:rPr lang="it-IT" smtClean="0"/>
              <a:t>A.A. 2015/2016  -  Draft</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ainstrmSes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28018BB-57EC-4467-BE24-1D4D2640812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BrainstrmSess</Template>
  <TotalTime>0</TotalTime>
  <Words>2979</Words>
  <Application>Microsoft Office PowerPoint</Application>
  <PresentationFormat>Presentazione su schermo (4:3)</PresentationFormat>
  <Paragraphs>439</Paragraphs>
  <Slides>54</Slides>
  <Notes>12</Notes>
  <HiddenSlides>0</HiddenSlides>
  <MMClips>0</MMClips>
  <ScaleCrop>false</ScaleCrop>
  <HeadingPairs>
    <vt:vector size="4" baseType="variant">
      <vt:variant>
        <vt:lpstr>Tema</vt:lpstr>
      </vt:variant>
      <vt:variant>
        <vt:i4>1</vt:i4>
      </vt:variant>
      <vt:variant>
        <vt:lpstr>Titoli diapositive</vt:lpstr>
      </vt:variant>
      <vt:variant>
        <vt:i4>54</vt:i4>
      </vt:variant>
    </vt:vector>
  </HeadingPairs>
  <TitlesOfParts>
    <vt:vector size="55" baseType="lpstr">
      <vt:lpstr>BrainstrmSess</vt:lpstr>
      <vt:lpstr>Università degli Studi dell’Aquila</vt:lpstr>
      <vt:lpstr>Richiami di Java Rif: Introduzione a Java, di M.Bertacca e A.Guidi</vt:lpstr>
      <vt:lpstr>Struttura di un programma</vt:lpstr>
      <vt:lpstr>Variabili</vt:lpstr>
      <vt:lpstr>Tipi primitivi</vt:lpstr>
      <vt:lpstr>Promozioni e casting</vt:lpstr>
      <vt:lpstr>Array</vt:lpstr>
      <vt:lpstr>Array</vt:lpstr>
      <vt:lpstr>Array multidimensionali</vt:lpstr>
      <vt:lpstr>Matrici incomplete</vt:lpstr>
      <vt:lpstr>Strutture di controllo: if-else</vt:lpstr>
      <vt:lpstr>Strutture di controllo: switch</vt:lpstr>
      <vt:lpstr>Sintassi switch-case</vt:lpstr>
      <vt:lpstr>Sintassi switch-case</vt:lpstr>
      <vt:lpstr>Diapositiva 15</vt:lpstr>
      <vt:lpstr>Strutture di controllo while</vt:lpstr>
      <vt:lpstr>Strutture di controllo for</vt:lpstr>
      <vt:lpstr>Incrementi e decrementi</vt:lpstr>
      <vt:lpstr>Incrementi e decrementi: esempio</vt:lpstr>
      <vt:lpstr>L’istruzione break</vt:lpstr>
      <vt:lpstr>L’istruzione break: esempio</vt:lpstr>
      <vt:lpstr>L’istruzione continue</vt:lpstr>
      <vt:lpstr>I metodi: forma generale</vt:lpstr>
      <vt:lpstr>Variabili locali: visibilità</vt:lpstr>
      <vt:lpstr>Visibilità: esempi</vt:lpstr>
      <vt:lpstr>Invocazione di un metodo</vt:lpstr>
      <vt:lpstr>Le classi in Java</vt:lpstr>
      <vt:lpstr>Le sottoclassi</vt:lpstr>
      <vt:lpstr>Package (cenno)</vt:lpstr>
      <vt:lpstr>Modificatori fondamentali</vt:lpstr>
      <vt:lpstr>Modificatori fondamentali</vt:lpstr>
      <vt:lpstr>Modificatori d’accesso</vt:lpstr>
      <vt:lpstr>Modificatori d’accesso</vt:lpstr>
      <vt:lpstr>Modificatori d’accesso</vt:lpstr>
      <vt:lpstr>Modificatori d’accesso</vt:lpstr>
      <vt:lpstr>Diapositiva 36</vt:lpstr>
      <vt:lpstr>Modificatori d’accesso</vt:lpstr>
      <vt:lpstr>Modificatori d’accesso</vt:lpstr>
      <vt:lpstr>Modificatori d’accesso</vt:lpstr>
      <vt:lpstr>Modificatori di accesso: Riassunto</vt:lpstr>
      <vt:lpstr>Il modificatore final</vt:lpstr>
      <vt:lpstr>Il modificatore Static</vt:lpstr>
      <vt:lpstr>Il modificatore Static</vt:lpstr>
      <vt:lpstr>Metodi statici</vt:lpstr>
      <vt:lpstr>Variabili statiche</vt:lpstr>
      <vt:lpstr>Variabili statiche</vt:lpstr>
      <vt:lpstr>Variabili statiche</vt:lpstr>
      <vt:lpstr>Esempio</vt:lpstr>
      <vt:lpstr>Esempio</vt:lpstr>
      <vt:lpstr>Inizializzatori statici</vt:lpstr>
      <vt:lpstr>Inizializzatori statici</vt:lpstr>
      <vt:lpstr>Inizializzatori</vt:lpstr>
      <vt:lpstr>Inizializzatori d’istanza</vt:lpstr>
      <vt:lpstr>Inizializzatori d’istanza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2014-10-04T16:21:55Z</dcterms:created>
  <dcterms:modified xsi:type="dcterms:W3CDTF">2015-09-30T10:51:12Z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