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2"/>
  </p:sldMasterIdLst>
  <p:notesMasterIdLst>
    <p:notesMasterId r:id="rId35"/>
  </p:notesMasterIdLst>
  <p:sldIdLst>
    <p:sldId id="256" r:id="rId3"/>
    <p:sldId id="296" r:id="rId4"/>
    <p:sldId id="297" r:id="rId5"/>
    <p:sldId id="298" r:id="rId6"/>
    <p:sldId id="299" r:id="rId7"/>
    <p:sldId id="300" r:id="rId8"/>
    <p:sldId id="302" r:id="rId9"/>
    <p:sldId id="301" r:id="rId10"/>
    <p:sldId id="308" r:id="rId11"/>
    <p:sldId id="344" r:id="rId12"/>
    <p:sldId id="309" r:id="rId13"/>
    <p:sldId id="311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6" r:id="rId22"/>
    <p:sldId id="327" r:id="rId23"/>
    <p:sldId id="328" r:id="rId24"/>
    <p:sldId id="329" r:id="rId25"/>
    <p:sldId id="330" r:id="rId26"/>
    <p:sldId id="331" r:id="rId27"/>
    <p:sldId id="332" r:id="rId28"/>
    <p:sldId id="333" r:id="rId29"/>
    <p:sldId id="337" r:id="rId30"/>
    <p:sldId id="338" r:id="rId31"/>
    <p:sldId id="339" r:id="rId32"/>
    <p:sldId id="340" r:id="rId33"/>
    <p:sldId id="341" r:id="rId3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9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842907C-D0AA-4C58-9F94-58B40AD65B2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D76769E-C829-4283-B80E-CB90D995C291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CB5CE7-8387-4C63-AD6F-72F1C5951A93}" type="datetime2">
              <a:rPr lang="en-US" smtClean="0"/>
              <a:pPr/>
              <a:t>Monday, October 05, 2015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accent1">
                    <a:tint val="20000"/>
                  </a:schemeClr>
                </a:solidFill>
              </a:rPr>
              <a:t>A.A. 2015/2016  -  Draft</a:t>
            </a:r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‹N›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9C064-29D2-4529-8B4C-E47D1DFADEE7}" type="datetime2">
              <a:rPr lang="en-US" smtClean="0"/>
              <a:pPr/>
              <a:t>Monday, October 05,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934BD-1DB3-44BD-A189-8CF3875B2075}" type="datetime2">
              <a:rPr lang="en-US" smtClean="0"/>
              <a:pPr/>
              <a:t>Monday, October 05,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BF599-8467-4EBE-9FA4-79E820F46B7A}" type="datetime2">
              <a:rPr lang="en-US" smtClean="0"/>
              <a:pPr/>
              <a:t>Monday, October 05,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6268CA-123D-42BE-88AD-BE382BE29B9F}" type="datetime2">
              <a:rPr lang="en-US" smtClean="0"/>
              <a:pPr/>
              <a:t>Monday, October 05,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8B692-2A2D-4D8F-8CD5-7C7854115DB3}" type="datetime2">
              <a:rPr lang="en-US" smtClean="0"/>
              <a:pPr/>
              <a:t>Monday, October 05,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E987A-5F80-4967-AB2C-7E899260B69D}" type="datetime2">
              <a:rPr lang="en-US" smtClean="0"/>
              <a:pPr/>
              <a:t>Monday, October 05,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29D8A-9012-4F21-9F03-D52DBD2640D4}" type="datetime2">
              <a:rPr lang="en-US" smtClean="0"/>
              <a:pPr/>
              <a:t>Monday, October 05,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279E0-2F81-4A21-889D-3AA6F40B7718}" type="datetime2">
              <a:rPr lang="en-US" smtClean="0"/>
              <a:pPr/>
              <a:t>Monday, October 05,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034B90-A024-4DA9-AFC7-6B4589BECAEB}" type="datetime2">
              <a:rPr lang="en-US" smtClean="0"/>
              <a:pPr/>
              <a:t>Monday, October 05,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8A7878-1AD8-4FC6-AB66-3B3D581A0348}" type="datetime2">
              <a:rPr lang="en-US" smtClean="0"/>
              <a:pPr/>
              <a:t>Monday, October 05, 2015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tx1"/>
                </a:solidFill>
              </a:rPr>
              <a:t>A.A. 2015/2016  -  Draft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88692514-F81E-4138-BF78-AAB160EF993E}" type="datetime2">
              <a:rPr lang="en-US" smtClean="0"/>
              <a:pPr/>
              <a:t>Monday, October 05, 2015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r>
              <a:rPr lang="it-IT" sz="1000" smtClean="0">
                <a:solidFill>
                  <a:schemeClr val="tx1"/>
                </a:solidFill>
              </a:rPr>
              <a:t>A.A. 2015/2016  -  Draft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152128"/>
          </a:xfrm>
        </p:spPr>
        <p:txBody>
          <a:bodyPr>
            <a:normAutofit/>
          </a:bodyPr>
          <a:lstStyle/>
          <a:p>
            <a:r>
              <a:rPr lang="it-IT" sz="36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Università degli Studi dell’Aquila</a:t>
            </a:r>
            <a:endParaRPr lang="it-IT" sz="360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755576" y="3933056"/>
            <a:ext cx="7772400" cy="1199704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sz="200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Corso di Algoritmi e Strutture Dati con Laboratorio</a:t>
            </a:r>
          </a:p>
          <a:p>
            <a:pPr algn="ctr"/>
            <a:endParaRPr lang="it-IT" sz="2400" dirty="0" smtClean="0"/>
          </a:p>
          <a:p>
            <a:pPr algn="ctr"/>
            <a:r>
              <a:rPr lang="it-IT" sz="2800" b="1" dirty="0" smtClean="0"/>
              <a:t>Richiami di Java – parte II</a:t>
            </a:r>
            <a:endParaRPr lang="it-IT" sz="2400" b="1" dirty="0" smtClean="0"/>
          </a:p>
        </p:txBody>
      </p:sp>
      <p:pic>
        <p:nvPicPr>
          <p:cNvPr id="16386" name="Picture 2" descr="https://pbs.twimg.com/profile_images/844881776/logo-univaq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60648"/>
            <a:ext cx="876258" cy="972795"/>
          </a:xfrm>
          <a:prstGeom prst="rect">
            <a:avLst/>
          </a:prstGeom>
          <a:noFill/>
        </p:spPr>
      </p:pic>
      <p:pic>
        <p:nvPicPr>
          <p:cNvPr id="16388" name="Picture 4" descr="http://www.disim.univaq.it/main/skins/aqua/img/logo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988840"/>
            <a:ext cx="6076415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600" dirty="0" smtClean="0"/>
              <a:t>Esempio: su un parametro 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Tempo t</a:t>
            </a:r>
            <a:r>
              <a:rPr lang="it-IT" sz="2600" dirty="0" smtClean="0"/>
              <a:t> è possibile invocare il metodo </a:t>
            </a:r>
            <a:r>
              <a:rPr lang="it-IT" sz="2600" dirty="0" err="1" smtClean="0"/>
              <a:t>leggiCentesimi</a:t>
            </a:r>
            <a:r>
              <a:rPr lang="it-IT" sz="2600" dirty="0" smtClean="0"/>
              <a:t> di Tempo2 usando la seguente notazione:</a:t>
            </a:r>
          </a:p>
          <a:p>
            <a:pPr algn="ctr">
              <a:buNone/>
            </a:pP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((Tempo2) t).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getCentesimi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ctr">
              <a:buNone/>
            </a:pPr>
            <a:endParaRPr lang="it-IT" sz="2600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it-IT" sz="2600" dirty="0" smtClean="0"/>
              <a:t>Il compilatore permette di effettuare un cast solo verso classi derivate o genitrici. </a:t>
            </a:r>
            <a:r>
              <a:rPr lang="it-IT" sz="2600" u="sng" dirty="0" smtClean="0"/>
              <a:t>Se a t non corrisponde un’istanza di Tempo2, si ha un </a:t>
            </a:r>
            <a:r>
              <a:rPr lang="it-IT" sz="2600" b="1" u="sng" dirty="0" smtClean="0"/>
              <a:t>errore in fase di esecuzione</a:t>
            </a:r>
            <a:endParaRPr lang="it-IT" sz="2600" u="sng" dirty="0" smtClean="0"/>
          </a:p>
          <a:p>
            <a:pPr algn="ctr">
              <a:buNone/>
            </a:pP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400" dirty="0" smtClean="0"/>
              <a:t>Per essere certi del tipo dell’istanza corrispondente all’</a:t>
            </a:r>
            <a:r>
              <a:rPr lang="it-IT" sz="2400" dirty="0" err="1" smtClean="0"/>
              <a:t>object-id</a:t>
            </a:r>
            <a:r>
              <a:rPr lang="it-IT" sz="2400" dirty="0" smtClean="0"/>
              <a:t>, si può usare l’operatore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it-IT" sz="2400" dirty="0" smtClean="0"/>
              <a:t> che consente stabilire se su un’istanza è possibile effettuare un cast o meno. </a:t>
            </a:r>
          </a:p>
          <a:p>
            <a:pPr>
              <a:buNone/>
            </a:pPr>
            <a:r>
              <a:rPr lang="it-IT" sz="2400" dirty="0" smtClean="0"/>
              <a:t> 		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(t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Tempo2)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		((Tempo2) t).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leggiCentesimi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endParaRPr lang="it-IT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400" dirty="0" smtClean="0"/>
              <a:t> NB: in questo esempio l’espressione 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Tempo</a:t>
            </a:r>
            <a:r>
              <a:rPr lang="it-IT" sz="2400" dirty="0" smtClean="0"/>
              <a:t> restituisce sempre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it-IT" sz="2400" dirty="0" smtClean="0"/>
              <a:t> (un’istanza di una classe derivata è istanza anche della classe genitrice)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Instaceof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I costruttori sono metodi speciali che vengono invocati automaticamente subito dopo la creazione dell’oggetto e ai quali è possibile passare dei parametri direttamente nella </a:t>
            </a:r>
            <a:r>
              <a:rPr lang="it-IT" dirty="0" err="1" smtClean="0"/>
              <a:t>new</a:t>
            </a:r>
            <a:r>
              <a:rPr lang="it-IT" dirty="0" smtClean="0"/>
              <a:t>. </a:t>
            </a:r>
          </a:p>
          <a:p>
            <a:r>
              <a:rPr lang="it-IT" dirty="0" smtClean="0"/>
              <a:t>I metodi costruttori si distinguono dagli altri metodi perché</a:t>
            </a:r>
          </a:p>
          <a:p>
            <a:pPr lvl="1"/>
            <a:r>
              <a:rPr lang="it-IT" dirty="0" smtClean="0"/>
              <a:t>il loro nome coincide con quello della classe</a:t>
            </a:r>
          </a:p>
          <a:p>
            <a:pPr lvl="1"/>
            <a:r>
              <a:rPr lang="it-IT" dirty="0" smtClean="0"/>
              <a:t>non dichiarano nessun tipo di dato da restituire. </a:t>
            </a:r>
          </a:p>
          <a:p>
            <a:r>
              <a:rPr lang="it-IT" dirty="0" smtClean="0"/>
              <a:t>In una classe possono coesistere più costruttori che però debbono differire per numero e/o tipo degli argomenti.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Costruttori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Una volta definito un costruttore il compilatore non permette più di creare un’istanza della classe senza passare gli argomenti, a meno di non definire un costruttore senza argomenti.</a:t>
            </a:r>
          </a:p>
          <a:p>
            <a:r>
              <a:rPr lang="it-IT" dirty="0" smtClean="0"/>
              <a:t>Questo comportamento, che può sembrare bizzarro, consente di avere delle classi in cui non è permesso creare un oggetto senza fornire dei parametri al costruttore. </a:t>
            </a:r>
          </a:p>
          <a:p>
            <a:r>
              <a:rPr lang="it-IT" dirty="0" smtClean="0"/>
              <a:t>Se una classe ha uno o più costruttori, uno di essi deve essere invocato necessariamente anche quando viene creata un’istanza di una sottoclasse.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Costruttori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77688" y="1481328"/>
            <a:ext cx="8686800" cy="4525963"/>
          </a:xfrm>
        </p:spPr>
        <p:txBody>
          <a:bodyPr>
            <a:noAutofit/>
          </a:bodyPr>
          <a:lstStyle/>
          <a:p>
            <a:r>
              <a:rPr lang="it-IT" sz="2400" dirty="0" smtClean="0"/>
              <a:t>L’invocazione di un costruttore della classe genitrice può avvenire solo a patto che sia la prima istruzione di un costruttore. Il costruttore della classe 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Tempo2</a:t>
            </a:r>
            <a:r>
              <a:rPr lang="it-IT" sz="2400" dirty="0" smtClean="0"/>
              <a:t> potrebbe essere scritto come segue: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Tempo2 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ora,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minuto,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secondo,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centesimo){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 (ora, minuto, secondo);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this.centesimo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= centesimo;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endParaRPr lang="it-IT" sz="2400" dirty="0" smtClean="0"/>
          </a:p>
          <a:p>
            <a:r>
              <a:rPr lang="it-IT" sz="2400" dirty="0" smtClean="0"/>
              <a:t>È buona norma, quando possibile, fornire sempre una classe di un costruttore senza argomenti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Costruttori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fontScale="55000" lnSpcReduction="20000"/>
          </a:bodyPr>
          <a:lstStyle/>
          <a:p>
            <a:r>
              <a:rPr lang="it-IT" sz="4200" dirty="0" smtClean="0"/>
              <a:t>La seguente classe fornisce più o meno le stesse funzionalità di </a:t>
            </a:r>
            <a:r>
              <a:rPr lang="it-IT" sz="4200" dirty="0" smtClean="0">
                <a:latin typeface="Courier New" pitchFamily="49" charset="0"/>
                <a:cs typeface="Courier New" pitchFamily="49" charset="0"/>
              </a:rPr>
              <a:t>Tempo2 </a:t>
            </a:r>
            <a:r>
              <a:rPr lang="it-IT" sz="4200" dirty="0" smtClean="0"/>
              <a:t>non sfruttando l’ereditarietà ma utilizzando una tecnica che è detta di </a:t>
            </a:r>
            <a:r>
              <a:rPr lang="it-IT" sz="4200" i="1" dirty="0" smtClean="0"/>
              <a:t>composizione</a:t>
            </a:r>
            <a:r>
              <a:rPr lang="it-IT" sz="4200" dirty="0" smtClean="0"/>
              <a:t>.</a:t>
            </a:r>
          </a:p>
          <a:p>
            <a:pPr>
              <a:buNone/>
            </a:pPr>
            <a:endParaRPr lang="it-IT" sz="3200" dirty="0" smtClean="0"/>
          </a:p>
          <a:p>
            <a:pPr>
              <a:buNone/>
            </a:pP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Tempo3 {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  public Tempo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oreMinSec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3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Tempo (); 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centesimi;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assegnaTempo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ora,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minuto,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secondo,    							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cent) {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3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oreMinSec.assegnaTempo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(ora, minuto, secondo);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     centesimi = cent;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endParaRPr lang="it-IT" sz="3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getOra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oreMinSec.getOra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(); }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	 …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>
                <a:solidFill>
                  <a:srgbClr val="464646"/>
                </a:solidFill>
              </a:rPr>
              <a:t>Composizione</a:t>
            </a:r>
            <a:endParaRPr lang="it-I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Senza istanziare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OreMinSec</a:t>
            </a:r>
            <a:r>
              <a:rPr lang="it-IT" dirty="0" smtClean="0"/>
              <a:t> la 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Tempo3</a:t>
            </a:r>
            <a:r>
              <a:rPr lang="it-IT" dirty="0" smtClean="0"/>
              <a:t> non funzionerebbe in quanto alla variabile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OreMinSec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smtClean="0"/>
              <a:t>non corrisponderebbe nessuna istanza (errore in fase di esecuzione non appena si invoca un metodo che gli si riferisce)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E’ quindi necessario istanziare </a:t>
            </a:r>
            <a:r>
              <a:rPr lang="it-IT" dirty="0" err="1" smtClean="0">
                <a:solidFill>
                  <a:srgbClr val="FF0000"/>
                </a:solidFill>
              </a:rPr>
              <a:t>oreMinSec</a:t>
            </a:r>
            <a:r>
              <a:rPr lang="it-IT" dirty="0" smtClean="0"/>
              <a:t>. </a:t>
            </a:r>
          </a:p>
          <a:p>
            <a:r>
              <a:rPr lang="it-IT" dirty="0" smtClean="0"/>
              <a:t>Quando viene creato un oggetto vengono quindi controllate tutte le variabili d’istanza: se hanno un valore d’inizializzazione, questo gli viene assegnato, altrimenti prendono il valore 0 se sono di tipo primitivo e </a:t>
            </a:r>
            <a:r>
              <a:rPr lang="it-IT" dirty="0" err="1" smtClean="0"/>
              <a:t>null</a:t>
            </a:r>
            <a:r>
              <a:rPr lang="it-IT" dirty="0" smtClean="0"/>
              <a:t> se sono referenze a oggetti o ad </a:t>
            </a:r>
            <a:r>
              <a:rPr lang="it-IT" dirty="0" err="1" smtClean="0"/>
              <a:t>array</a:t>
            </a:r>
            <a:r>
              <a:rPr lang="it-IT" dirty="0" smtClean="0"/>
              <a:t>. A questo punto viene invocato il costruttore adeguato se esiste.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ito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Costruttori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Se due o più costruttori debbono condividere una parte consistente di codice, può tornare utile usare un </a:t>
            </a:r>
            <a:r>
              <a:rPr lang="it-IT" dirty="0" err="1" smtClean="0"/>
              <a:t>inizializzatore</a:t>
            </a:r>
            <a:r>
              <a:rPr lang="it-IT" dirty="0" smtClean="0"/>
              <a:t> d’istanza.</a:t>
            </a:r>
          </a:p>
          <a:p>
            <a:r>
              <a:rPr lang="it-IT" dirty="0" smtClean="0"/>
              <a:t>Ricordiamo che un </a:t>
            </a:r>
            <a:r>
              <a:rPr lang="it-IT" b="1" dirty="0" err="1" smtClean="0"/>
              <a:t>inizializzatore</a:t>
            </a:r>
            <a:r>
              <a:rPr lang="it-IT" b="1" dirty="0" smtClean="0"/>
              <a:t> d’istanza</a:t>
            </a:r>
            <a:r>
              <a:rPr lang="it-IT" dirty="0" smtClean="0"/>
              <a:t>  è un blocco d’istruzioni, esterno a tutti i metodi, che viene eseguito prima dell’invocazione di un qualsiasi costruttore.</a:t>
            </a:r>
          </a:p>
          <a:p>
            <a:r>
              <a:rPr lang="it-IT" dirty="0" smtClean="0"/>
              <a:t>L’esempio precedente potrebbe quindi essere trasformato nel modo seguente: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Tempo3 {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public Tempo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oreMinSec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centesimi;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{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oreMinSec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Tempo (); } //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inizializzatore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d’istanza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assegnaTempo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ora,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minuto,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						secondo,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cent) {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oreMinSec.assegnaTempo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(ora, minuto, secondo);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centesimi = cent;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…}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…</a:t>
            </a: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err="1" smtClean="0"/>
              <a:t>Inizializzatore</a:t>
            </a:r>
            <a:r>
              <a:rPr lang="it-IT" sz="2800" dirty="0" smtClean="0"/>
              <a:t> di istanza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Un oggetto viene eliminato automaticamente dal sistema quando non ha più nessun </a:t>
            </a:r>
            <a:r>
              <a:rPr lang="it-IT" dirty="0" err="1" smtClean="0"/>
              <a:t>object-id</a:t>
            </a:r>
            <a:r>
              <a:rPr lang="it-IT" dirty="0" smtClean="0"/>
              <a:t> che si riferisce a esso</a:t>
            </a:r>
          </a:p>
          <a:p>
            <a:r>
              <a:rPr lang="it-IT" dirty="0" smtClean="0"/>
              <a:t>Se un oggetto impegna una risorsa del sistema, come un file o una porta di comunicazione, è opportuno che essa venga rilasciata prima della distruzione dell’oggetto.</a:t>
            </a:r>
          </a:p>
          <a:p>
            <a:r>
              <a:rPr lang="it-IT" dirty="0" smtClean="0"/>
              <a:t>A tale scopo si può definire un metodo con nome convenzionale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finalize</a:t>
            </a:r>
            <a:r>
              <a:rPr lang="it-IT" dirty="0" smtClean="0"/>
              <a:t>. Per esempio:</a:t>
            </a:r>
          </a:p>
          <a:p>
            <a:pPr>
              <a:buNone/>
            </a:pPr>
            <a:r>
              <a:rPr lang="it-IT" dirty="0" smtClean="0"/>
              <a:t> 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finalize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() { … }</a:t>
            </a:r>
          </a:p>
          <a:p>
            <a:pPr>
              <a:buNone/>
            </a:pPr>
            <a:r>
              <a:rPr lang="it-IT" dirty="0" smtClean="0"/>
              <a:t> </a:t>
            </a:r>
          </a:p>
          <a:p>
            <a:r>
              <a:rPr lang="it-IT" dirty="0" smtClean="0"/>
              <a:t>Java invoca automaticamente il metodo </a:t>
            </a:r>
            <a:r>
              <a:rPr lang="it-IT" dirty="0" err="1" smtClean="0"/>
              <a:t>finalize</a:t>
            </a:r>
            <a:r>
              <a:rPr lang="it-IT" dirty="0" smtClean="0"/>
              <a:t> solo appena prima di riutilizzare l’area allocata per l’oggetto: ciò significa che, non solo non è prevedibile il momento in cui viene invocato, ma che addirittura può non essere mai richiamato.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Finalizzazione (cenni)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Le proprietà principali dei linguaggi </a:t>
            </a:r>
            <a:r>
              <a:rPr lang="it-IT" dirty="0" err="1" smtClean="0"/>
              <a:t>O.O.</a:t>
            </a:r>
            <a:r>
              <a:rPr lang="it-IT" dirty="0" smtClean="0"/>
              <a:t> sono:</a:t>
            </a:r>
          </a:p>
          <a:p>
            <a:r>
              <a:rPr lang="it-IT" dirty="0" smtClean="0"/>
              <a:t>Incapsulamento</a:t>
            </a:r>
          </a:p>
          <a:p>
            <a:r>
              <a:rPr lang="it-IT" dirty="0" smtClean="0"/>
              <a:t>Ereditarietà</a:t>
            </a:r>
          </a:p>
          <a:p>
            <a:r>
              <a:rPr lang="it-IT" dirty="0" err="1" smtClean="0"/>
              <a:t>Polimorfimo</a:t>
            </a:r>
            <a:endParaRPr lang="it-IT" dirty="0" smtClean="0"/>
          </a:p>
          <a:p>
            <a:r>
              <a:rPr lang="it-IT" dirty="0" err="1" smtClean="0"/>
              <a:t>Overriding</a:t>
            </a:r>
            <a:endParaRPr lang="it-IT" dirty="0" smtClean="0"/>
          </a:p>
          <a:p>
            <a:endParaRPr lang="it-IT" dirty="0" smtClean="0"/>
          </a:p>
          <a:p>
            <a:r>
              <a:rPr lang="it-IT" b="1" dirty="0" smtClean="0"/>
              <a:t>Incapsulamento</a:t>
            </a:r>
            <a:r>
              <a:rPr lang="it-IT" dirty="0" smtClean="0"/>
              <a:t>: la proprietà di rendere invisibili i dati e di gestirli solo tramite metodi</a:t>
            </a:r>
          </a:p>
          <a:p>
            <a:pPr lvl="1"/>
            <a:r>
              <a:rPr lang="it-IT" dirty="0" smtClean="0"/>
              <a:t>Nella vita reale usiamo oggetti e macchine senza conoscere il contenuto ed il funzionamento interno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Proprietà delle classi e degli oggetti</a:t>
            </a:r>
            <a:endParaRPr lang="it-IT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800" dirty="0" smtClean="0">
                <a:latin typeface="+mj-lt"/>
                <a:cs typeface="Courier New" pitchFamily="49" charset="0"/>
              </a:rPr>
              <a:t>È una particolare classe che contiene una parte indefinita</a:t>
            </a:r>
          </a:p>
          <a:p>
            <a:r>
              <a:rPr lang="it-IT" sz="2800" dirty="0" smtClean="0">
                <a:latin typeface="+mj-lt"/>
                <a:cs typeface="Courier New" pitchFamily="49" charset="0"/>
              </a:rPr>
              <a:t>Da essa non è possibile creare un’istanza</a:t>
            </a:r>
          </a:p>
          <a:p>
            <a:r>
              <a:rPr lang="it-IT" sz="2800" dirty="0" smtClean="0">
                <a:latin typeface="+mj-lt"/>
                <a:cs typeface="Courier New" pitchFamily="49" charset="0"/>
              </a:rPr>
              <a:t>Contiene metodi astratti, cioè privi di implementazione</a:t>
            </a:r>
          </a:p>
          <a:p>
            <a:r>
              <a:rPr lang="it-IT" sz="2800" dirty="0" smtClean="0">
                <a:latin typeface="+mj-lt"/>
                <a:cs typeface="Courier New" pitchFamily="49" charset="0"/>
              </a:rPr>
              <a:t>Si definisce premettendo la parola chiave </a:t>
            </a:r>
            <a:r>
              <a:rPr lang="it-IT" sz="2800" b="1" dirty="0" err="1" smtClean="0">
                <a:latin typeface="Courier New" pitchFamily="49" charset="0"/>
                <a:cs typeface="Courier New" pitchFamily="49" charset="0"/>
              </a:rPr>
              <a:t>abstract</a:t>
            </a:r>
            <a:r>
              <a:rPr lang="it-IT" sz="2800" dirty="0" smtClean="0">
                <a:latin typeface="+mj-lt"/>
                <a:cs typeface="Courier New" pitchFamily="49" charset="0"/>
              </a:rPr>
              <a:t> alla dichiarazione della classe</a:t>
            </a:r>
          </a:p>
          <a:p>
            <a:r>
              <a:rPr lang="it-IT" sz="2800" dirty="0" smtClean="0">
                <a:cs typeface="Courier New" pitchFamily="49" charset="0"/>
              </a:rPr>
              <a:t>Può essere usata:</a:t>
            </a:r>
          </a:p>
          <a:p>
            <a:pPr lvl="1"/>
            <a:r>
              <a:rPr lang="it-IT" sz="2400" dirty="0" smtClean="0">
                <a:cs typeface="Courier New" pitchFamily="49" charset="0"/>
              </a:rPr>
              <a:t>come base da cui derivare altre sottoclassi</a:t>
            </a:r>
          </a:p>
          <a:p>
            <a:pPr lvl="1"/>
            <a:r>
              <a:rPr lang="it-IT" sz="2400" dirty="0" smtClean="0">
                <a:latin typeface="+mj-lt"/>
                <a:cs typeface="Courier New" pitchFamily="49" charset="0"/>
              </a:rPr>
              <a:t>Per obbligare le sottoclassi a fornire un’implementazione adeguata del metodo</a:t>
            </a:r>
          </a:p>
          <a:p>
            <a:endParaRPr lang="it-IT" sz="2800" dirty="0">
              <a:latin typeface="+mj-lt"/>
              <a:cs typeface="Courier New" pitchFamily="49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Classe astratta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rmAutofit/>
          </a:bodyPr>
          <a:lstStyle/>
          <a:p>
            <a:pPr indent="0">
              <a:buFont typeface="Wingdings 3"/>
              <a:buNone/>
            </a:pPr>
            <a:r>
              <a:rPr lang="it-IT" dirty="0" smtClean="0"/>
              <a:t>L’obiettivo è implementare una classe che serva da contenitore per degli oggetti tale da poterli ordinare secondo criteri da stabilire.</a:t>
            </a:r>
          </a:p>
          <a:p>
            <a:pPr indent="0">
              <a:buFont typeface="Wingdings 3"/>
              <a:buNone/>
            </a:pPr>
            <a:endParaRPr lang="it-IT" b="1" dirty="0" smtClean="0"/>
          </a:p>
          <a:p>
            <a:pPr indent="0">
              <a:buFont typeface="Wingdings 3"/>
              <a:buNone/>
            </a:pPr>
            <a:r>
              <a:rPr lang="it-IT" b="1" dirty="0" smtClean="0"/>
              <a:t>Premessa:</a:t>
            </a:r>
          </a:p>
          <a:p>
            <a:r>
              <a:rPr lang="it-IT" dirty="0" smtClean="0"/>
              <a:t>In Java le classi che non derivano esplicitamente da un’altra classe, derivano implicitamente dalla 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it-IT" dirty="0" smtClean="0"/>
              <a:t>Ciò implica che qualsiasi classe Java deriva in maniera diretta o indiretta da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Object</a:t>
            </a: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mtClean="0"/>
              <a:t>Esempio: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3100" dirty="0" smtClean="0"/>
              <a:t>La classe </a:t>
            </a:r>
            <a:r>
              <a:rPr lang="it-IT" sz="3100" dirty="0" err="1" smtClean="0">
                <a:latin typeface="Courier New" pitchFamily="49" charset="0"/>
                <a:cs typeface="Courier New" pitchFamily="49" charset="0"/>
              </a:rPr>
              <a:t>VettoreOrdinato</a:t>
            </a:r>
            <a:r>
              <a:rPr lang="it-IT" sz="3100" dirty="0" smtClean="0"/>
              <a:t> </a:t>
            </a:r>
            <a:endParaRPr lang="it-IT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 vert="horz">
            <a:noAutofit/>
          </a:bodyPr>
          <a:lstStyle/>
          <a:p>
            <a:pPr marL="0" indent="0">
              <a:buNone/>
            </a:pPr>
            <a:r>
              <a:rPr lang="it-IT" sz="1800" dirty="0" smtClean="0"/>
              <a:t>La classe è stata dichiarata astratta in quanto, per poter funzionare, necessita di conoscere il criterio di ordinamento degli oggetti che deve contenere.</a:t>
            </a:r>
          </a:p>
          <a:p>
            <a:pPr marL="0" indent="0">
              <a:buNone/>
            </a:pP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class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VettoreOrdinato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vettore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[];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maxElementi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;  //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dimensione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massima</a:t>
            </a:r>
            <a:endParaRPr lang="en-GB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curElementi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;  //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dimensione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effettiva</a:t>
            </a:r>
            <a:endParaRPr lang="en-GB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VettoreOrdinato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maxElementi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this.maxElementi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maxElementi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vettore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= new Object[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maxElementi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curElementi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La classe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VettoreOrdinato</a:t>
            </a:r>
            <a:r>
              <a:rPr lang="it-IT" sz="2800" dirty="0" smtClean="0"/>
              <a:t> 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Autofit/>
          </a:bodyPr>
          <a:lstStyle/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protected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aggiungi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(Object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elemento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elemento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!= null &amp;&amp;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curElementi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maxElementi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vettore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curElementi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++] =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elemento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   return true;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} else return false;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public Object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leggi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indice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indice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&gt;= 0 &amp;&amp;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indice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curElementi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	   return (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vettore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indice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	else return null;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endParaRPr lang="en-GB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maxElementi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() { return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maxElementi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elementi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() { return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curElementi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0" indent="0">
              <a:buNone/>
            </a:pPr>
            <a:endParaRPr lang="en-GB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it-IT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La classe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VettoreOrdinato</a:t>
            </a:r>
            <a:r>
              <a:rPr lang="it-IT" sz="2800" dirty="0" smtClean="0"/>
              <a:t> 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Autofit/>
          </a:bodyPr>
          <a:lstStyle/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public void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ordina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() {   //shell-sort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s,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, j, num;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Object temp;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num =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curElementi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for (s = num / 2; s &gt; 0; s /= 2)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   for (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= s;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&lt; num;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      for (j =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- s; j &gt;= 0; j -= s)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         if (</a:t>
            </a:r>
            <a:r>
              <a:rPr lang="en-GB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confronta</a:t>
            </a:r>
            <a:r>
              <a:rPr lang="en-GB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vettore</a:t>
            </a:r>
            <a:r>
              <a:rPr lang="en-GB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[j], </a:t>
            </a:r>
            <a:r>
              <a:rPr lang="en-GB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vettore</a:t>
            </a:r>
            <a:r>
              <a:rPr lang="en-GB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[j + s])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            temp =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vettore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[j];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vettore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[j] =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vettore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[j + s];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vettore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[j + s] = temp;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         }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 protected </a:t>
            </a:r>
            <a:r>
              <a:rPr lang="en-GB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confronta</a:t>
            </a:r>
            <a:r>
              <a:rPr lang="en-GB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(Object elemento1,</a:t>
            </a:r>
          </a:p>
          <a:p>
            <a:pPr marL="0" indent="0">
              <a:buNone/>
            </a:pPr>
            <a:r>
              <a:rPr lang="en-GB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		Object elemento2);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GB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it-IT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La classe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VettoreOrdinato</a:t>
            </a:r>
            <a:r>
              <a:rPr lang="it-IT" sz="2800" dirty="0" smtClean="0"/>
              <a:t> 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Il metodo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ordina() </a:t>
            </a:r>
            <a:r>
              <a:rPr lang="it-IT" dirty="0" smtClean="0"/>
              <a:t>utilizza </a:t>
            </a:r>
            <a:r>
              <a:rPr lang="it-IT" dirty="0" smtClean="0"/>
              <a:t>il metodo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confronta()</a:t>
            </a:r>
            <a:r>
              <a:rPr lang="it-IT" dirty="0" smtClean="0"/>
              <a:t> </a:t>
            </a:r>
            <a:r>
              <a:rPr lang="it-IT" dirty="0" smtClean="0"/>
              <a:t>per stabilire l’ordinamento dei singoli oggetti: questo metodo </a:t>
            </a:r>
            <a:r>
              <a:rPr lang="it-IT" b="1" dirty="0" smtClean="0"/>
              <a:t>è definito astratto in modo da obbligare la sottoclasse a implementare un metodo che svolga la funzione di </a:t>
            </a:r>
            <a:r>
              <a:rPr lang="it-IT" b="1" dirty="0" smtClean="0"/>
              <a:t>confronto</a:t>
            </a:r>
            <a:r>
              <a:rPr lang="it-IT" dirty="0" smtClean="0"/>
              <a:t>.</a:t>
            </a:r>
            <a:endParaRPr lang="it-IT" dirty="0" smtClean="0"/>
          </a:p>
          <a:p>
            <a:r>
              <a:rPr lang="it-IT" dirty="0" smtClean="0"/>
              <a:t>Esso dovrà restituire </a:t>
            </a:r>
            <a:r>
              <a:rPr lang="it-IT" dirty="0" err="1" smtClean="0"/>
              <a:t>true</a:t>
            </a:r>
            <a:r>
              <a:rPr lang="it-IT" dirty="0" smtClean="0"/>
              <a:t> se il primo argomento è maggiore del secondo, o meglio se il primo argomento si deve trovare in una posizione successiva al secondo nella sequenza di ordinamento, false altrimenti.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La classe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VettoreOrdinato</a:t>
            </a:r>
            <a:r>
              <a:rPr lang="it-IT" sz="2800" dirty="0" smtClean="0"/>
              <a:t> 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Per testare il funzionamento della 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VettoreOrdinato</a:t>
            </a:r>
            <a:r>
              <a:rPr lang="it-IT" dirty="0" smtClean="0"/>
              <a:t> è necessario derivarne una sottoclasse che faccia riferimento a degli </a:t>
            </a:r>
            <a:r>
              <a:rPr lang="it-IT" b="1" dirty="0" smtClean="0"/>
              <a:t>oggetti definiti</a:t>
            </a:r>
            <a:r>
              <a:rPr lang="it-IT" dirty="0" smtClean="0"/>
              <a:t>. </a:t>
            </a:r>
          </a:p>
          <a:p>
            <a:r>
              <a:rPr lang="it-IT" dirty="0" smtClean="0"/>
              <a:t>Deriviamo quindi la 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VettoreTempo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smtClean="0"/>
              <a:t>destinata a contenere oggetti della 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Tempo</a:t>
            </a:r>
            <a:r>
              <a:rPr lang="it-IT" dirty="0" smtClean="0"/>
              <a:t>.</a:t>
            </a:r>
          </a:p>
          <a:p>
            <a:r>
              <a:rPr lang="it-IT" dirty="0" smtClean="0"/>
              <a:t>Nella 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Tempo</a:t>
            </a:r>
            <a:r>
              <a:rPr lang="it-IT" dirty="0" smtClean="0"/>
              <a:t> non abbiamo metodi che ci consentano di confrontare due tempi per stabilire un ordine. Aggiungiamo quindi il metodo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maggioreDi</a:t>
            </a:r>
            <a:r>
              <a:rPr lang="it-IT" dirty="0" smtClean="0"/>
              <a:t> in modo da non dover trattare direttamente con le variabili d’istanza.</a:t>
            </a:r>
          </a:p>
          <a:p>
            <a:r>
              <a:rPr lang="it-IT" dirty="0" smtClean="0"/>
              <a:t>La classe Tempo finale diventa dunque la seguente: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La classe </a:t>
            </a:r>
            <a:r>
              <a:rPr lang="it-IT" sz="2800" dirty="0" err="1" smtClean="0"/>
              <a:t>VettoreOrdinato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Tempo {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ore;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minuti;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secondi;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separatore; </a:t>
            </a: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public Tempo () { ore = minuti = secondi = 0; }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//costruttore senza argomenti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public Tempo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ora,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minuto,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secondo) {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(); //invoca il costruttore senza argomenti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assegnaTempo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(ora, minuto, secondo);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// … eccetera</a:t>
            </a: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it-IT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La classe Tempo (</a:t>
            </a:r>
            <a:r>
              <a:rPr lang="it-IT" sz="2800" dirty="0" err="1" smtClean="0"/>
              <a:t>rev</a:t>
            </a:r>
            <a:r>
              <a:rPr lang="it-IT" sz="2800" dirty="0" smtClean="0"/>
              <a:t>)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aggiungiamo alla classe Tempo il seguente metodo </a:t>
            </a: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maggioreDi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(Tempo t) {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(ore &gt;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t.ore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|| ore ==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t.ore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&amp;&amp; minuti &gt;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t.minuti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||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    ore ==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t.ore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&amp;&amp; minuti ==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t.minuti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&amp;&amp; secondi &gt; 					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t.secondi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else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} //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end-classe-Tempo</a:t>
            </a: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La classe Tempo (</a:t>
            </a:r>
            <a:r>
              <a:rPr lang="it-IT" sz="2800" dirty="0" err="1" smtClean="0"/>
              <a:t>rev</a:t>
            </a:r>
            <a:r>
              <a:rPr lang="it-IT" sz="2800" dirty="0" smtClean="0"/>
              <a:t>)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Autofit/>
          </a:bodyPr>
          <a:lstStyle/>
          <a:p>
            <a:pPr>
              <a:buNone/>
            </a:pP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VettoreTempo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VettoreOrdinato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VettoreTempo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() {super (10); }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VettoreTempo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elementi) { super (elementi);}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aggiungi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elemento) {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false; } 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aggiungi (Tempo elemento) {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super.aggiungi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(elemento); }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it-IT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confronta (</a:t>
            </a:r>
            <a:r>
              <a:rPr lang="it-IT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elemento1, </a:t>
            </a:r>
            <a:r>
              <a:rPr lang="it-IT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						elemento2) {</a:t>
            </a:r>
          </a:p>
          <a:p>
            <a:pPr>
              <a:buNone/>
            </a:pPr>
            <a:r>
              <a:rPr lang="it-IT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it-IT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((Tempo) elemento1).</a:t>
            </a:r>
            <a:r>
              <a:rPr lang="it-IT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maggioreDi</a:t>
            </a:r>
            <a:r>
              <a:rPr lang="it-IT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((Tempo) 							elemento2);</a:t>
            </a:r>
          </a:p>
          <a:p>
            <a:pPr>
              <a:buNone/>
            </a:pPr>
            <a:r>
              <a:rPr lang="it-IT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classe </a:t>
            </a:r>
            <a:r>
              <a:rPr lang="it-IT" dirty="0" err="1" smtClean="0"/>
              <a:t>VettoreTempo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 smtClean="0"/>
              <a:t>Ereditarietà</a:t>
            </a:r>
            <a:r>
              <a:rPr lang="it-IT" dirty="0" smtClean="0"/>
              <a:t>: le proprietà di una classe possono essere ereditate in tutto o in parte dalle sue sottoclassi che possono avere anche altre specifiche proprietà</a:t>
            </a:r>
          </a:p>
          <a:p>
            <a:r>
              <a:rPr lang="it-IT" dirty="0" smtClean="0"/>
              <a:t>Questo viene realizzato tramite la parola chiave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extends</a:t>
            </a:r>
            <a:endParaRPr lang="it-IT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/>
              <a:t>La classe genitrice è detta </a:t>
            </a:r>
            <a:r>
              <a:rPr lang="it-IT" b="1" dirty="0" smtClean="0"/>
              <a:t>superclasse</a:t>
            </a:r>
            <a:r>
              <a:rPr lang="it-IT" dirty="0" smtClean="0"/>
              <a:t>, mentre la sottoclasse è detta classe </a:t>
            </a:r>
            <a:r>
              <a:rPr lang="it-IT" b="1" dirty="0" smtClean="0"/>
              <a:t>derivata</a:t>
            </a:r>
            <a:r>
              <a:rPr lang="it-IT" dirty="0" smtClean="0"/>
              <a:t>.</a:t>
            </a:r>
          </a:p>
          <a:p>
            <a:r>
              <a:rPr lang="it-IT" dirty="0" smtClean="0"/>
              <a:t>Un oggetto della sottoclasse incapsula tutti i dati della classe genitrice più i suoi dati e può usare tutti i metodi della superclasse risparmiando nella scrittura del codice (Non è necessario riscrivere i metodi e i dati della superclasse)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Proprietà delle classi e degli oggetti</a:t>
            </a:r>
            <a:endParaRPr lang="it-IT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In questa classe si è dichiarato un costruttore senza argomenti che dimensiona il contenitore per default a 10 elementi massimo e un costruttore che permette di stabilire la dimensione voluta.</a:t>
            </a:r>
          </a:p>
          <a:p>
            <a:r>
              <a:rPr lang="it-IT" dirty="0" smtClean="0"/>
              <a:t> Per essere sicuri che questo contenitore contenga solo oggetti della classe Tempo, o oggetti di classi derivate, abbiamo sovrascritto il metodo aggiungi(</a:t>
            </a:r>
            <a:r>
              <a:rPr lang="it-IT" dirty="0" err="1" smtClean="0"/>
              <a:t>Object</a:t>
            </a:r>
            <a:r>
              <a:rPr lang="it-IT" dirty="0" smtClean="0"/>
              <a:t> elemento) in modo tale da impedire che vengano inseriti oggetti qualsiasi, e abbiamo definito il metodo aggiungi(Tempo elemento). </a:t>
            </a:r>
          </a:p>
          <a:p>
            <a:r>
              <a:rPr lang="it-IT" dirty="0" smtClean="0"/>
              <a:t>In quest’ultimo abbiamo dovuto usare super per evitare che venga richiamato il metodo che non effettua l’inserimento.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La classe </a:t>
            </a:r>
            <a:r>
              <a:rPr lang="it-IT" sz="2800" dirty="0" err="1" smtClean="0"/>
              <a:t>VettoreTempo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Nel metodo confronta abbiamo dovuto dichiarare gli argomenti come </a:t>
            </a:r>
            <a:r>
              <a:rPr lang="it-IT" dirty="0" err="1" smtClean="0"/>
              <a:t>object-id</a:t>
            </a:r>
            <a:r>
              <a:rPr lang="it-IT" dirty="0" smtClean="0"/>
              <a:t> della classe </a:t>
            </a:r>
            <a:r>
              <a:rPr lang="it-IT" dirty="0" err="1" smtClean="0"/>
              <a:t>Object</a:t>
            </a:r>
            <a:r>
              <a:rPr lang="it-IT" dirty="0" smtClean="0"/>
              <a:t> anche se siamo sicuri che corrisponderanno sempre a istanze di Tempo poiché altrimenti il metodo non avrebbe corrisposto al metodo astratto dichiarato nella classe genitrice. Questo ci obbliga a usare dei cast che complicano un po’ la lettura ma che possono essere usati con tranquillità senza bisogno di controlli aggiuntivi.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La classe </a:t>
            </a:r>
            <a:r>
              <a:rPr lang="it-IT" sz="2800" dirty="0" err="1" smtClean="0">
                <a:solidFill>
                  <a:srgbClr val="464646"/>
                </a:solidFill>
              </a:rPr>
              <a:t>VettoreTempo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Autofit/>
          </a:bodyPr>
          <a:lstStyle/>
          <a:p>
            <a:pPr>
              <a:buNone/>
            </a:pP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ProvaVettore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VettoreTempo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VettoreTempo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(12);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ore, minuti, secondi;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Tempo.separatore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= ':';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i = 0; i &lt; 12; i++) {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   ore =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() * 24);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   minuti =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() * 60);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   secondi =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() * 60);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vt.aggiungi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Tempo (ore, minuti, secondi));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vt.ordina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vt.elementi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(); i++)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  ((Tempo)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vt.leggi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(i)).visualizza(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Test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200" dirty="0" smtClean="0"/>
              <a:t>Possiamo estendere la classe 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Tempo </a:t>
            </a:r>
            <a:r>
              <a:rPr lang="it-IT" sz="2200" dirty="0" smtClean="0"/>
              <a:t>con una classe 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Tempo2 </a:t>
            </a:r>
            <a:r>
              <a:rPr lang="it-IT" sz="2200" dirty="0" smtClean="0"/>
              <a:t>che contiene anche i centesimi di secondo</a:t>
            </a:r>
          </a:p>
          <a:p>
            <a:r>
              <a:rPr lang="it-IT" sz="2200" dirty="0" smtClean="0"/>
              <a:t>La classe 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Tempo2</a:t>
            </a:r>
            <a:r>
              <a:rPr lang="it-IT" sz="2200" dirty="0" smtClean="0"/>
              <a:t> conterrà tutti i metodi e i campi della classe 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Tempo, </a:t>
            </a:r>
            <a:r>
              <a:rPr lang="it-IT" sz="2200" dirty="0" smtClean="0"/>
              <a:t>più i campi e i metodi definiti in essa.</a:t>
            </a:r>
          </a:p>
          <a:p>
            <a:pPr>
              <a:buNone/>
            </a:pPr>
            <a:endParaRPr lang="it-IT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Tempo2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Tempo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centesimi;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assegnaCentesimi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cent){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this.centesimi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= cent ; }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getCentesimi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(){ 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centesimi ; }</a:t>
            </a:r>
            <a:endParaRPr lang="it-IT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Ereditarietà</a:t>
            </a:r>
            <a:endParaRPr lang="it-IT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55984"/>
          </a:xfrm>
        </p:spPr>
        <p:txBody>
          <a:bodyPr>
            <a:noAutofit/>
          </a:bodyPr>
          <a:lstStyle/>
          <a:p>
            <a:r>
              <a:rPr lang="it-IT" sz="2400" b="1" dirty="0" smtClean="0"/>
              <a:t>Polimorfismo</a:t>
            </a:r>
            <a:r>
              <a:rPr lang="it-IT" sz="2400" dirty="0" smtClean="0"/>
              <a:t>: proprietà di un linguaggio </a:t>
            </a:r>
            <a:r>
              <a:rPr lang="it-IT" sz="2400" dirty="0" err="1" smtClean="0"/>
              <a:t>O.O.</a:t>
            </a:r>
            <a:r>
              <a:rPr lang="it-IT" sz="2400" dirty="0" smtClean="0"/>
              <a:t> di invocare metodi diversi con lo stesso nome a seconda degli oggetti coinvolti.</a:t>
            </a:r>
          </a:p>
          <a:p>
            <a:r>
              <a:rPr lang="it-IT" sz="2300" dirty="0" smtClean="0"/>
              <a:t>In una stessa classe la firma (l’insieme del nome e dei parametri ) deve essere unica.</a:t>
            </a:r>
          </a:p>
          <a:p>
            <a:pPr lvl="1"/>
            <a:r>
              <a:rPr lang="it-IT" sz="2000" dirty="0" smtClean="0"/>
              <a:t>Non si possono avere metodi che differiscono per il tipo del valore restituito.</a:t>
            </a:r>
          </a:p>
          <a:p>
            <a:r>
              <a:rPr lang="it-IT" sz="2300" dirty="0" smtClean="0"/>
              <a:t>Classi diverse possono avere metodi con lo stesso nome</a:t>
            </a:r>
          </a:p>
          <a:p>
            <a:r>
              <a:rPr lang="it-IT" sz="2300" dirty="0" smtClean="0"/>
              <a:t>In una stessa classe e/o in una classe ed in una superclasse si possono avere più metodi con lo stesso nome ma con parametri diversi per tipo e/o per numero (</a:t>
            </a:r>
            <a:r>
              <a:rPr lang="it-IT" sz="2300" b="1" dirty="0" err="1" smtClean="0"/>
              <a:t>overloading</a:t>
            </a:r>
            <a:r>
              <a:rPr lang="it-IT" sz="2300" dirty="0" smtClean="0"/>
              <a:t>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Proprietà delle classi e degli oggetti</a:t>
            </a:r>
            <a:endParaRPr lang="it-IT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 vert="horz"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it-IT" sz="2600" dirty="0" smtClean="0"/>
              <a:t>Nella classe 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Tempo2</a:t>
            </a:r>
            <a:r>
              <a:rPr lang="it-IT" sz="2600" dirty="0" smtClean="0"/>
              <a:t> si può definire un metodo 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assegnaTempo</a:t>
            </a:r>
            <a:r>
              <a:rPr lang="it-IT" sz="2600" dirty="0" smtClean="0"/>
              <a:t> che assegna anche i centesimi, che ridefinisce il metodo con lo stesso nome della classe 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Tempo</a:t>
            </a:r>
            <a:r>
              <a:rPr lang="it-IT" sz="2600" dirty="0" smtClean="0"/>
              <a:t>.</a:t>
            </a:r>
          </a:p>
          <a:p>
            <a:pPr>
              <a:lnSpc>
                <a:spcPct val="90000"/>
              </a:lnSpc>
              <a:buNone/>
            </a:pPr>
            <a:endParaRPr lang="it-IT" sz="23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assegnaTempo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ora,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min,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sec,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cent){</a:t>
            </a:r>
          </a:p>
          <a:p>
            <a:pPr>
              <a:lnSpc>
                <a:spcPct val="90000"/>
              </a:lnSpc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(ora&gt;=0 &amp;&amp; ora&lt;24 &amp;&amp; min&gt;=0&amp;&amp; min&lt;60 &amp;&amp; 	sec&gt;=0 &amp;&amp; sec&lt;60 &amp;&amp; cent&gt;=0 &amp;&amp; cent&lt;60) {</a:t>
            </a:r>
          </a:p>
          <a:p>
            <a:pPr>
              <a:lnSpc>
                <a:spcPct val="90000"/>
              </a:lnSpc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ore=ora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minuti=min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secondi=sec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ct val="90000"/>
              </a:lnSpc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centesimi=cent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>
              <a:lnSpc>
                <a:spcPct val="90000"/>
              </a:lnSpc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		} else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-1;</a:t>
            </a:r>
          </a:p>
          <a:p>
            <a:pPr>
              <a:lnSpc>
                <a:spcPct val="90000"/>
              </a:lnSpc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buNone/>
            </a:pPr>
            <a:endParaRPr lang="it-IT" sz="2300" dirty="0" smtClean="0">
              <a:latin typeface="Courier New" pitchFamily="49" charset="0"/>
              <a:cs typeface="Courier New" pitchFamily="49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miotempo2.assegnatempo(o, m, s, c);</a:t>
            </a:r>
          </a:p>
          <a:p>
            <a:pPr>
              <a:lnSpc>
                <a:spcPct val="90000"/>
              </a:lnSpc>
              <a:buNone/>
            </a:pPr>
            <a:endParaRPr lang="it-IT" sz="23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endParaRPr lang="it-IT" sz="23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sz="2600" dirty="0" smtClean="0"/>
              <a:t>I dati delle superclassi che vengono usati da metodi delle classi derivate devono essere dichiarate di tipo 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it-IT" sz="2600" dirty="0" smtClean="0"/>
              <a:t> non private.</a:t>
            </a:r>
          </a:p>
          <a:p>
            <a:r>
              <a:rPr lang="it-IT" sz="2600" dirty="0" smtClean="0"/>
              <a:t>Vedere l’esempio della classe 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Tempo</a:t>
            </a:r>
            <a:r>
              <a:rPr lang="it-IT" sz="2600" dirty="0" smtClean="0"/>
              <a:t> nel caso in cui si definisca la classe 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Tempo2</a:t>
            </a:r>
            <a:r>
              <a:rPr lang="it-IT" sz="2600" dirty="0" smtClean="0"/>
              <a:t>:</a:t>
            </a:r>
          </a:p>
          <a:p>
            <a:endParaRPr lang="it-IT" sz="2600" dirty="0" smtClean="0"/>
          </a:p>
          <a:p>
            <a:pPr>
              <a:buNone/>
            </a:pP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 Tempo {</a:t>
            </a:r>
          </a:p>
          <a:p>
            <a:pPr>
              <a:buNone/>
            </a:pP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 ore;</a:t>
            </a:r>
          </a:p>
          <a:p>
            <a:pPr>
              <a:buNone/>
            </a:pP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 minuti;</a:t>
            </a:r>
          </a:p>
          <a:p>
            <a:pPr>
              <a:buNone/>
            </a:pP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 secondi;</a:t>
            </a:r>
          </a:p>
          <a:p>
            <a:pPr>
              <a:buNone/>
            </a:pP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 separatore; </a:t>
            </a:r>
          </a:p>
          <a:p>
            <a:pPr>
              <a:buNone/>
            </a:pP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>
              <a:buNone/>
            </a:pP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t-IT" sz="2600" dirty="0" smtClean="0"/>
          </a:p>
          <a:p>
            <a:r>
              <a:rPr lang="it-IT" sz="2600" dirty="0" smtClean="0"/>
              <a:t>Se i dati della superclasse vengono modificati, il compilatore potrà segnalare quale parti modificare nelle sottoclassi derivate.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Protected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dirty="0" smtClean="0"/>
          </a:p>
          <a:p>
            <a:r>
              <a:rPr lang="it-IT" dirty="0" smtClean="0"/>
              <a:t>Se invece si vuole usare in una classe derivata un metodo della classe genitrice che ha lo stesso nome del metodo della classe derivata si può fare tramite la parola chiave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super:</a:t>
            </a:r>
            <a:endParaRPr lang="it-IT" dirty="0" smtClean="0"/>
          </a:p>
          <a:p>
            <a:pPr algn="ctr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super.assegnaTempo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(o, m, s);</a:t>
            </a:r>
          </a:p>
          <a:p>
            <a:endParaRPr lang="it-IT" dirty="0" smtClean="0"/>
          </a:p>
          <a:p>
            <a:r>
              <a:rPr lang="it-IT" dirty="0" smtClean="0"/>
              <a:t>L’</a:t>
            </a:r>
            <a:r>
              <a:rPr lang="it-IT" dirty="0" err="1" smtClean="0"/>
              <a:t>overriding</a:t>
            </a:r>
            <a:r>
              <a:rPr lang="it-IT" dirty="0" smtClean="0"/>
              <a:t> non va confuso con il polimorfismo. </a:t>
            </a:r>
            <a:r>
              <a:rPr lang="it-IT" u="sng" dirty="0" smtClean="0"/>
              <a:t>Nel caso dell’</a:t>
            </a:r>
            <a:r>
              <a:rPr lang="it-IT" u="sng" dirty="0" err="1" smtClean="0"/>
              <a:t>overriding</a:t>
            </a:r>
            <a:r>
              <a:rPr lang="it-IT" u="sng" dirty="0" smtClean="0"/>
              <a:t> i metodi hanno stessa firma, ma stanno in due classi diverse!</a:t>
            </a:r>
            <a:endParaRPr lang="it-IT" u="sng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Super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In Java non si può invocare direttamente un metodo di una classe derivata da un </a:t>
            </a:r>
            <a:r>
              <a:rPr lang="it-IT" dirty="0" err="1" smtClean="0"/>
              <a:t>object-id</a:t>
            </a:r>
            <a:r>
              <a:rPr lang="it-IT" dirty="0" smtClean="0"/>
              <a:t> della classe genitrice.</a:t>
            </a:r>
          </a:p>
          <a:p>
            <a:r>
              <a:rPr lang="it-IT" dirty="0" smtClean="0"/>
              <a:t>Questa limitazione è dovuta solo alla presenza del compilatore, che può essere aggirata tramite il </a:t>
            </a:r>
            <a:r>
              <a:rPr lang="it-IT" i="1" dirty="0" smtClean="0"/>
              <a:t>cast</a:t>
            </a:r>
            <a:r>
              <a:rPr lang="it-IT" dirty="0" smtClean="0"/>
              <a:t>.</a:t>
            </a:r>
          </a:p>
          <a:p>
            <a:r>
              <a:rPr lang="it-IT" dirty="0" smtClean="0"/>
              <a:t>Un cast consente di modificare temporaneamente la classe di riferimento di un </a:t>
            </a:r>
            <a:r>
              <a:rPr lang="it-IT" dirty="0" err="1" smtClean="0"/>
              <a:t>object-id</a:t>
            </a:r>
            <a:r>
              <a:rPr lang="it-IT" dirty="0" smtClean="0"/>
              <a:t>. Questa operazione si effettua premettendo tra parentesi tonde il nome della classe a cui si desidera promuovere l’</a:t>
            </a:r>
            <a:r>
              <a:rPr lang="it-IT" dirty="0" err="1" smtClean="0"/>
              <a:t>object-id</a:t>
            </a:r>
            <a:r>
              <a:rPr lang="it-IT" dirty="0" smtClean="0"/>
              <a:t> alla variabile contenete l’</a:t>
            </a:r>
            <a:r>
              <a:rPr lang="it-IT" dirty="0" err="1" smtClean="0"/>
              <a:t>object-id</a:t>
            </a:r>
            <a:r>
              <a:rPr lang="it-IT" dirty="0" smtClean="0"/>
              <a:t> stesso.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Operatori sulle istanze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ainstrmSes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28018BB-57EC-4467-BE24-1D4D264081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BrainstrmSess</Template>
  <TotalTime>0</TotalTime>
  <Words>1880</Words>
  <Application>Microsoft Office PowerPoint</Application>
  <PresentationFormat>Presentazione su schermo (4:3)</PresentationFormat>
  <Paragraphs>315</Paragraphs>
  <Slides>32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3" baseType="lpstr">
      <vt:lpstr>BrainstrmSess</vt:lpstr>
      <vt:lpstr>Università degli Studi dell’Aquila</vt:lpstr>
      <vt:lpstr>Proprietà delle classi e degli oggetti</vt:lpstr>
      <vt:lpstr>Proprietà delle classi e degli oggetti</vt:lpstr>
      <vt:lpstr>Ereditarietà</vt:lpstr>
      <vt:lpstr>Proprietà delle classi e degli oggetti</vt:lpstr>
      <vt:lpstr>Esempio</vt:lpstr>
      <vt:lpstr>Protected</vt:lpstr>
      <vt:lpstr>Super</vt:lpstr>
      <vt:lpstr>Operatori sulle istanze</vt:lpstr>
      <vt:lpstr>Diapositiva 10</vt:lpstr>
      <vt:lpstr>Instaceof</vt:lpstr>
      <vt:lpstr>Costruttori</vt:lpstr>
      <vt:lpstr>Costruttori</vt:lpstr>
      <vt:lpstr>Costruttori</vt:lpstr>
      <vt:lpstr>Composizione</vt:lpstr>
      <vt:lpstr>Costruttori</vt:lpstr>
      <vt:lpstr>Diapositiva 17</vt:lpstr>
      <vt:lpstr>Inizializzatore di istanza</vt:lpstr>
      <vt:lpstr>Finalizzazione (cenni)</vt:lpstr>
      <vt:lpstr>Classe astratta</vt:lpstr>
      <vt:lpstr>Esempio: La classe VettoreOrdinato </vt:lpstr>
      <vt:lpstr>La classe VettoreOrdinato </vt:lpstr>
      <vt:lpstr>La classe VettoreOrdinato </vt:lpstr>
      <vt:lpstr>La classe VettoreOrdinato </vt:lpstr>
      <vt:lpstr>La classe VettoreOrdinato </vt:lpstr>
      <vt:lpstr>La classe VettoreOrdinato</vt:lpstr>
      <vt:lpstr>La classe Tempo (rev)</vt:lpstr>
      <vt:lpstr>La classe Tempo (rev)</vt:lpstr>
      <vt:lpstr>La classe VettoreTempo</vt:lpstr>
      <vt:lpstr>La classe VettoreTempo</vt:lpstr>
      <vt:lpstr>La classe VettoreTempo</vt:lpstr>
      <vt:lpstr>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2014-10-04T16:21:55Z</dcterms:created>
  <dcterms:modified xsi:type="dcterms:W3CDTF">2015-10-05T16:30:47Z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