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398" r:id="rId2"/>
    <p:sldId id="401" r:id="rId3"/>
    <p:sldId id="402" r:id="rId4"/>
    <p:sldId id="427" r:id="rId5"/>
    <p:sldId id="428" r:id="rId6"/>
    <p:sldId id="403" r:id="rId7"/>
    <p:sldId id="404" r:id="rId8"/>
    <p:sldId id="405" r:id="rId9"/>
    <p:sldId id="420" r:id="rId10"/>
    <p:sldId id="421" r:id="rId11"/>
    <p:sldId id="422" r:id="rId12"/>
    <p:sldId id="256" r:id="rId13"/>
    <p:sldId id="406" r:id="rId14"/>
    <p:sldId id="372" r:id="rId15"/>
    <p:sldId id="400" r:id="rId16"/>
    <p:sldId id="409" r:id="rId17"/>
    <p:sldId id="424" r:id="rId18"/>
    <p:sldId id="410" r:id="rId19"/>
    <p:sldId id="408" r:id="rId20"/>
    <p:sldId id="417" r:id="rId21"/>
    <p:sldId id="418" r:id="rId22"/>
    <p:sldId id="411" r:id="rId23"/>
    <p:sldId id="412" r:id="rId24"/>
    <p:sldId id="336" r:id="rId25"/>
    <p:sldId id="298" r:id="rId26"/>
    <p:sldId id="370" r:id="rId27"/>
    <p:sldId id="300" r:id="rId28"/>
    <p:sldId id="337" r:id="rId29"/>
    <p:sldId id="338" r:id="rId30"/>
    <p:sldId id="416" r:id="rId31"/>
    <p:sldId id="371" r:id="rId32"/>
    <p:sldId id="339" r:id="rId33"/>
    <p:sldId id="377" r:id="rId34"/>
    <p:sldId id="340" r:id="rId35"/>
    <p:sldId id="380" r:id="rId36"/>
    <p:sldId id="381" r:id="rId37"/>
    <p:sldId id="419" r:id="rId38"/>
    <p:sldId id="382" r:id="rId39"/>
    <p:sldId id="383" r:id="rId40"/>
    <p:sldId id="425" r:id="rId41"/>
    <p:sldId id="414" r:id="rId42"/>
    <p:sldId id="38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00CCFF"/>
    <a:srgbClr val="FFCC00"/>
    <a:srgbClr val="FF9900"/>
    <a:srgbClr val="FFCC66"/>
    <a:srgbClr val="FF66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2473" autoAdjust="0"/>
  </p:normalViewPr>
  <p:slideViewPr>
    <p:cSldViewPr>
      <p:cViewPr varScale="1">
        <p:scale>
          <a:sx n="101" d="100"/>
          <a:sy n="101" d="100"/>
        </p:scale>
        <p:origin x="1083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17616F-1718-414D-96EA-1C35BB3EB5E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02.74362" units="1/cm"/>
          <inkml:channelProperty channel="Y" name="resolution" value="340.5865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9-20T09:18:34.099"/>
    </inkml:context>
    <inkml:brush xml:id="br0">
      <inkml:brushProperty name="width" value="0.13333" units="cm"/>
      <inkml:brushProperty name="height" value="0.13333" units="cm"/>
      <inkml:brushProperty name="fitToCurve" value="1"/>
    </inkml:brush>
  </inkml:definitions>
  <inkml:trace contextRef="#ctx0" brushRef="#br0">0 0 669 0,'0'0'29'0,"0"0"7"16,0 0-28-16,0 0-8 0,0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7FE4E6-3ACE-49F8-B44C-07D58AAC639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31AC0CD-AB9C-4EF1-9680-50E56A0ED436}" type="slidenum">
              <a:rPr lang="it-IT" altLang="it-IT" sz="1200" smtClean="0"/>
              <a:pPr/>
              <a:t>40</a:t>
            </a:fld>
            <a:endParaRPr lang="it-IT" altLang="it-IT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1F17848-B8D1-4A70-9AE3-3C5548751D10}" type="slidenum">
              <a:rPr lang="it-IT" altLang="it-IT" sz="1200" smtClean="0"/>
              <a:pPr/>
              <a:t>42</a:t>
            </a:fld>
            <a:endParaRPr lang="it-IT" altLang="it-IT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E9C70-4C1B-469C-985D-365F3F16EE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861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B466E-A5A9-4F10-8517-FE814AC2E2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912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96CE0-A22D-4A53-BDD8-ACCF776BF7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56108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AF4FE-376D-4B6F-BEE4-8B92A21CF25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7186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C6C9-7F97-4227-9ECD-1DFBF864D5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4192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3011-31BF-4607-864A-34C7EAD489E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63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5689D-DCD3-4D64-8106-3F17EF53DA0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083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D44F4-7C23-4B96-9449-23656A69E6B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6687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B790A-F3FF-4C30-B024-7033D78159F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717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D9381-3F68-4092-8016-DC6D17D934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410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6FC75-A43B-4045-91E2-C240F78B36A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083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Click to edit Master text styles</a:t>
            </a:r>
          </a:p>
          <a:p>
            <a:pPr lvl="1"/>
            <a:r>
              <a:rPr lang="it-IT" altLang="it-IT" smtClean="0"/>
              <a:t>Second level</a:t>
            </a:r>
          </a:p>
          <a:p>
            <a:pPr lvl="2"/>
            <a:r>
              <a:rPr lang="it-IT" altLang="it-IT" smtClean="0"/>
              <a:t>Third level</a:t>
            </a:r>
          </a:p>
          <a:p>
            <a:pPr lvl="3"/>
            <a:r>
              <a:rPr lang="it-IT" altLang="it-IT" smtClean="0"/>
              <a:t>Fourth level</a:t>
            </a:r>
          </a:p>
          <a:p>
            <a:pPr lvl="4"/>
            <a:r>
              <a:rPr lang="it-IT" altLang="it-IT" smtClean="0"/>
              <a:t>Fifth level</a:t>
            </a:r>
          </a:p>
        </p:txBody>
      </p:sp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5432425" y="44450"/>
            <a:ext cx="34290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bg1"/>
                </a:solidFill>
                <a:latin typeface="Arial" charset="0"/>
              </a:rPr>
              <a:t>Camil Demetrescu, Irene Finocchi, Giuseppe F.  Italiano</a:t>
            </a:r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381000" y="44450"/>
            <a:ext cx="27432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it-IT" altLang="it-IT" sz="1000" b="1">
                <a:solidFill>
                  <a:schemeClr val="bg1"/>
                </a:solidFill>
                <a:latin typeface="Arial" charset="0"/>
              </a:rPr>
              <a:t>Algoritmi e strutture dati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200400" y="6543675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0" y="32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196858E-1E51-446C-A7BD-053BE7033B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34" name="Picture 13" descr="McGra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663" y="6394450"/>
            <a:ext cx="414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disim.univaq.it/guido.proietti/2024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piè di pagina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099" name="Segnaposto numero diapositiva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C99782-705F-4F09-84A1-D0579B210136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090613" y="328613"/>
            <a:ext cx="6456362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600" dirty="0">
                <a:solidFill>
                  <a:srgbClr val="FFFF00"/>
                </a:solidFill>
                <a:cs typeface="Times New Roman" panose="02020603050405020304" pitchFamily="18" charset="0"/>
              </a:rPr>
              <a:t>Università degli Studi dell’Aquila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dirty="0">
                <a:solidFill>
                  <a:srgbClr val="FFFF00"/>
                </a:solidFill>
                <a:cs typeface="Times New Roman" panose="02020603050405020304" pitchFamily="18" charset="0"/>
              </a:rPr>
              <a:t>Anno Accademico 20</a:t>
            </a:r>
            <a:r>
              <a:rPr lang="en-US" altLang="it-IT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24</a:t>
            </a:r>
            <a:r>
              <a:rPr lang="it-IT" altLang="it-IT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/20</a:t>
            </a:r>
            <a:r>
              <a:rPr lang="en-US" altLang="it-IT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25</a:t>
            </a:r>
            <a:endParaRPr lang="it-IT" altLang="it-IT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713788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it-IT" altLang="it-IT" sz="2800">
                <a:solidFill>
                  <a:srgbClr val="FFFF00"/>
                </a:solidFill>
                <a:cs typeface="Times New Roman" panose="02020603050405020304" pitchFamily="18" charset="0"/>
              </a:rPr>
              <a:t>Corso Integrato</a:t>
            </a:r>
            <a:r>
              <a:rPr lang="it-IT" altLang="it-IT" sz="280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800">
                <a:cs typeface="Times New Roman" panose="02020603050405020304" pitchFamily="18" charset="0"/>
              </a:rPr>
              <a:t>di Algoritmi e Strutture Dati con Laboratorio (12 CFU):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2400">
                <a:solidFill>
                  <a:srgbClr val="FFFF00"/>
                </a:solidFill>
                <a:cs typeface="Times New Roman" panose="02020603050405020304" pitchFamily="18" charset="0"/>
              </a:rPr>
              <a:t>Modulo</a:t>
            </a:r>
            <a:r>
              <a:rPr lang="it-IT" altLang="it-IT" sz="240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400">
                <a:cs typeface="Times New Roman" panose="02020603050405020304" pitchFamily="18" charset="0"/>
              </a:rPr>
              <a:t>da 6 CFU di Algoritmi e Strutture Dati (Prof. Guido Proietti)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2400">
                <a:solidFill>
                  <a:srgbClr val="FFFF00"/>
                </a:solidFill>
                <a:cs typeface="Times New Roman" panose="02020603050405020304" pitchFamily="18" charset="0"/>
              </a:rPr>
              <a:t>Modulo</a:t>
            </a:r>
            <a:r>
              <a:rPr lang="it-IT" altLang="it-IT" sz="240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400">
                <a:cs typeface="Times New Roman" panose="02020603050405020304" pitchFamily="18" charset="0"/>
              </a:rPr>
              <a:t>da 6 CFU di Laboratorio di ASD (Dott.ssa Giovanna Melideo)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2800">
                <a:solidFill>
                  <a:srgbClr val="FFFF00"/>
                </a:solidFill>
                <a:cs typeface="Times New Roman" panose="02020603050405020304" pitchFamily="18" charset="0"/>
              </a:rPr>
              <a:t>Orario:</a:t>
            </a:r>
            <a:r>
              <a:rPr lang="it-IT" altLang="it-IT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800">
                <a:cs typeface="Times New Roman" panose="02020603050405020304" pitchFamily="18" charset="0"/>
              </a:rPr>
              <a:t>Martedì: 11.30 – 13.30 (A1.7)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>
                <a:cs typeface="Times New Roman" panose="02020603050405020304" pitchFamily="18" charset="0"/>
              </a:rPr>
              <a:t>                 Mercoledì: 9.30 – 11.30 (A1.7)</a:t>
            </a:r>
          </a:p>
          <a:p>
            <a:pPr eaLnBrk="1" hangingPunct="1">
              <a:spcBef>
                <a:spcPct val="0"/>
              </a:spcBef>
            </a:pPr>
            <a:r>
              <a:rPr lang="it-IT" altLang="it-IT" sz="2800">
                <a:solidFill>
                  <a:srgbClr val="FFFF00"/>
                </a:solidFill>
                <a:cs typeface="Times New Roman" panose="02020603050405020304" pitchFamily="18" charset="0"/>
              </a:rPr>
              <a:t>Ricevimento:</a:t>
            </a:r>
            <a:r>
              <a:rPr lang="it-IT" altLang="it-IT" sz="280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it-IT" altLang="it-IT" sz="2800">
                <a:cs typeface="Times New Roman" panose="02020603050405020304" pitchFamily="18" charset="0"/>
              </a:rPr>
              <a:t>Mercoledì 15.00-17.00 su appuntamento scrivendo a </a:t>
            </a:r>
            <a:r>
              <a:rPr lang="it-IT" altLang="it-IT" sz="2800">
                <a:solidFill>
                  <a:srgbClr val="FFFF00"/>
                </a:solidFill>
                <a:cs typeface="Times New Roman" panose="02020603050405020304" pitchFamily="18" charset="0"/>
              </a:rPr>
              <a:t>guido.proietti@univaq.it</a:t>
            </a:r>
            <a:r>
              <a:rPr lang="it-IT" altLang="it-IT" sz="28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433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37554D-9482-4E24-8A11-698FB1923C2B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72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mtClean="0"/>
              <a:t>Modalità d’esame: la prova orale di teoria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17700"/>
            <a:ext cx="8208963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it-IT" sz="2800" smtClean="0"/>
              <a:t>La prova orale di teoria, oltre alla discussione degli esiti dello scritto, consta di due domande: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smtClean="0"/>
              <a:t>una prima domanda su un argomento a scelta del candidato;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smtClean="0"/>
              <a:t>una seconda domanda a scelta del docente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it-IT" sz="2800" smtClean="0"/>
              <a:t>Alcuni argomenti sono etichettati come </a:t>
            </a:r>
            <a:r>
              <a:rPr lang="en-US" altLang="it-IT" sz="2800" smtClean="0">
                <a:solidFill>
                  <a:srgbClr val="FFFF00"/>
                </a:solidFill>
              </a:rPr>
              <a:t>fondamentali</a:t>
            </a:r>
            <a:r>
              <a:rPr lang="en-US" altLang="it-IT" sz="2800" smtClean="0"/>
              <a:t>: la loro conoscenza all’orale sarà condizione necessaria per superare l’esame con profitto (</a:t>
            </a:r>
            <a:r>
              <a:rPr lang="en-US" altLang="it-IT" sz="2800" smtClean="0">
                <a:solidFill>
                  <a:srgbClr val="FFFF00"/>
                </a:solidFill>
              </a:rPr>
              <a:t>anche in caso di punteggi massimi ottenuti negli scritti!</a:t>
            </a:r>
            <a:r>
              <a:rPr lang="en-US" altLang="it-IT" sz="28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536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887B03-DC79-4698-B9A3-F0B969C20719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497887" cy="1143000"/>
          </a:xfrm>
        </p:spPr>
        <p:txBody>
          <a:bodyPr/>
          <a:lstStyle/>
          <a:p>
            <a:pPr eaLnBrk="1" hangingPunct="1"/>
            <a:r>
              <a:rPr lang="en-US" altLang="it-IT" sz="3600" smtClean="0"/>
              <a:t>Modalità d’esame: le prove parziali di teoria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6513" y="1341438"/>
            <a:ext cx="8856663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200" dirty="0">
                <a:cs typeface="Times New Roman" pitchFamily="18" charset="0"/>
              </a:rPr>
              <a:t>È</a:t>
            </a:r>
            <a:r>
              <a:rPr lang="it-IT" sz="2200" dirty="0"/>
              <a:t> una modalità riservata agli studenti </a:t>
            </a:r>
            <a:r>
              <a:rPr lang="it-IT" sz="2200" b="1" dirty="0">
                <a:solidFill>
                  <a:srgbClr val="FFFF00"/>
                </a:solidFill>
              </a:rPr>
              <a:t>iscritti al secondo anno</a:t>
            </a:r>
            <a:r>
              <a:rPr lang="it-IT" sz="2200" dirty="0"/>
              <a:t>, o a chi </a:t>
            </a:r>
            <a:r>
              <a:rPr lang="it-IT" sz="2200" dirty="0">
                <a:solidFill>
                  <a:srgbClr val="FFFF00"/>
                </a:solidFill>
              </a:rPr>
              <a:t>non ha mai </a:t>
            </a:r>
            <a:r>
              <a:rPr lang="it-IT" sz="2200" dirty="0"/>
              <a:t>sostenuto una prova parziale in passato; può essere svolto anche se non si è ancora superato l’esame di Fondamenti di Programmazione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200" dirty="0"/>
              <a:t>Il </a:t>
            </a:r>
            <a:r>
              <a:rPr lang="it-IT" sz="2200" dirty="0">
                <a:solidFill>
                  <a:srgbClr val="FFFF00"/>
                </a:solidFill>
              </a:rPr>
              <a:t>primo parziale </a:t>
            </a:r>
            <a:r>
              <a:rPr lang="it-IT" sz="2200" dirty="0"/>
              <a:t>(che conterrà </a:t>
            </a:r>
            <a:r>
              <a:rPr lang="it-IT" sz="2200" dirty="0">
                <a:solidFill>
                  <a:srgbClr val="FFFF00"/>
                </a:solidFill>
              </a:rPr>
              <a:t>10 test a risposta multipla</a:t>
            </a:r>
            <a:r>
              <a:rPr lang="it-IT" sz="2200" dirty="0"/>
              <a:t>)</a:t>
            </a:r>
            <a:r>
              <a:rPr lang="it-IT" sz="2200" dirty="0">
                <a:solidFill>
                  <a:srgbClr val="FFFF00"/>
                </a:solidFill>
              </a:rPr>
              <a:t> </a:t>
            </a:r>
            <a:r>
              <a:rPr lang="it-IT" sz="2200" dirty="0"/>
              <a:t>ha un </a:t>
            </a:r>
            <a:r>
              <a:rPr lang="it-IT" sz="2200" b="1" dirty="0">
                <a:solidFill>
                  <a:srgbClr val="FFCC00"/>
                </a:solidFill>
              </a:rPr>
              <a:t>unico appello</a:t>
            </a:r>
            <a:r>
              <a:rPr lang="it-IT" sz="2200" dirty="0">
                <a:solidFill>
                  <a:srgbClr val="FFFF00"/>
                </a:solidFill>
              </a:rPr>
              <a:t> a Novembre </a:t>
            </a:r>
            <a:r>
              <a:rPr lang="it-IT" sz="2200" dirty="0"/>
              <a:t>e verte sugli argomenti 1-6; chi supera il primo parziale può accedere al secondo parziale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200" dirty="0"/>
              <a:t>Il </a:t>
            </a:r>
            <a:r>
              <a:rPr lang="it-IT" sz="2200" dirty="0">
                <a:solidFill>
                  <a:srgbClr val="FFFF00"/>
                </a:solidFill>
              </a:rPr>
              <a:t>secondo parziale </a:t>
            </a:r>
            <a:r>
              <a:rPr lang="it-IT" sz="2200" dirty="0"/>
              <a:t>(che conterrà </a:t>
            </a:r>
            <a:r>
              <a:rPr lang="it-IT" sz="2200" dirty="0">
                <a:solidFill>
                  <a:srgbClr val="FFFF00"/>
                </a:solidFill>
              </a:rPr>
              <a:t>10 test a risposta multipla</a:t>
            </a:r>
            <a:r>
              <a:rPr lang="it-IT" sz="2200" dirty="0"/>
              <a:t>)</a:t>
            </a:r>
            <a:r>
              <a:rPr lang="it-IT" sz="2200" dirty="0">
                <a:solidFill>
                  <a:srgbClr val="FFFF00"/>
                </a:solidFill>
              </a:rPr>
              <a:t> </a:t>
            </a:r>
            <a:r>
              <a:rPr lang="it-IT" sz="2200" dirty="0"/>
              <a:t>ha un </a:t>
            </a:r>
            <a:r>
              <a:rPr lang="it-IT" sz="2200" b="1" dirty="0">
                <a:solidFill>
                  <a:srgbClr val="FFCC00"/>
                </a:solidFill>
              </a:rPr>
              <a:t>unico appello</a:t>
            </a:r>
            <a:r>
              <a:rPr lang="it-IT" sz="2200" dirty="0"/>
              <a:t> nella </a:t>
            </a:r>
            <a:r>
              <a:rPr lang="it-IT" sz="2200" dirty="0">
                <a:solidFill>
                  <a:srgbClr val="FFFF00"/>
                </a:solidFill>
              </a:rPr>
              <a:t>prima settimana della sessione di Gennaio-Febbraio, </a:t>
            </a:r>
            <a:r>
              <a:rPr lang="it-IT" sz="2200" dirty="0"/>
              <a:t>e verte sugli argomenti 8-13; chi supera anche il secondo parziale e ha </a:t>
            </a:r>
            <a:r>
              <a:rPr lang="it-IT" sz="2200" dirty="0" smtClean="0"/>
              <a:t>acquisito la </a:t>
            </a:r>
            <a:r>
              <a:rPr lang="it-IT" sz="2200" dirty="0"/>
              <a:t>propedeuticità di Fondamenti di </a:t>
            </a:r>
            <a:r>
              <a:rPr lang="it-IT" sz="2200" dirty="0" smtClean="0"/>
              <a:t>Programmazione può </a:t>
            </a:r>
            <a:r>
              <a:rPr lang="it-IT" sz="2200" dirty="0"/>
              <a:t>accedere al cosiddetto </a:t>
            </a:r>
            <a:r>
              <a:rPr lang="it-IT" sz="2200" dirty="0">
                <a:solidFill>
                  <a:srgbClr val="FFFF00"/>
                </a:solidFill>
              </a:rPr>
              <a:t>orale semplificato</a:t>
            </a:r>
            <a:r>
              <a:rPr lang="it-IT" sz="2200" dirty="0"/>
              <a:t>, </a:t>
            </a:r>
            <a:r>
              <a:rPr lang="it-IT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da</a:t>
            </a:r>
            <a:r>
              <a:rPr lang="it-IT" sz="2200" dirty="0">
                <a:solidFill>
                  <a:srgbClr val="00CCFF"/>
                </a:solidFill>
              </a:rPr>
              <a:t> </a:t>
            </a:r>
            <a:r>
              <a:rPr lang="it-IT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svolgere comunque entro Febbraio</a:t>
            </a:r>
            <a:r>
              <a:rPr lang="it-IT" sz="2200" dirty="0"/>
              <a:t>, e che consiste in una sola domanda a scelta del docente </a:t>
            </a:r>
            <a:r>
              <a:rPr lang="it-IT" sz="2200" dirty="0">
                <a:solidFill>
                  <a:srgbClr val="FFFF00"/>
                </a:solidFill>
              </a:rPr>
              <a:t>sulla seconda parte </a:t>
            </a:r>
            <a:r>
              <a:rPr lang="it-IT" sz="2200" dirty="0"/>
              <a:t>del programma (argomenti 8-13)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black">
          <a:xfrm>
            <a:off x="685800" y="2514600"/>
            <a:ext cx="77724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it-IT" altLang="it-IT" sz="3600">
                <a:solidFill>
                  <a:srgbClr val="FFFF00"/>
                </a:solidFill>
              </a:rPr>
              <a:t>Capitolo 1</a:t>
            </a:r>
            <a:br>
              <a:rPr lang="it-IT" altLang="it-IT" sz="3600">
                <a:solidFill>
                  <a:srgbClr val="FFFF00"/>
                </a:solidFill>
              </a:rPr>
            </a:br>
            <a:r>
              <a:rPr lang="it-IT" altLang="it-IT" sz="3600">
                <a:solidFill>
                  <a:srgbClr val="FFFF00"/>
                </a:solidFill>
              </a:rPr>
              <a:t>Un’introduzione informale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it-IT" altLang="it-IT" sz="3600">
                <a:solidFill>
                  <a:srgbClr val="FFFF00"/>
                </a:solidFill>
              </a:rPr>
              <a:t>agli algoritmi</a:t>
            </a:r>
            <a:endParaRPr lang="it-IT" altLang="it-IT">
              <a:solidFill>
                <a:srgbClr val="FFFF00"/>
              </a:solidFill>
            </a:endParaRPr>
          </a:p>
        </p:txBody>
      </p:sp>
      <p:sp>
        <p:nvSpPr>
          <p:cNvPr id="16387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924800" cy="1371600"/>
          </a:xfrm>
        </p:spPr>
        <p:txBody>
          <a:bodyPr/>
          <a:lstStyle/>
          <a:p>
            <a:pPr eaLnBrk="1" hangingPunct="1"/>
            <a:r>
              <a:rPr lang="it-IT" altLang="it-IT" sz="4800" b="1" smtClean="0"/>
              <a:t>Algoritmi e Strutture Dati</a:t>
            </a:r>
          </a:p>
        </p:txBody>
      </p:sp>
      <p:sp>
        <p:nvSpPr>
          <p:cNvPr id="16388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932363"/>
            <a:ext cx="6400800" cy="1371600"/>
          </a:xfrm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843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600020-7A01-4742-A28C-6C7C0A3052D4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it-IT" b="1" smtClean="0"/>
              <a:t>Etimologia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it-IT" smtClean="0"/>
              <a:t>Il termine </a:t>
            </a:r>
            <a:r>
              <a:rPr lang="en-US" altLang="it-IT" i="1" smtClean="0"/>
              <a:t>Algoritmo</a:t>
            </a:r>
            <a:r>
              <a:rPr lang="en-US" altLang="it-IT" smtClean="0"/>
              <a:t> deriva da </a:t>
            </a:r>
            <a:r>
              <a:rPr lang="en-US" altLang="it-IT" i="1" smtClean="0">
                <a:solidFill>
                  <a:srgbClr val="FFFF00"/>
                </a:solidFill>
              </a:rPr>
              <a:t>Algorismus</a:t>
            </a:r>
            <a:r>
              <a:rPr lang="en-US" altLang="it-IT" smtClean="0"/>
              <a:t>, traslitterazione latina del nome di un matematico persiano del IX secolo, </a:t>
            </a:r>
            <a:r>
              <a:rPr lang="en-US" altLang="it-IT" smtClean="0">
                <a:solidFill>
                  <a:srgbClr val="FFFF00"/>
                </a:solidFill>
              </a:rPr>
              <a:t>Muhammad al-Khwarizmi</a:t>
            </a:r>
            <a:r>
              <a:rPr lang="en-US" altLang="it-IT" smtClean="0"/>
              <a:t>, che ne descrisse il concetto applicato alle procedure per eseguire alcuni calcoli matematici</a:t>
            </a:r>
            <a:endParaRPr lang="en-US" altLang="it-IT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945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43E2C0-0645-411E-8C44-DC2333CE4713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860675"/>
            <a:ext cx="8280400" cy="1792288"/>
          </a:xfrm>
          <a:solidFill>
            <a:srgbClr val="FFFF99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it-IT" altLang="it-IT" sz="2400" b="1" dirty="0" smtClean="0">
                <a:solidFill>
                  <a:schemeClr val="tx1"/>
                </a:solidFill>
              </a:rPr>
              <a:t>Sequenza</a:t>
            </a:r>
            <a:r>
              <a:rPr lang="it-IT" altLang="it-IT" sz="2400" dirty="0" smtClean="0">
                <a:solidFill>
                  <a:schemeClr val="tx1"/>
                </a:solidFill>
              </a:rPr>
              <a:t> </a:t>
            </a:r>
            <a:r>
              <a:rPr lang="it-IT" altLang="it-IT" sz="2400" b="1" dirty="0" smtClean="0">
                <a:solidFill>
                  <a:schemeClr val="tx1"/>
                </a:solidFill>
              </a:rPr>
              <a:t>finita</a:t>
            </a:r>
            <a:r>
              <a:rPr lang="it-IT" altLang="it-IT" sz="2400" dirty="0" smtClean="0">
                <a:solidFill>
                  <a:schemeClr val="tx1"/>
                </a:solidFill>
              </a:rPr>
              <a:t> di </a:t>
            </a:r>
            <a:r>
              <a:rPr lang="it-IT" altLang="it-IT" sz="2400" i="1" dirty="0" smtClean="0">
                <a:solidFill>
                  <a:schemeClr val="tx1"/>
                </a:solidFill>
              </a:rPr>
              <a:t>passi semplici</a:t>
            </a:r>
            <a:r>
              <a:rPr lang="it-IT" altLang="it-IT" sz="2400" dirty="0" smtClean="0">
                <a:solidFill>
                  <a:schemeClr val="tx1"/>
                </a:solidFill>
              </a:rPr>
              <a:t> </a:t>
            </a:r>
            <a:r>
              <a:rPr lang="it-IT" altLang="it-IT" sz="2400" dirty="0" smtClean="0">
                <a:solidFill>
                  <a:schemeClr val="accent2"/>
                </a:solidFill>
              </a:rPr>
              <a:t>(</a:t>
            </a:r>
            <a:r>
              <a:rPr lang="it-IT" altLang="it-IT" sz="2400" b="1" dirty="0" smtClean="0">
                <a:solidFill>
                  <a:schemeClr val="accent2"/>
                </a:solidFill>
              </a:rPr>
              <a:t>azioni</a:t>
            </a:r>
            <a:r>
              <a:rPr lang="it-IT" altLang="it-IT" sz="2400" dirty="0" smtClean="0">
                <a:solidFill>
                  <a:schemeClr val="accent2"/>
                </a:solidFill>
              </a:rPr>
              <a:t>),</a:t>
            </a:r>
            <a:r>
              <a:rPr lang="it-IT" altLang="it-IT" sz="2400" dirty="0" smtClean="0">
                <a:solidFill>
                  <a:schemeClr val="tx1"/>
                </a:solidFill>
              </a:rPr>
              <a:t> scelti tra un insieme (solitamente) finito di possibili azioni, che consente di </a:t>
            </a:r>
            <a:r>
              <a:rPr lang="it-IT" altLang="it-IT" sz="2400" b="1" dirty="0" smtClean="0">
                <a:solidFill>
                  <a:schemeClr val="tx1"/>
                </a:solidFill>
              </a:rPr>
              <a:t>risolvere</a:t>
            </a:r>
            <a:r>
              <a:rPr lang="it-IT" altLang="it-IT" sz="2400" dirty="0" smtClean="0">
                <a:solidFill>
                  <a:schemeClr val="tx1"/>
                </a:solidFill>
              </a:rPr>
              <a:t> un </a:t>
            </a:r>
            <a:r>
              <a:rPr lang="it-IT" altLang="it-IT" sz="2400" i="1" dirty="0" smtClean="0">
                <a:solidFill>
                  <a:srgbClr val="00B050"/>
                </a:solidFill>
              </a:rPr>
              <a:t>problema</a:t>
            </a:r>
            <a:r>
              <a:rPr lang="it-IT" altLang="it-IT" sz="2400" i="1" dirty="0" smtClean="0">
                <a:solidFill>
                  <a:schemeClr val="tx1"/>
                </a:solidFill>
              </a:rPr>
              <a:t> </a:t>
            </a:r>
            <a:r>
              <a:rPr lang="it-IT" altLang="it-IT" sz="2400" dirty="0" smtClean="0">
                <a:solidFill>
                  <a:schemeClr val="tx1"/>
                </a:solidFill>
              </a:rPr>
              <a:t>(ovvero di</a:t>
            </a:r>
            <a:r>
              <a:rPr lang="it-IT" altLang="it-IT" sz="2400" i="1" dirty="0" smtClean="0">
                <a:solidFill>
                  <a:schemeClr val="tx1"/>
                </a:solidFill>
              </a:rPr>
              <a:t> </a:t>
            </a:r>
            <a:r>
              <a:rPr lang="it-IT" altLang="it-IT" sz="2400" i="1" dirty="0" smtClean="0">
                <a:solidFill>
                  <a:srgbClr val="FF0000"/>
                </a:solidFill>
              </a:rPr>
              <a:t>ottenere</a:t>
            </a:r>
            <a:r>
              <a:rPr lang="it-IT" altLang="it-IT" sz="2400" dirty="0" smtClean="0">
                <a:solidFill>
                  <a:srgbClr val="FF0000"/>
                </a:solidFill>
              </a:rPr>
              <a:t> </a:t>
            </a:r>
            <a:r>
              <a:rPr lang="it-IT" altLang="it-IT" sz="2400" i="1" dirty="0" smtClean="0">
                <a:solidFill>
                  <a:srgbClr val="FF0000"/>
                </a:solidFill>
              </a:rPr>
              <a:t>una</a:t>
            </a:r>
            <a:r>
              <a:rPr lang="it-IT" altLang="it-IT" sz="2400" dirty="0" smtClean="0">
                <a:solidFill>
                  <a:srgbClr val="FF0000"/>
                </a:solidFill>
              </a:rPr>
              <a:t> </a:t>
            </a:r>
            <a:r>
              <a:rPr lang="it-IT" altLang="it-IT" sz="2400" i="1" dirty="0" smtClean="0">
                <a:solidFill>
                  <a:srgbClr val="FF0000"/>
                </a:solidFill>
              </a:rPr>
              <a:t>risposta</a:t>
            </a:r>
            <a:r>
              <a:rPr lang="it-IT" altLang="it-IT" sz="2400" dirty="0" smtClean="0">
                <a:solidFill>
                  <a:srgbClr val="FF0000"/>
                </a:solidFill>
              </a:rPr>
              <a:t> 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(output) </a:t>
            </a:r>
            <a:r>
              <a:rPr lang="it-IT" altLang="it-IT" sz="2400" dirty="0" smtClean="0">
                <a:solidFill>
                  <a:schemeClr val="tx1"/>
                </a:solidFill>
              </a:rPr>
              <a:t>ad un determinato </a:t>
            </a:r>
            <a:r>
              <a:rPr lang="it-IT" altLang="it-IT" sz="2400" i="1" dirty="0" smtClean="0">
                <a:solidFill>
                  <a:srgbClr val="00B050"/>
                </a:solidFill>
              </a:rPr>
              <a:t>quesito </a:t>
            </a:r>
            <a:r>
              <a:rPr lang="it-IT" altLang="it-IT" sz="2400" b="1" dirty="0" smtClean="0">
                <a:solidFill>
                  <a:srgbClr val="00B050"/>
                </a:solidFill>
              </a:rPr>
              <a:t>(input)</a:t>
            </a:r>
            <a:r>
              <a:rPr lang="it-IT" altLang="it-IT" sz="2400" dirty="0" smtClean="0">
                <a:solidFill>
                  <a:schemeClr val="tx1"/>
                </a:solidFill>
              </a:rPr>
              <a:t>).</a:t>
            </a:r>
            <a:endParaRPr lang="it-IT" altLang="it-IT" sz="2000" dirty="0" smtClean="0">
              <a:solidFill>
                <a:schemeClr val="tx1"/>
              </a:solidFill>
            </a:endParaRP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black">
          <a:xfrm>
            <a:off x="0" y="53340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Definizione (necessariamente informale) di algoritmo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048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B6C325-7A42-40E6-8B17-E8F9C5B2757A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73113"/>
            <a:ext cx="8496300" cy="1143000"/>
          </a:xfrm>
        </p:spPr>
        <p:txBody>
          <a:bodyPr/>
          <a:lstStyle/>
          <a:p>
            <a:pPr eaLnBrk="1" hangingPunct="1"/>
            <a:r>
              <a:rPr lang="it-IT" altLang="it-IT" sz="4000" b="1" smtClean="0"/>
              <a:t>Le quattro proprietà </a:t>
            </a:r>
            <a:br>
              <a:rPr lang="it-IT" altLang="it-IT" sz="4000" b="1" smtClean="0"/>
            </a:br>
            <a:r>
              <a:rPr lang="it-IT" altLang="it-IT" sz="4000" b="1" smtClean="0"/>
              <a:t>fondamentali di un algoritmo</a:t>
            </a:r>
            <a:br>
              <a:rPr lang="it-IT" altLang="it-IT" sz="4000" b="1" smtClean="0"/>
            </a:br>
            <a:endParaRPr lang="it-IT" altLang="it-IT" sz="4000" b="1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La sequenza di istruzioni deve essere </a:t>
            </a:r>
            <a:r>
              <a:rPr lang="it-IT" altLang="it-IT" b="1" smtClean="0">
                <a:solidFill>
                  <a:srgbClr val="FFFF00"/>
                </a:solidFill>
              </a:rPr>
              <a:t>finita</a:t>
            </a:r>
            <a:r>
              <a:rPr lang="it-IT" altLang="it-IT" smtClean="0">
                <a:solidFill>
                  <a:srgbClr val="FFFF00"/>
                </a:solidFill>
              </a:rPr>
              <a:t> </a:t>
            </a:r>
          </a:p>
          <a:p>
            <a:pPr eaLnBrk="1" hangingPunct="1"/>
            <a:r>
              <a:rPr lang="it-IT" altLang="it-IT" smtClean="0"/>
              <a:t>Le istruzioni devono essere </a:t>
            </a:r>
            <a:r>
              <a:rPr lang="it-IT" altLang="it-IT" b="1" smtClean="0">
                <a:solidFill>
                  <a:srgbClr val="FFFF00"/>
                </a:solidFill>
              </a:rPr>
              <a:t>eseguibili</a:t>
            </a:r>
          </a:p>
          <a:p>
            <a:pPr eaLnBrk="1" hangingPunct="1"/>
            <a:r>
              <a:rPr lang="it-IT" altLang="it-IT" smtClean="0"/>
              <a:t>Le istruzioni non devono essere </a:t>
            </a:r>
            <a:r>
              <a:rPr lang="it-IT" altLang="it-IT" b="1" smtClean="0">
                <a:solidFill>
                  <a:srgbClr val="FFFF00"/>
                </a:solidFill>
              </a:rPr>
              <a:t>ambigue</a:t>
            </a:r>
            <a:r>
              <a:rPr lang="it-IT" altLang="it-IT" smtClean="0">
                <a:solidFill>
                  <a:srgbClr val="FFFF00"/>
                </a:solidFill>
              </a:rPr>
              <a:t> </a:t>
            </a:r>
          </a:p>
          <a:p>
            <a:pPr eaLnBrk="1" hangingPunct="1"/>
            <a:r>
              <a:rPr lang="it-IT" altLang="it-IT" smtClean="0"/>
              <a:t>Dopo un tempo finito, l’esecuzione delle istruzioni deve portare ad un </a:t>
            </a:r>
            <a:r>
              <a:rPr lang="it-IT" altLang="it-IT" b="1" smtClean="0">
                <a:solidFill>
                  <a:srgbClr val="FFFF00"/>
                </a:solidFill>
              </a:rPr>
              <a:t>risultato univoco (corretto)</a:t>
            </a:r>
            <a:r>
              <a:rPr lang="it-IT" altLang="it-IT" smtClean="0">
                <a:solidFill>
                  <a:srgbClr val="FFFF00"/>
                </a:solidFill>
              </a:rPr>
              <a:t> </a:t>
            </a:r>
          </a:p>
          <a:p>
            <a:pPr eaLnBrk="1" hangingPunct="1"/>
            <a:endParaRPr lang="it-IT" altLang="it-IT" smtClean="0">
              <a:solidFill>
                <a:srgbClr val="FFFF00"/>
              </a:solidFill>
            </a:endParaRPr>
          </a:p>
          <a:p>
            <a:pPr eaLnBrk="1" hangingPunct="1"/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150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98CF7B-7772-43D5-B14A-9202FBF6652F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14338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altLang="it-IT" sz="4000" b="1" smtClean="0"/>
              <a:t>Algoritmi e </a:t>
            </a:r>
            <a:r>
              <a:rPr lang="en-US" altLang="it-IT" sz="4000" b="1" smtClean="0">
                <a:solidFill>
                  <a:srgbClr val="FFFF00"/>
                </a:solidFill>
              </a:rPr>
              <a:t>strutture dati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8" y="1906588"/>
            <a:ext cx="8277225" cy="4259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it-IT" dirty="0" smtClean="0"/>
              <a:t>In </a:t>
            </a:r>
            <a:r>
              <a:rPr lang="en-US" altLang="it-IT" dirty="0" err="1" smtClean="0"/>
              <a:t>problemi</a:t>
            </a:r>
            <a:r>
              <a:rPr lang="en-US" altLang="it-IT" dirty="0" smtClean="0"/>
              <a:t> di </a:t>
            </a:r>
            <a:r>
              <a:rPr lang="en-US" altLang="it-IT" b="1" dirty="0" err="1" smtClean="0"/>
              <a:t>natura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computazionale</a:t>
            </a:r>
            <a:r>
              <a:rPr lang="en-US" altLang="it-IT" dirty="0" smtClean="0"/>
              <a:t>, un </a:t>
            </a:r>
            <a:r>
              <a:rPr lang="en-US" altLang="it-IT" dirty="0" err="1" smtClean="0"/>
              <a:t>algoritmo</a:t>
            </a:r>
            <a:r>
              <a:rPr lang="en-US" altLang="it-IT" dirty="0" smtClean="0"/>
              <a:t> è </a:t>
            </a:r>
            <a:r>
              <a:rPr lang="en-US" altLang="it-IT" dirty="0" err="1" smtClean="0"/>
              <a:t>una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procedura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prende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>
                <a:solidFill>
                  <a:srgbClr val="FFFF00"/>
                </a:solidFill>
              </a:rPr>
              <a:t>dati</a:t>
            </a:r>
            <a:r>
              <a:rPr lang="en-US" altLang="it-IT" dirty="0" smtClean="0"/>
              <a:t> in </a:t>
            </a:r>
            <a:r>
              <a:rPr lang="en-US" altLang="it-IT" b="1" dirty="0" smtClean="0">
                <a:solidFill>
                  <a:srgbClr val="FFFF00"/>
                </a:solidFill>
              </a:rPr>
              <a:t>input</a:t>
            </a:r>
            <a:r>
              <a:rPr lang="en-US" altLang="it-IT" dirty="0" smtClean="0">
                <a:solidFill>
                  <a:srgbClr val="FFFF00"/>
                </a:solidFill>
              </a:rPr>
              <a:t> </a:t>
            </a:r>
            <a:r>
              <a:rPr lang="en-US" altLang="it-IT" dirty="0" smtClean="0"/>
              <a:t>e, </a:t>
            </a:r>
            <a:r>
              <a:rPr lang="en-US" altLang="it-IT" dirty="0" err="1" smtClean="0"/>
              <a:t>dopo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averli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elaborati</a:t>
            </a:r>
            <a:r>
              <a:rPr lang="en-US" altLang="it-IT" dirty="0" smtClean="0"/>
              <a:t>, </a:t>
            </a:r>
            <a:r>
              <a:rPr lang="en-US" altLang="it-IT" dirty="0" err="1" smtClean="0"/>
              <a:t>restituisce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dati</a:t>
            </a:r>
            <a:r>
              <a:rPr lang="en-US" altLang="it-IT" dirty="0" smtClean="0"/>
              <a:t> in  </a:t>
            </a:r>
            <a:r>
              <a:rPr lang="en-US" altLang="it-IT" b="1" dirty="0" smtClean="0">
                <a:solidFill>
                  <a:srgbClr val="FFFF00"/>
                </a:solidFill>
              </a:rPr>
              <a:t>output</a:t>
            </a:r>
            <a:endParaRPr lang="en-US" altLang="it-IT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it-IT" dirty="0" smtClean="0">
                <a:sym typeface="Symbol" panose="05050102010706020507" pitchFamily="18" charset="2"/>
              </a:rPr>
              <a:t> </a:t>
            </a:r>
            <a:r>
              <a:rPr lang="en-US" altLang="it-IT" dirty="0" smtClean="0"/>
              <a:t>I </a:t>
            </a:r>
            <a:r>
              <a:rPr lang="en-US" altLang="it-IT" dirty="0" err="1" smtClean="0"/>
              <a:t>dati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devono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essere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organizzati</a:t>
            </a:r>
            <a:r>
              <a:rPr lang="en-US" altLang="it-IT" dirty="0" smtClean="0"/>
              <a:t> e </a:t>
            </a:r>
            <a:r>
              <a:rPr lang="en-US" altLang="it-IT" dirty="0" err="1" smtClean="0">
                <a:solidFill>
                  <a:srgbClr val="FFFF00"/>
                </a:solidFill>
              </a:rPr>
              <a:t>strutturati</a:t>
            </a:r>
            <a:r>
              <a:rPr lang="en-US" altLang="it-IT" dirty="0" smtClean="0"/>
              <a:t> in </a:t>
            </a:r>
            <a:r>
              <a:rPr lang="en-US" altLang="it-IT" dirty="0" err="1" smtClean="0"/>
              <a:t>modo</a:t>
            </a:r>
            <a:r>
              <a:rPr lang="en-US" altLang="it-IT" dirty="0" smtClean="0"/>
              <a:t> tale </a:t>
            </a:r>
            <a:r>
              <a:rPr lang="en-US" altLang="it-IT" dirty="0" err="1" smtClean="0"/>
              <a:t>che</a:t>
            </a:r>
            <a:r>
              <a:rPr lang="en-US" altLang="it-IT" dirty="0" smtClean="0"/>
              <a:t> la </a:t>
            </a:r>
            <a:r>
              <a:rPr lang="en-US" altLang="it-IT" dirty="0" err="1" smtClean="0"/>
              <a:t>procedura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che</a:t>
            </a:r>
            <a:r>
              <a:rPr lang="en-US" altLang="it-IT" dirty="0" smtClean="0"/>
              <a:t> li </a:t>
            </a:r>
            <a:r>
              <a:rPr lang="en-US" altLang="it-IT" dirty="0" err="1" smtClean="0"/>
              <a:t>elabora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sia</a:t>
            </a:r>
            <a:r>
              <a:rPr lang="en-US" altLang="it-IT" dirty="0" smtClean="0"/>
              <a:t> “</a:t>
            </a:r>
            <a:r>
              <a:rPr lang="en-US" altLang="it-IT" dirty="0" err="1" smtClean="0"/>
              <a:t>efficiente</a:t>
            </a:r>
            <a:r>
              <a:rPr lang="en-US" altLang="it-IT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253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5B2A71-EA72-488B-B651-B2BB71FCC5B1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Tipo di dato </a:t>
            </a:r>
            <a:r>
              <a:rPr lang="it-IT" altLang="it-IT" sz="4000" b="1" i="1"/>
              <a:t>vs</a:t>
            </a:r>
            <a:r>
              <a:rPr lang="it-IT" altLang="it-IT" sz="4000" b="1"/>
              <a:t> struttura dati</a:t>
            </a: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242888" y="1030288"/>
            <a:ext cx="8793162" cy="34782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defRPr/>
            </a:pPr>
            <a:r>
              <a:rPr lang="it-IT" sz="3600" dirty="0">
                <a:solidFill>
                  <a:schemeClr val="bg1"/>
                </a:solidFill>
                <a:latin typeface="Times New Roman" pitchFamily="18" charset="0"/>
              </a:rPr>
              <a:t>Tipo di dato:</a:t>
            </a:r>
          </a:p>
          <a:p>
            <a:pPr marL="622300" lvl="1" indent="-35560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it-IT" sz="2800" dirty="0">
                <a:solidFill>
                  <a:srgbClr val="FFFF00"/>
                </a:solidFill>
                <a:latin typeface="Times New Roman" pitchFamily="18" charset="0"/>
              </a:rPr>
              <a:t>Specifica  la natura e l'insieme di valori che una variabile singola o composita può assumere (ad esempio, intero, carattere, insieme di record, etc.), e le </a:t>
            </a:r>
            <a:r>
              <a:rPr lang="it-IT" sz="2800" b="1" dirty="0">
                <a:solidFill>
                  <a:srgbClr val="FFFF00"/>
                </a:solidFill>
                <a:latin typeface="Times New Roman" pitchFamily="18" charset="0"/>
              </a:rPr>
              <a:t>operazioni di interesse </a:t>
            </a:r>
            <a:r>
              <a:rPr lang="it-IT" sz="2800" dirty="0">
                <a:solidFill>
                  <a:srgbClr val="FFFF00"/>
                </a:solidFill>
                <a:latin typeface="Times New Roman" pitchFamily="18" charset="0"/>
              </a:rPr>
              <a:t>su di essa (ad esempio: somma di due interi, ricerca di un elemento in un insieme, etc.) </a:t>
            </a:r>
          </a:p>
          <a:p>
            <a:pPr marL="914400" lvl="1" indent="-457200" eaLnBrk="1" hangingPunct="1">
              <a:spcBef>
                <a:spcPct val="20000"/>
              </a:spcBef>
              <a:defRPr/>
            </a:pPr>
            <a:endParaRPr lang="it-IT" sz="3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34" name="Rectangle 9"/>
          <p:cNvSpPr>
            <a:spLocks noChangeArrowheads="1"/>
          </p:cNvSpPr>
          <p:nvPr/>
        </p:nvSpPr>
        <p:spPr bwMode="auto">
          <a:xfrm>
            <a:off x="242888" y="3860800"/>
            <a:ext cx="8650287" cy="245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647700" indent="-38100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3600"/>
              <a:t>Struttura dati:</a:t>
            </a:r>
          </a:p>
          <a:p>
            <a:pPr lvl="1" eaLnBrk="1" hangingPunct="1"/>
            <a:r>
              <a:rPr lang="it-IT" altLang="it-IT">
                <a:solidFill>
                  <a:srgbClr val="FFFF00"/>
                </a:solidFill>
              </a:rPr>
              <a:t>Organizzazione logica e relativa implementazione fisica di un certo tipo di dati che permette di supportarne le relative operazioni usando meno risorse di calcolo possibile (ad esempio, lista, array, etc.)</a:t>
            </a:r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355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8F74F6-45AC-4C20-8DCD-1E2A7C6DF166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362950" cy="46799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it-IT" altLang="it-IT" sz="2400" dirty="0"/>
              <a:t>Algoritmo </a:t>
            </a:r>
            <a:r>
              <a:rPr lang="it-IT" altLang="it-IT" sz="2400" dirty="0">
                <a:cs typeface="Times New Roman" pitchFamily="18" charset="0"/>
              </a:rPr>
              <a:t>≠ </a:t>
            </a:r>
            <a:r>
              <a:rPr lang="it-IT" altLang="it-IT" sz="2400" dirty="0">
                <a:solidFill>
                  <a:srgbClr val="FFFF00"/>
                </a:solidFill>
              </a:rPr>
              <a:t>Programma: </a:t>
            </a:r>
            <a:r>
              <a:rPr lang="it-IT" altLang="it-IT" sz="2400" dirty="0"/>
              <a:t>Un programma è la </a:t>
            </a:r>
            <a:r>
              <a:rPr lang="it-IT" altLang="it-IT" sz="2400" b="1" dirty="0">
                <a:solidFill>
                  <a:srgbClr val="FFFF00"/>
                </a:solidFill>
              </a:rPr>
              <a:t>codifica</a:t>
            </a:r>
            <a:r>
              <a:rPr lang="it-IT" altLang="it-IT" sz="2400" dirty="0"/>
              <a:t> (in un linguaggio di programmazione) di un certo algoritmo</a:t>
            </a:r>
          </a:p>
          <a:p>
            <a:pPr marL="0" lvl="1" indent="0" eaLnBrk="1" hangingPunct="1">
              <a:lnSpc>
                <a:spcPct val="110000"/>
              </a:lnSpc>
              <a:buFontTx/>
              <a:buNone/>
              <a:defRPr/>
            </a:pPr>
            <a:endParaRPr lang="it-IT" altLang="it-IT" sz="2400" dirty="0">
              <a:sym typeface="Symbol"/>
            </a:endParaRPr>
          </a:p>
          <a:p>
            <a:pPr marL="360363" lvl="1" indent="-360363" eaLnBrk="1" hangingPunct="1">
              <a:lnSpc>
                <a:spcPct val="110000"/>
              </a:lnSpc>
              <a:buFontTx/>
              <a:buNone/>
              <a:defRPr/>
            </a:pPr>
            <a:r>
              <a:rPr lang="it-IT" altLang="it-IT" sz="2400" dirty="0">
                <a:sym typeface="Symbol"/>
              </a:rPr>
              <a:t> </a:t>
            </a:r>
            <a:r>
              <a:rPr lang="it-IT" altLang="it-IT" sz="2400" dirty="0"/>
              <a:t>Un algoritmo </a:t>
            </a:r>
            <a:r>
              <a:rPr lang="it-IT" altLang="it-IT" sz="2400" dirty="0">
                <a:solidFill>
                  <a:srgbClr val="FFFF00"/>
                </a:solidFill>
              </a:rPr>
              <a:t>è l’essenza computazionale di un programma</a:t>
            </a:r>
            <a:r>
              <a:rPr lang="it-IT" altLang="it-IT" sz="2400" dirty="0"/>
              <a:t>, ovvero rappresenta una procedura risolutiva depurata da dettagli riguardanti il linguaggio di programmazione, ambiente di sviluppo, sistema operativo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endParaRPr lang="it-IT" altLang="it-IT" sz="2600" dirty="0"/>
          </a:p>
          <a:p>
            <a:pPr eaLnBrk="1" hangingPunct="1">
              <a:lnSpc>
                <a:spcPct val="110000"/>
              </a:lnSpc>
              <a:defRPr/>
            </a:pPr>
            <a:endParaRPr lang="it-IT" altLang="it-IT" sz="2600" dirty="0"/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it-IT" altLang="it-IT" sz="2600" dirty="0">
              <a:solidFill>
                <a:srgbClr val="FFFF00"/>
              </a:solidFill>
            </a:endParaRPr>
          </a:p>
          <a:p>
            <a:pPr eaLnBrk="1" hangingPunct="1">
              <a:lnSpc>
                <a:spcPct val="110000"/>
              </a:lnSpc>
              <a:defRPr/>
            </a:pPr>
            <a:endParaRPr lang="it-IT" altLang="it-IT" sz="2600" dirty="0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304800" y="53340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Algoritmi e programmi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457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7DE6B6-E3A4-4469-B80C-2D5292E1D59B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496300" cy="21605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it-IT" sz="2800" b="1" smtClean="0">
                <a:solidFill>
                  <a:srgbClr val="FFFF00"/>
                </a:solidFill>
              </a:rPr>
              <a:t>Problema: </a:t>
            </a:r>
            <a:r>
              <a:rPr lang="en-US" altLang="it-IT" sz="2800" b="1" smtClean="0"/>
              <a:t>ricerca del massimo fra </a:t>
            </a:r>
            <a:r>
              <a:rPr lang="en-US" altLang="it-IT" sz="2800" b="1" i="1" smtClean="0"/>
              <a:t>n</a:t>
            </a:r>
            <a:r>
              <a:rPr lang="en-US" altLang="it-IT" sz="2800" b="1" smtClean="0"/>
              <a:t> numeri interi</a:t>
            </a:r>
          </a:p>
          <a:p>
            <a:pPr eaLnBrk="1" hangingPunct="1"/>
            <a:r>
              <a:rPr lang="en-US" altLang="it-IT" sz="2800" smtClean="0">
                <a:solidFill>
                  <a:srgbClr val="FFFF00"/>
                </a:solidFill>
              </a:rPr>
              <a:t>Input:</a:t>
            </a:r>
            <a:r>
              <a:rPr lang="en-US" altLang="it-IT" sz="2800" smtClean="0"/>
              <a:t> una sequenza di </a:t>
            </a:r>
            <a:r>
              <a:rPr lang="en-US" altLang="it-IT" sz="2800" i="1" smtClean="0"/>
              <a:t>n</a:t>
            </a:r>
            <a:r>
              <a:rPr lang="en-US" altLang="it-IT" sz="2800" smtClean="0"/>
              <a:t> numeri A=&lt;a</a:t>
            </a:r>
            <a:r>
              <a:rPr lang="en-US" altLang="it-IT" sz="2800" baseline="-25000" smtClean="0"/>
              <a:t>1</a:t>
            </a:r>
            <a:r>
              <a:rPr lang="en-US" altLang="it-IT" sz="2800" smtClean="0"/>
              <a:t>,a</a:t>
            </a:r>
            <a:r>
              <a:rPr lang="en-US" altLang="it-IT" sz="2800" baseline="-25000" smtClean="0"/>
              <a:t>2</a:t>
            </a:r>
            <a:r>
              <a:rPr lang="en-US" altLang="it-IT" sz="2800" smtClean="0"/>
              <a:t>,…,a</a:t>
            </a:r>
            <a:r>
              <a:rPr lang="en-US" altLang="it-IT" sz="2800" baseline="-25000" smtClean="0"/>
              <a:t>n</a:t>
            </a:r>
            <a:r>
              <a:rPr lang="en-US" altLang="it-IT" sz="2800" smtClean="0"/>
              <a:t>&gt;</a:t>
            </a:r>
          </a:p>
          <a:p>
            <a:pPr eaLnBrk="1" hangingPunct="1">
              <a:buFontTx/>
              <a:buNone/>
            </a:pPr>
            <a:endParaRPr lang="en-US" altLang="it-IT" sz="700" smtClean="0"/>
          </a:p>
          <a:p>
            <a:pPr eaLnBrk="1" hangingPunct="1"/>
            <a:r>
              <a:rPr lang="en-US" altLang="it-IT" sz="2800" smtClean="0">
                <a:solidFill>
                  <a:srgbClr val="FFFF00"/>
                </a:solidFill>
              </a:rPr>
              <a:t>Output:</a:t>
            </a:r>
            <a:r>
              <a:rPr lang="en-US" altLang="it-IT" sz="2800" smtClean="0"/>
              <a:t> un numero a</a:t>
            </a:r>
            <a:r>
              <a:rPr lang="en-US" altLang="it-IT" sz="2800" baseline="-25000" smtClean="0"/>
              <a:t>i</a:t>
            </a:r>
            <a:r>
              <a:rPr lang="en-US" altLang="it-IT" sz="2800" smtClean="0"/>
              <a:t> tale che a</a:t>
            </a:r>
            <a:r>
              <a:rPr lang="en-US" altLang="it-IT" sz="2800" baseline="-25000" smtClean="0"/>
              <a:t>i </a:t>
            </a:r>
            <a:r>
              <a:rPr lang="en-US" altLang="it-IT" sz="2800" smtClean="0">
                <a:sym typeface="Symbol" panose="05050102010706020507" pitchFamily="18" charset="2"/>
              </a:rPr>
              <a:t> a</a:t>
            </a:r>
            <a:r>
              <a:rPr lang="en-US" altLang="it-IT" sz="2800" baseline="-25000" smtClean="0">
                <a:sym typeface="Symbol" panose="05050102010706020507" pitchFamily="18" charset="2"/>
              </a:rPr>
              <a:t>j</a:t>
            </a:r>
            <a:r>
              <a:rPr lang="en-US" altLang="it-IT" sz="2800" smtClean="0">
                <a:sym typeface="Symbol" panose="05050102010706020507" pitchFamily="18" charset="2"/>
              </a:rPr>
              <a:t> j=1,…,</a:t>
            </a:r>
            <a:r>
              <a:rPr lang="en-US" altLang="it-IT" sz="2800" i="1" smtClean="0">
                <a:sym typeface="Symbol" panose="05050102010706020507" pitchFamily="18" charset="2"/>
              </a:rPr>
              <a:t>n</a:t>
            </a:r>
            <a:endParaRPr lang="en-US" altLang="it-IT" sz="2800" smtClean="0">
              <a:sym typeface="Symbol" panose="05050102010706020507" pitchFamily="18" charset="2"/>
            </a:endParaRP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395288" y="3176588"/>
            <a:ext cx="8353425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solidFill>
                  <a:srgbClr val="FFFF00"/>
                </a:solidFill>
                <a:latin typeface="Times" panose="02020603050405020304" pitchFamily="18" charset="0"/>
              </a:rPr>
              <a:t>Algoritmo (ad altissimo livello)</a:t>
            </a:r>
            <a:r>
              <a:rPr lang="en-US" altLang="it-IT" sz="2800">
                <a:latin typeface="Times" panose="02020603050405020304" pitchFamily="18" charset="0"/>
              </a:rPr>
              <a:t>: Inizializza il valore del massimo al valore del primo elemento. Poi, guarda uno dopo l’altro tutti gli elementi, e ad ogni passo confronta l’elemento in esame con il massimo corrente, e se maggiore, aggiorna il massimo corrente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614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F6420-D4DF-4C2B-848E-5E64D81AF3D8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smtClean="0"/>
              <a:t>Obiettivi del corso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it-IT" sz="2800" smtClean="0"/>
              <a:t>Fornire le competenze necessarie per:</a:t>
            </a:r>
          </a:p>
          <a:p>
            <a:pPr lvl="1" eaLnBrk="1" hangingPunct="1"/>
            <a:r>
              <a:rPr lang="en-US" altLang="it-IT" sz="2400" smtClean="0"/>
              <a:t>analizzare le principali tecniche di </a:t>
            </a:r>
            <a:r>
              <a:rPr lang="en-US" altLang="it-IT" sz="2400" smtClean="0">
                <a:solidFill>
                  <a:srgbClr val="FFFF00"/>
                </a:solidFill>
              </a:rPr>
              <a:t>progettazione e analisi degli algoritmi</a:t>
            </a:r>
            <a:r>
              <a:rPr lang="en-US" altLang="it-IT" sz="2400" smtClean="0"/>
              <a:t>, e saperle valutare in termini di </a:t>
            </a:r>
            <a:r>
              <a:rPr lang="en-US" altLang="it-IT" sz="2400" smtClean="0">
                <a:solidFill>
                  <a:srgbClr val="FFC000"/>
                </a:solidFill>
              </a:rPr>
              <a:t>efficienza computazionale </a:t>
            </a:r>
            <a:r>
              <a:rPr lang="en-US" altLang="it-IT" sz="2400" smtClean="0"/>
              <a:t>rispetto allo specifico problema che si vuole risolvere</a:t>
            </a:r>
          </a:p>
          <a:p>
            <a:pPr lvl="1" eaLnBrk="1" hangingPunct="1"/>
            <a:r>
              <a:rPr lang="en-US" altLang="it-IT" sz="2400" smtClean="0"/>
              <a:t>scegliere e realizzare </a:t>
            </a:r>
            <a:r>
              <a:rPr lang="en-US" altLang="it-IT" sz="2400" smtClean="0">
                <a:solidFill>
                  <a:srgbClr val="FFFF00"/>
                </a:solidFill>
              </a:rPr>
              <a:t>strutture dati </a:t>
            </a:r>
            <a:r>
              <a:rPr lang="en-US" altLang="it-IT" sz="2400" smtClean="0"/>
              <a:t>adeguate al problema che si vuole risolvere</a:t>
            </a:r>
          </a:p>
          <a:p>
            <a:pPr lvl="1" eaLnBrk="1" hangingPunct="1"/>
            <a:r>
              <a:rPr lang="en-US" altLang="it-IT" sz="2400" smtClean="0"/>
              <a:t>sviluppare un’intuizione finalizzata alla </a:t>
            </a:r>
            <a:r>
              <a:rPr lang="en-US" altLang="it-IT" sz="2400" smtClean="0">
                <a:solidFill>
                  <a:srgbClr val="FFFF00"/>
                </a:solidFill>
              </a:rPr>
              <a:t>soluzione efficiente </a:t>
            </a:r>
            <a:r>
              <a:rPr lang="en-US" altLang="it-IT" sz="2400" smtClean="0"/>
              <a:t>di problemi computazionali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560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EC4709-D1B6-4B59-BA9F-391BB93C96FF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34925" y="981075"/>
            <a:ext cx="2952750" cy="25923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97635" name="Text Box 3"/>
          <p:cNvSpPr txBox="1">
            <a:spLocks noChangeArrowheads="1"/>
          </p:cNvSpPr>
          <p:nvPr/>
        </p:nvSpPr>
        <p:spPr bwMode="auto">
          <a:xfrm>
            <a:off x="180975" y="1009650"/>
            <a:ext cx="28067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tx1"/>
                </a:solidFill>
              </a:rPr>
              <a:t>int</a:t>
            </a:r>
            <a:r>
              <a:rPr lang="en-US" altLang="it-IT" sz="1800">
                <a:solidFill>
                  <a:schemeClr val="tx1"/>
                </a:solidFill>
              </a:rPr>
              <a:t> </a:t>
            </a:r>
            <a:r>
              <a:rPr lang="en-US" altLang="it-IT" sz="1800" b="1">
                <a:solidFill>
                  <a:schemeClr val="tx1"/>
                </a:solidFill>
              </a:rPr>
              <a:t>InC</a:t>
            </a:r>
            <a:r>
              <a:rPr lang="en-US" altLang="it-IT" sz="1800">
                <a:solidFill>
                  <a:schemeClr val="tx1"/>
                </a:solidFill>
              </a:rPr>
              <a:t>(int a[], int n){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int i, max;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max = a[0];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</a:t>
            </a:r>
            <a:r>
              <a:rPr lang="en-US" altLang="it-IT" sz="1800" b="1">
                <a:solidFill>
                  <a:schemeClr val="tx1"/>
                </a:solidFill>
              </a:rPr>
              <a:t>for</a:t>
            </a:r>
            <a:r>
              <a:rPr lang="en-US" altLang="it-IT" sz="1800">
                <a:solidFill>
                  <a:schemeClr val="tx1"/>
                </a:solidFill>
              </a:rPr>
              <a:t> (i = 1; i &lt; n; i++)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    if (a[i] &gt; max)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      max = a[i];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  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</a:t>
            </a:r>
            <a:r>
              <a:rPr lang="en-US" altLang="it-IT" sz="1800" b="1">
                <a:solidFill>
                  <a:schemeClr val="tx1"/>
                </a:solidFill>
              </a:rPr>
              <a:t>return</a:t>
            </a:r>
            <a:r>
              <a:rPr lang="en-US" altLang="it-IT" sz="1800">
                <a:solidFill>
                  <a:schemeClr val="tx1"/>
                </a:solidFill>
              </a:rPr>
              <a:t> max;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932363" y="1341438"/>
            <a:ext cx="3455987" cy="1943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5003800" y="1531938"/>
            <a:ext cx="3756025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tx1"/>
                </a:solidFill>
              </a:rPr>
              <a:t>public static int</a:t>
            </a:r>
            <a:r>
              <a:rPr lang="en-US" altLang="it-IT" sz="1800">
                <a:solidFill>
                  <a:schemeClr val="tx1"/>
                </a:solidFill>
              </a:rPr>
              <a:t> InJava (</a:t>
            </a:r>
            <a:r>
              <a:rPr lang="en-US" altLang="it-IT" sz="1800" b="1">
                <a:solidFill>
                  <a:schemeClr val="tx1"/>
                </a:solidFill>
              </a:rPr>
              <a:t>int</a:t>
            </a:r>
            <a:r>
              <a:rPr lang="en-US" altLang="it-IT" sz="1800">
                <a:solidFill>
                  <a:schemeClr val="tx1"/>
                </a:solidFill>
              </a:rPr>
              <a:t>[] a){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tx1"/>
                </a:solidFill>
              </a:rPr>
              <a:t>int</a:t>
            </a:r>
            <a:r>
              <a:rPr lang="en-US" altLang="it-IT" sz="1800">
                <a:solidFill>
                  <a:schemeClr val="tx1"/>
                </a:solidFill>
              </a:rPr>
              <a:t> max=a[0];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tx1"/>
                </a:solidFill>
              </a:rPr>
              <a:t>for</a:t>
            </a:r>
            <a:r>
              <a:rPr lang="en-US" altLang="it-IT" sz="1800">
                <a:solidFill>
                  <a:schemeClr val="tx1"/>
                </a:solidFill>
              </a:rPr>
              <a:t> (int i = 1; i &lt; a.length; i++)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>
                <a:solidFill>
                  <a:schemeClr val="tx1"/>
                </a:solidFill>
              </a:rPr>
              <a:t>    </a:t>
            </a:r>
            <a:r>
              <a:rPr lang="en-US" altLang="it-IT" sz="1800" b="1">
                <a:solidFill>
                  <a:schemeClr val="tx1"/>
                </a:solidFill>
              </a:rPr>
              <a:t>if</a:t>
            </a:r>
            <a:r>
              <a:rPr lang="en-US" altLang="it-IT" sz="1800">
                <a:solidFill>
                  <a:schemeClr val="tx1"/>
                </a:solidFill>
              </a:rPr>
              <a:t> (a[i] &gt; max) max = a[i];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1800" b="1">
                <a:solidFill>
                  <a:schemeClr val="tx1"/>
                </a:solidFill>
              </a:rPr>
              <a:t>return </a:t>
            </a:r>
            <a:r>
              <a:rPr lang="en-US" altLang="it-IT" sz="1800">
                <a:solidFill>
                  <a:schemeClr val="tx1"/>
                </a:solidFill>
              </a:rPr>
              <a:t>max;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2051050" y="3576638"/>
            <a:ext cx="6121400" cy="28765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2227263" y="3614738"/>
            <a:ext cx="63055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it-IT" sz="1800" b="1">
                <a:solidFill>
                  <a:schemeClr val="tx1"/>
                </a:solidFill>
              </a:rPr>
              <a:t>function InPascal</a:t>
            </a:r>
            <a:r>
              <a:rPr lang="en-GB" altLang="it-IT" sz="1800">
                <a:solidFill>
                  <a:schemeClr val="tx1"/>
                </a:solidFill>
              </a:rPr>
              <a:t>(var A: array[1…Nmax] of integer): integer;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>
                <a:solidFill>
                  <a:schemeClr val="tx1"/>
                </a:solidFill>
              </a:rPr>
              <a:t>var k, max: integer;</a:t>
            </a:r>
            <a:endParaRPr lang="it-IT" altLang="it-IT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tx1"/>
                </a:solidFill>
              </a:rPr>
              <a:t>begin</a:t>
            </a:r>
            <a:endParaRPr lang="en-GB" altLang="it-IT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>
                <a:solidFill>
                  <a:schemeClr val="tx1"/>
                </a:solidFill>
              </a:rPr>
              <a:t>    max:=A[1];</a:t>
            </a:r>
            <a:endParaRPr lang="en-GB" altLang="it-IT" sz="1800" b="1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 b="1">
                <a:solidFill>
                  <a:schemeClr val="tx1"/>
                </a:solidFill>
              </a:rPr>
              <a:t>    for</a:t>
            </a:r>
            <a:r>
              <a:rPr lang="en-GB" altLang="it-IT" sz="1800">
                <a:solidFill>
                  <a:schemeClr val="tx1"/>
                </a:solidFill>
              </a:rPr>
              <a:t> k:= 2 to n </a:t>
            </a:r>
            <a:r>
              <a:rPr lang="en-GB" altLang="it-IT" sz="1800" b="1">
                <a:solidFill>
                  <a:schemeClr val="tx1"/>
                </a:solidFill>
              </a:rPr>
              <a:t>do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 b="1">
                <a:solidFill>
                  <a:schemeClr val="tx1"/>
                </a:solidFill>
              </a:rPr>
              <a:t>    begin</a:t>
            </a:r>
            <a:endParaRPr lang="en-GB" altLang="it-IT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>
                <a:solidFill>
                  <a:schemeClr val="tx1"/>
                </a:solidFill>
              </a:rPr>
              <a:t>        if A[k]&gt;max then max:=A[k];</a:t>
            </a:r>
            <a:endParaRPr lang="en-GB" altLang="it-IT" sz="1800" b="1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 b="1">
                <a:solidFill>
                  <a:schemeClr val="tx1"/>
                </a:solidFill>
              </a:rPr>
              <a:t>    end;</a:t>
            </a:r>
            <a:endParaRPr lang="en-GB" altLang="it-IT" sz="180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>
                <a:solidFill>
                  <a:schemeClr val="tx1"/>
                </a:solidFill>
              </a:rPr>
              <a:t>    InPascal:=max;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it-IT" sz="1800" b="1">
                <a:solidFill>
                  <a:schemeClr val="tx1"/>
                </a:solidFill>
              </a:rPr>
              <a:t>end;</a:t>
            </a:r>
            <a:endParaRPr lang="en-US" altLang="it-IT" sz="1800" b="1">
              <a:solidFill>
                <a:schemeClr val="tx1"/>
              </a:solidFill>
            </a:endParaRPr>
          </a:p>
        </p:txBody>
      </p:sp>
      <p:sp>
        <p:nvSpPr>
          <p:cNvPr id="25610" name="Rectangle 8"/>
          <p:cNvSpPr>
            <a:spLocks noChangeArrowheads="1"/>
          </p:cNvSpPr>
          <p:nvPr/>
        </p:nvSpPr>
        <p:spPr bwMode="black">
          <a:xfrm>
            <a:off x="304800" y="333375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Alcune codifiche classiche (con array)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7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7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97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7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7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7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 animBg="1"/>
      <p:bldP spid="197635" grpId="0"/>
      <p:bldP spid="197636" grpId="0" animBg="1"/>
      <p:bldP spid="197637" grpId="0"/>
      <p:bldP spid="197638" grpId="0" animBg="1"/>
      <p:bldP spid="1976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662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70C4F3-7F7C-4886-B31A-CD0CF5A527A8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900113" y="1844675"/>
            <a:ext cx="6264275" cy="27368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pPr algn="r" eaLnBrk="1" hangingPunct="1"/>
            <a:r>
              <a:rPr lang="en-US" altLang="it-IT" sz="3600" b="1" smtClean="0"/>
              <a:t>Il nostro pseudo-codice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971550" y="2281238"/>
            <a:ext cx="66960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algoritmo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Massimo (array A) 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 elemento</a:t>
            </a:r>
            <a:endParaRPr lang="en-US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max= A[1]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</a:t>
            </a: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for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j=2 </a:t>
            </a: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to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n </a:t>
            </a: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do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	</a:t>
            </a: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if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(A[j] 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max) </a:t>
            </a: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then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max=A[j]</a:t>
            </a:r>
            <a:endParaRPr lang="en-US" altLang="it-IT" sz="2400" b="1" baseline="-25000">
              <a:solidFill>
                <a:schemeClr val="tx1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 </a:t>
            </a:r>
            <a:r>
              <a:rPr lang="en-US" altLang="it-IT" sz="2400" b="1">
                <a:solidFill>
                  <a:schemeClr val="tx1"/>
                </a:solidFill>
                <a:latin typeface="Times" panose="02020603050405020304" pitchFamily="18" charset="0"/>
              </a:rPr>
              <a:t>return </a:t>
            </a:r>
            <a:r>
              <a:rPr lang="en-US" altLang="it-IT" sz="2400">
                <a:solidFill>
                  <a:schemeClr val="tx1"/>
                </a:solidFill>
                <a:latin typeface="Times" panose="02020603050405020304" pitchFamily="18" charset="0"/>
              </a:rPr>
              <a:t>max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95513" y="5049838"/>
            <a:ext cx="3455987" cy="4667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68538" y="5094288"/>
            <a:ext cx="3382962" cy="4222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it-IT" altLang="it-IT" sz="2400" kern="0" dirty="0">
                <a:solidFill>
                  <a:schemeClr val="tx1"/>
                </a:solidFill>
              </a:rPr>
              <a:t>Ma serve veramente il ≥ ?</a:t>
            </a:r>
            <a:endParaRPr lang="it-IT" altLang="it-IT" sz="2000" kern="0" dirty="0">
              <a:solidFill>
                <a:schemeClr val="tx1"/>
              </a:solidFill>
            </a:endParaRPr>
          </a:p>
        </p:txBody>
      </p:sp>
      <p:sp>
        <p:nvSpPr>
          <p:cNvPr id="2" name="Freccia in su 1"/>
          <p:cNvSpPr>
            <a:spLocks noChangeArrowheads="1"/>
          </p:cNvSpPr>
          <p:nvPr/>
        </p:nvSpPr>
        <p:spPr bwMode="auto">
          <a:xfrm>
            <a:off x="3203575" y="4041775"/>
            <a:ext cx="288925" cy="900113"/>
          </a:xfrm>
          <a:prstGeom prst="upArrow">
            <a:avLst>
              <a:gd name="adj1" fmla="val 50000"/>
              <a:gd name="adj2" fmla="val 49846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en-US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765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747F55-33AB-43BE-93B4-482FC9C5D6E5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black">
          <a:xfrm>
            <a:off x="304800" y="533400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Correttezza ed efficienza</a:t>
            </a: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838200" y="2133600"/>
            <a:ext cx="8001000" cy="28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3600"/>
              <a:t>Vogliamo progettare algoritmi che:</a:t>
            </a:r>
          </a:p>
          <a:p>
            <a:pPr lvl="1" eaLnBrk="1" hangingPunct="1"/>
            <a:r>
              <a:rPr lang="it-IT" altLang="it-IT" sz="3200"/>
              <a:t>Producano</a:t>
            </a:r>
            <a:r>
              <a:rPr lang="it-IT" altLang="it-IT" sz="3200">
                <a:solidFill>
                  <a:srgbClr val="FFFF00"/>
                </a:solidFill>
              </a:rPr>
              <a:t> correttamente </a:t>
            </a:r>
            <a:r>
              <a:rPr lang="it-IT" altLang="it-IT" sz="3200"/>
              <a:t>il risultato desiderato</a:t>
            </a:r>
          </a:p>
          <a:p>
            <a:pPr lvl="1" eaLnBrk="1" hangingPunct="1">
              <a:buFont typeface="Times" panose="02020603050405020304" pitchFamily="18" charset="0"/>
              <a:buChar char="–"/>
            </a:pPr>
            <a:r>
              <a:rPr lang="it-IT" altLang="it-IT" sz="3200"/>
              <a:t>Siano </a:t>
            </a:r>
            <a:r>
              <a:rPr lang="it-IT" altLang="it-IT" sz="3200">
                <a:solidFill>
                  <a:srgbClr val="FFCC00"/>
                </a:solidFill>
              </a:rPr>
              <a:t>efficienti</a:t>
            </a:r>
            <a:r>
              <a:rPr lang="it-IT" altLang="it-IT" sz="3200"/>
              <a:t> in termini di </a:t>
            </a:r>
            <a:r>
              <a:rPr lang="it-IT" altLang="it-IT" sz="3200">
                <a:solidFill>
                  <a:srgbClr val="FFFF00"/>
                </a:solidFill>
              </a:rPr>
              <a:t>tempo di esecuzione</a:t>
            </a:r>
            <a:r>
              <a:rPr lang="it-IT" altLang="it-IT" sz="3200"/>
              <a:t> ed </a:t>
            </a:r>
            <a:r>
              <a:rPr lang="it-IT" altLang="it-IT" sz="3200">
                <a:solidFill>
                  <a:srgbClr val="FFFF00"/>
                </a:solidFill>
              </a:rPr>
              <a:t>occupazione di memoria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867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187E64-C5C1-444B-816C-B8718D62EF98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black">
          <a:xfrm>
            <a:off x="304800" y="427038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Analisi di algoritmi</a:t>
            </a: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79388" y="1052513"/>
            <a:ext cx="8640762" cy="59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it-IT" altLang="it-IT" sz="3200">
                <a:solidFill>
                  <a:schemeClr val="bg1"/>
                </a:solidFill>
                <a:latin typeface="Times New Roman" panose="02020603050405020304" pitchFamily="18" charset="0"/>
              </a:rPr>
              <a:t>    </a:t>
            </a:r>
            <a:r>
              <a:rPr lang="it-IT" altLang="it-IT" sz="2800">
                <a:solidFill>
                  <a:srgbClr val="FFCC00"/>
                </a:solidFill>
                <a:latin typeface="Times New Roman" panose="02020603050405020304" pitchFamily="18" charset="0"/>
              </a:rPr>
              <a:t>Correttezza:</a:t>
            </a:r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dimostrare formalmente che un algoritmo è corretto</a:t>
            </a:r>
          </a:p>
          <a:p>
            <a:pPr lvl="1" eaLnBrk="1" hangingPunct="1">
              <a:spcBef>
                <a:spcPct val="20000"/>
              </a:spcBef>
            </a:pPr>
            <a:r>
              <a:rPr lang="it-IT" altLang="it-IT" sz="2800">
                <a:solidFill>
                  <a:srgbClr val="FFCC00"/>
                </a:solidFill>
                <a:latin typeface="Times New Roman" panose="02020603050405020304" pitchFamily="18" charset="0"/>
              </a:rPr>
              <a:t>Complessità (efficienza):</a:t>
            </a:r>
          </a:p>
          <a:p>
            <a:pPr lvl="2" eaLnBrk="1" hangingPunct="1">
              <a:spcBef>
                <a:spcPct val="20000"/>
              </a:spcBef>
              <a:buFont typeface="Times" panose="02020603050405020304" pitchFamily="18" charset="0"/>
              <a:buChar char="–"/>
            </a:pP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Stimare la quantità di risorse (</a:t>
            </a:r>
            <a:r>
              <a:rPr lang="it-IT" altLang="it-IT" sz="2800">
                <a:solidFill>
                  <a:srgbClr val="FFFF00"/>
                </a:solidFill>
                <a:latin typeface="Times New Roman" panose="02020603050405020304" pitchFamily="18" charset="0"/>
              </a:rPr>
              <a:t>tempo di esecuzione </a:t>
            </a: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e </a:t>
            </a:r>
            <a:r>
              <a:rPr lang="it-IT" altLang="it-IT" sz="2800">
                <a:solidFill>
                  <a:srgbClr val="FFFF00"/>
                </a:solidFill>
                <a:latin typeface="Times New Roman" panose="02020603050405020304" pitchFamily="18" charset="0"/>
              </a:rPr>
              <a:t>occupazione di memoria</a:t>
            </a: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) necessarie all’algoritmo</a:t>
            </a:r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stimare il </a:t>
            </a:r>
            <a:r>
              <a:rPr lang="it-IT" altLang="it-IT" sz="2800">
                <a:solidFill>
                  <a:srgbClr val="FFFF00"/>
                </a:solidFill>
                <a:latin typeface="Times New Roman" panose="02020603050405020304" pitchFamily="18" charset="0"/>
              </a:rPr>
              <a:t>più grande input </a:t>
            </a: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gestibile in tempi ragionevoli</a:t>
            </a:r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confrontare due algoritmi diversi</a:t>
            </a:r>
          </a:p>
          <a:p>
            <a:pPr lvl="2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800">
                <a:solidFill>
                  <a:schemeClr val="bg1"/>
                </a:solidFill>
                <a:latin typeface="Times New Roman" panose="02020603050405020304" pitchFamily="18" charset="0"/>
              </a:rPr>
              <a:t>ottimizzare le parti “critiche”</a:t>
            </a:r>
          </a:p>
          <a:p>
            <a:pPr lvl="2" eaLnBrk="1" hangingPunct="1">
              <a:spcBef>
                <a:spcPct val="20000"/>
              </a:spcBef>
              <a:buFont typeface="Times" panose="02020603050405020304" pitchFamily="18" charset="0"/>
              <a:buChar char="–"/>
            </a:pPr>
            <a:endParaRPr lang="it-IT" altLang="it-IT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2969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011791-070A-4E5C-864D-49D2824095E9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black">
          <a:xfrm>
            <a:off x="457200" y="2667000"/>
            <a:ext cx="8229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 sz="4000" b="1"/>
              <a:t>Un esempio giocattolo:</a:t>
            </a:r>
          </a:p>
          <a:p>
            <a:pPr algn="ctr" eaLnBrk="1" hangingPunct="1">
              <a:buFontTx/>
              <a:buNone/>
            </a:pPr>
            <a:r>
              <a:rPr lang="it-IT" altLang="it-IT" sz="4000" b="1"/>
              <a:t> i numeri di Fibonacci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072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AA0A6B-38A5-4D8E-80D8-883F8116617A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9250" y="1524000"/>
            <a:ext cx="8382000" cy="175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800" smtClean="0"/>
              <a:t>   </a:t>
            </a:r>
            <a:r>
              <a:rPr lang="it-IT" altLang="it-IT" sz="2800" smtClean="0">
                <a:solidFill>
                  <a:srgbClr val="FFFF00"/>
                </a:solidFill>
              </a:rPr>
              <a:t>Leonardo da Pisa </a:t>
            </a:r>
            <a:r>
              <a:rPr lang="it-IT" altLang="it-IT" sz="2800" smtClean="0"/>
              <a:t>(anche noto come </a:t>
            </a:r>
            <a:r>
              <a:rPr lang="it-IT" altLang="it-IT" sz="2800" smtClean="0">
                <a:solidFill>
                  <a:srgbClr val="FFFF00"/>
                </a:solidFill>
              </a:rPr>
              <a:t>Fibonacci</a:t>
            </a:r>
            <a:r>
              <a:rPr lang="it-IT" altLang="it-IT" sz="2800" smtClean="0"/>
              <a:t>) [1170-1240] si interessò di molte cose, tra cui il seguente problema di </a:t>
            </a:r>
            <a:r>
              <a:rPr lang="it-IT" altLang="it-IT" sz="2800" smtClean="0">
                <a:solidFill>
                  <a:srgbClr val="FFFF00"/>
                </a:solidFill>
              </a:rPr>
              <a:t>dinamica delle popolazioni</a:t>
            </a:r>
            <a:r>
              <a:rPr lang="it-IT" altLang="it-IT" sz="2800" smtClean="0"/>
              <a:t>: 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L’isola dei conigli</a:t>
            </a:r>
          </a:p>
        </p:txBody>
      </p:sp>
      <p:sp>
        <p:nvSpPr>
          <p:cNvPr id="30726" name="Rectangle 35"/>
          <p:cNvSpPr>
            <a:spLocks noChangeArrowheads="1"/>
          </p:cNvSpPr>
          <p:nvPr/>
        </p:nvSpPr>
        <p:spPr bwMode="auto">
          <a:xfrm>
            <a:off x="774700" y="3362325"/>
            <a:ext cx="8077200" cy="1219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30727" name="Rectangle 36"/>
          <p:cNvSpPr>
            <a:spLocks noChangeArrowheads="1"/>
          </p:cNvSpPr>
          <p:nvPr/>
        </p:nvSpPr>
        <p:spPr bwMode="auto">
          <a:xfrm>
            <a:off x="436563" y="350520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 sz="2800">
                <a:solidFill>
                  <a:srgbClr val="003366"/>
                </a:solidFill>
              </a:rPr>
              <a:t>    Quanto velocemente si espanderebbe una popolazione di conigli sotto appropriate condizioni?</a:t>
            </a:r>
          </a:p>
        </p:txBody>
      </p:sp>
      <p:sp>
        <p:nvSpPr>
          <p:cNvPr id="30728" name="Rectangle 38"/>
          <p:cNvSpPr>
            <a:spLocks noChangeArrowheads="1"/>
          </p:cNvSpPr>
          <p:nvPr/>
        </p:nvSpPr>
        <p:spPr bwMode="auto">
          <a:xfrm>
            <a:off x="107950" y="4797425"/>
            <a:ext cx="90360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/>
              <a:t>   </a:t>
            </a:r>
            <a:r>
              <a:rPr lang="it-IT" altLang="it-IT" sz="2800"/>
              <a:t>In particolare, partendo da una coppia di conigli neonati in un’isola deserta, e data una certa regola di riproduzione, quante coppie si avrebbero nell’anno </a:t>
            </a:r>
            <a:r>
              <a:rPr lang="it-IT" altLang="it-IT" sz="2800" i="1">
                <a:solidFill>
                  <a:srgbClr val="FFFF00"/>
                </a:solidFill>
              </a:rPr>
              <a:t>n</a:t>
            </a:r>
            <a:r>
              <a:rPr lang="it-IT" altLang="it-IT" sz="2800"/>
              <a:t>?</a:t>
            </a:r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174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324572-E247-4E6F-BC46-A9DA5E4A6B78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23528"/>
            <a:ext cx="8382000" cy="3657600"/>
          </a:xfrm>
        </p:spPr>
        <p:txBody>
          <a:bodyPr/>
          <a:lstStyle/>
          <a:p>
            <a:pPr eaLnBrk="1" hangingPunct="1"/>
            <a:r>
              <a:rPr lang="it-IT" altLang="it-IT" sz="2800" dirty="0" smtClean="0"/>
              <a:t>Una coppia di conigli concepisce </a:t>
            </a:r>
            <a:r>
              <a:rPr lang="it-IT" altLang="it-IT" sz="2800" dirty="0" smtClean="0">
                <a:solidFill>
                  <a:srgbClr val="FFFF00"/>
                </a:solidFill>
              </a:rPr>
              <a:t>due coniglietti </a:t>
            </a:r>
            <a:r>
              <a:rPr lang="it-IT" altLang="it-IT" sz="2800" dirty="0" smtClean="0"/>
              <a:t>di </a:t>
            </a:r>
            <a:r>
              <a:rPr lang="it-IT" altLang="it-IT" sz="2800" dirty="0" smtClean="0">
                <a:solidFill>
                  <a:srgbClr val="FFCC00"/>
                </a:solidFill>
              </a:rPr>
              <a:t>sesso diverso </a:t>
            </a:r>
            <a:r>
              <a:rPr lang="it-IT" altLang="it-IT" sz="2800" dirty="0" smtClean="0"/>
              <a:t>ogni anno, i quali formeranno una </a:t>
            </a:r>
            <a:r>
              <a:rPr lang="it-IT" altLang="it-IT" sz="2800" dirty="0" smtClean="0">
                <a:solidFill>
                  <a:srgbClr val="FFCC00"/>
                </a:solidFill>
              </a:rPr>
              <a:t>nuova coppia</a:t>
            </a:r>
          </a:p>
          <a:p>
            <a:pPr eaLnBrk="1" hangingPunct="1"/>
            <a:r>
              <a:rPr lang="it-IT" altLang="it-IT" sz="2800" dirty="0" smtClean="0"/>
              <a:t>La gestazione dura </a:t>
            </a:r>
            <a:r>
              <a:rPr lang="it-IT" altLang="it-IT" sz="2800" dirty="0" smtClean="0">
                <a:solidFill>
                  <a:srgbClr val="FFCC00"/>
                </a:solidFill>
              </a:rPr>
              <a:t>un anno </a:t>
            </a:r>
            <a:r>
              <a:rPr lang="it-IT" altLang="it-IT" sz="2800" dirty="0" smtClean="0"/>
              <a:t>(quindi un coniglietto concepito all’inizio dell’anno </a:t>
            </a:r>
            <a:r>
              <a:rPr lang="it-IT" altLang="it-IT" sz="2800" dirty="0" smtClean="0">
                <a:solidFill>
                  <a:srgbClr val="FFFF00"/>
                </a:solidFill>
              </a:rPr>
              <a:t>n</a:t>
            </a:r>
            <a:r>
              <a:rPr lang="it-IT" altLang="it-IT" sz="2800" dirty="0" smtClean="0"/>
              <a:t> nascerà all’inizio dell’anno </a:t>
            </a:r>
            <a:r>
              <a:rPr lang="it-IT" altLang="it-IT" sz="2800" dirty="0" smtClean="0">
                <a:solidFill>
                  <a:srgbClr val="FFFF00"/>
                </a:solidFill>
              </a:rPr>
              <a:t>n+1</a:t>
            </a:r>
            <a:r>
              <a:rPr lang="it-IT" altLang="it-IT" sz="2800" dirty="0" smtClean="0"/>
              <a:t>)</a:t>
            </a:r>
            <a:endParaRPr lang="it-IT" altLang="it-IT" sz="1200" dirty="0" smtClean="0"/>
          </a:p>
          <a:p>
            <a:pPr eaLnBrk="1" hangingPunct="1"/>
            <a:r>
              <a:rPr lang="it-IT" altLang="it-IT" sz="2800" dirty="0" smtClean="0"/>
              <a:t>I conigli cominciano a riprodursi soltanto al </a:t>
            </a:r>
            <a:r>
              <a:rPr lang="it-IT" altLang="it-IT" sz="2800" dirty="0" smtClean="0">
                <a:solidFill>
                  <a:srgbClr val="FFCC00"/>
                </a:solidFill>
              </a:rPr>
              <a:t>secondo anno </a:t>
            </a:r>
            <a:r>
              <a:rPr lang="it-IT" altLang="it-IT" sz="2800" dirty="0" smtClean="0"/>
              <a:t>dopo la loro nascita (quindi un coniglietto nato all’inizio dell’anno </a:t>
            </a:r>
            <a:r>
              <a:rPr lang="it-IT" altLang="it-IT" sz="2800" dirty="0" smtClean="0">
                <a:solidFill>
                  <a:srgbClr val="FFFF00"/>
                </a:solidFill>
              </a:rPr>
              <a:t>n</a:t>
            </a:r>
            <a:r>
              <a:rPr lang="it-IT" altLang="it-IT" sz="2800" dirty="0" smtClean="0"/>
              <a:t> diventa riproduttivo all’inizio dell’anno </a:t>
            </a:r>
            <a:r>
              <a:rPr lang="it-IT" altLang="it-IT" sz="2800" dirty="0" smtClean="0">
                <a:solidFill>
                  <a:srgbClr val="FFFF00"/>
                </a:solidFill>
              </a:rPr>
              <a:t>n+1</a:t>
            </a:r>
            <a:r>
              <a:rPr lang="it-IT" altLang="it-IT" sz="2800" dirty="0" smtClean="0"/>
              <a:t>, e genera prole negli anni</a:t>
            </a:r>
            <a:r>
              <a:rPr lang="it-IT" altLang="it-IT" sz="2800" dirty="0" smtClean="0">
                <a:solidFill>
                  <a:srgbClr val="FFFF00"/>
                </a:solidFill>
              </a:rPr>
              <a:t> n+2, n+3, n+4, etc.</a:t>
            </a:r>
            <a:r>
              <a:rPr lang="it-IT" altLang="it-IT" sz="2800" dirty="0" smtClean="0"/>
              <a:t>)</a:t>
            </a:r>
            <a:endParaRPr lang="it-IT" altLang="it-IT" sz="1200" dirty="0" smtClean="0"/>
          </a:p>
          <a:p>
            <a:pPr eaLnBrk="1" hangingPunct="1"/>
            <a:r>
              <a:rPr lang="it-IT" altLang="it-IT" sz="2800" dirty="0" smtClean="0"/>
              <a:t>I conigli sono </a:t>
            </a:r>
            <a:r>
              <a:rPr lang="it-IT" altLang="it-IT" sz="2800" dirty="0" smtClean="0">
                <a:solidFill>
                  <a:srgbClr val="FFCC00"/>
                </a:solidFill>
              </a:rPr>
              <a:t>immortali (!)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 dirty="0"/>
              <a:t>Le regole di riproduzione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277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B9FEF8-70D7-4704-94EB-A7A55E7ADFC7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L’albero dei  conigli</a:t>
            </a:r>
          </a:p>
        </p:txBody>
      </p:sp>
      <p:grpSp>
        <p:nvGrpSpPr>
          <p:cNvPr id="32773" name="Group 9"/>
          <p:cNvGrpSpPr>
            <a:grpSpLocks/>
          </p:cNvGrpSpPr>
          <p:nvPr/>
        </p:nvGrpSpPr>
        <p:grpSpPr bwMode="auto">
          <a:xfrm>
            <a:off x="141288" y="2565400"/>
            <a:ext cx="8861425" cy="3700463"/>
            <a:chOff x="82" y="1173"/>
            <a:chExt cx="5582" cy="2331"/>
          </a:xfrm>
        </p:grpSpPr>
        <p:pic>
          <p:nvPicPr>
            <p:cNvPr id="32775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" y="1179"/>
              <a:ext cx="5574" cy="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6" name="Rectangle 4"/>
            <p:cNvSpPr>
              <a:spLocks noChangeArrowheads="1"/>
            </p:cNvSpPr>
            <p:nvPr/>
          </p:nvSpPr>
          <p:spPr bwMode="auto">
            <a:xfrm>
              <a:off x="82" y="1173"/>
              <a:ext cx="5582" cy="2331"/>
            </a:xfrm>
            <a:prstGeom prst="rect">
              <a:avLst/>
            </a:prstGeom>
            <a:noFill/>
            <a:ln w="19050">
              <a:solidFill>
                <a:srgbClr val="0033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chemeClr val="tx1"/>
                </a:solidFill>
                <a:latin typeface="Times" panose="02020603050405020304" pitchFamily="18" charset="0"/>
              </a:endParaRPr>
            </a:p>
          </p:txBody>
        </p:sp>
      </p:grpSp>
      <p:sp>
        <p:nvSpPr>
          <p:cNvPr id="32774" name="Rectangle 10"/>
          <p:cNvSpPr>
            <a:spLocks noChangeArrowheads="1"/>
          </p:cNvSpPr>
          <p:nvPr/>
        </p:nvSpPr>
        <p:spPr bwMode="auto">
          <a:xfrm>
            <a:off x="381000" y="1126381"/>
            <a:ext cx="8305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3000" dirty="0"/>
              <a:t>La riproduzione dei conigli può essere descritta usando un </a:t>
            </a:r>
            <a:r>
              <a:rPr lang="it-IT" altLang="it-IT" sz="3000" dirty="0">
                <a:solidFill>
                  <a:srgbClr val="FFFF00"/>
                </a:solidFill>
              </a:rPr>
              <a:t>albero (genealogico) </a:t>
            </a:r>
            <a:r>
              <a:rPr lang="it-IT" altLang="it-IT" sz="3000" dirty="0"/>
              <a:t>come segue:</a:t>
            </a:r>
            <a:endParaRPr lang="en-US" altLang="it-IT" sz="30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0" y="212782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rgbClr val="FFFF00"/>
                </a:solidFill>
              </a:rPr>
              <a:t>Anno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129723" y="1948234"/>
            <a:ext cx="938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rgbClr val="FFFF00"/>
                </a:solidFill>
              </a:rPr>
              <a:t># coppie </a:t>
            </a:r>
          </a:p>
          <a:p>
            <a:r>
              <a:rPr lang="it-IT" sz="1600" dirty="0" smtClean="0">
                <a:solidFill>
                  <a:srgbClr val="FFFF00"/>
                </a:solidFill>
              </a:rPr>
              <a:t>conigli</a:t>
            </a:r>
            <a:endParaRPr lang="en-US" sz="16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put penna 3"/>
              <p14:cNvContentPartPr/>
              <p14:nvPr/>
            </p14:nvContentPartPr>
            <p14:xfrm>
              <a:off x="5473226" y="3027554"/>
              <a:ext cx="360" cy="360"/>
            </p14:xfrm>
          </p:contentPart>
        </mc:Choice>
        <mc:Fallback xmlns="">
          <p:pic>
            <p:nvPicPr>
              <p:cNvPr id="4" name="Input penna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60626" y="3015314"/>
                <a:ext cx="25560" cy="25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379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B8946E-4DA3-442A-9700-6906EC46C744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41438"/>
            <a:ext cx="8686800" cy="1828800"/>
          </a:xfrm>
        </p:spPr>
        <p:txBody>
          <a:bodyPr/>
          <a:lstStyle/>
          <a:p>
            <a:pPr eaLnBrk="1" hangingPunct="1"/>
            <a:r>
              <a:rPr lang="it-IT" altLang="it-IT" sz="2800" smtClean="0"/>
              <a:t>All’inizio degli anni </a:t>
            </a:r>
            <a:r>
              <a:rPr lang="it-IT" altLang="it-IT" sz="2800" smtClean="0">
                <a:solidFill>
                  <a:srgbClr val="FFFF00"/>
                </a:solidFill>
              </a:rPr>
              <a:t>n=1,2</a:t>
            </a:r>
            <a:r>
              <a:rPr lang="it-IT" altLang="it-IT" sz="2800" smtClean="0"/>
              <a:t> c’è una sola coppia di conigli</a:t>
            </a:r>
          </a:p>
          <a:p>
            <a:pPr eaLnBrk="1" hangingPunct="1"/>
            <a:r>
              <a:rPr lang="it-IT" altLang="it-IT" sz="2800" smtClean="0"/>
              <a:t>All’inizio dell’anno </a:t>
            </a:r>
            <a:r>
              <a:rPr lang="it-IT" altLang="it-IT" sz="2800" smtClean="0">
                <a:solidFill>
                  <a:srgbClr val="FFFF00"/>
                </a:solidFill>
              </a:rPr>
              <a:t>n≥3</a:t>
            </a:r>
            <a:r>
              <a:rPr lang="it-IT" altLang="it-IT" sz="2800" smtClean="0"/>
              <a:t> ci sono tutte le coppie dell’</a:t>
            </a:r>
            <a:r>
              <a:rPr lang="it-IT" altLang="it-IT" sz="2800" smtClean="0">
                <a:solidFill>
                  <a:srgbClr val="00CCFF"/>
                </a:solidFill>
              </a:rPr>
              <a:t>anno precedente</a:t>
            </a:r>
            <a:r>
              <a:rPr lang="it-IT" altLang="it-IT" sz="2800" smtClean="0"/>
              <a:t>, e una nuova coppia di conigli per ogni coppia presente </a:t>
            </a:r>
            <a:r>
              <a:rPr lang="it-IT" altLang="it-IT" sz="2800" smtClean="0">
                <a:solidFill>
                  <a:srgbClr val="FF6699"/>
                </a:solidFill>
              </a:rPr>
              <a:t>due anni prima </a:t>
            </a:r>
            <a:r>
              <a:rPr lang="it-IT" altLang="it-IT" sz="2800" smtClean="0"/>
              <a:t>(ovvero tutte le coppie che sono in grado di riprodursi nell’anno </a:t>
            </a:r>
            <a:r>
              <a:rPr lang="it-IT" altLang="it-IT" sz="2800" smtClean="0">
                <a:solidFill>
                  <a:srgbClr val="FFFF00"/>
                </a:solidFill>
              </a:rPr>
              <a:t>n-1</a:t>
            </a:r>
            <a:r>
              <a:rPr lang="it-IT" altLang="it-IT" sz="2800" smtClean="0"/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La regola di espansione</a:t>
            </a:r>
          </a:p>
        </p:txBody>
      </p:sp>
      <p:sp>
        <p:nvSpPr>
          <p:cNvPr id="106528" name="Rectangle 32"/>
          <p:cNvSpPr>
            <a:spLocks noChangeArrowheads="1"/>
          </p:cNvSpPr>
          <p:nvPr/>
        </p:nvSpPr>
        <p:spPr bwMode="auto">
          <a:xfrm>
            <a:off x="349250" y="3654425"/>
            <a:ext cx="8686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 sz="2800"/>
              <a:t>Indicando con </a:t>
            </a:r>
            <a:r>
              <a:rPr lang="it-IT" altLang="it-IT" sz="2800">
                <a:solidFill>
                  <a:srgbClr val="FFFF00"/>
                </a:solidFill>
              </a:rPr>
              <a:t>F</a:t>
            </a:r>
            <a:r>
              <a:rPr lang="it-IT" altLang="it-IT" sz="2800" baseline="-25000">
                <a:solidFill>
                  <a:srgbClr val="FFFF00"/>
                </a:solidFill>
              </a:rPr>
              <a:t>n</a:t>
            </a:r>
            <a:r>
              <a:rPr lang="it-IT" altLang="it-IT" sz="2800"/>
              <a:t> il numero di coppie all’inizio dell’anno </a:t>
            </a:r>
            <a:r>
              <a:rPr lang="it-IT" altLang="it-IT" sz="2800">
                <a:solidFill>
                  <a:srgbClr val="FFFF00"/>
                </a:solidFill>
              </a:rPr>
              <a:t>n</a:t>
            </a:r>
            <a:r>
              <a:rPr lang="it-IT" altLang="it-IT" sz="2800"/>
              <a:t>, abbiamo la seguente </a:t>
            </a:r>
            <a:r>
              <a:rPr lang="it-IT" altLang="it-IT" sz="2800">
                <a:solidFill>
                  <a:srgbClr val="FFFF00"/>
                </a:solidFill>
              </a:rPr>
              <a:t>relazione di ricorrenza</a:t>
            </a:r>
            <a:r>
              <a:rPr lang="it-IT" altLang="it-IT" sz="2800"/>
              <a:t>: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122488" y="4737100"/>
            <a:ext cx="5410200" cy="1185863"/>
            <a:chOff x="1200" y="2757"/>
            <a:chExt cx="3408" cy="747"/>
          </a:xfrm>
        </p:grpSpPr>
        <p:sp>
          <p:nvSpPr>
            <p:cNvPr id="33800" name="Rectangle 33"/>
            <p:cNvSpPr>
              <a:spLocks noChangeArrowheads="1"/>
            </p:cNvSpPr>
            <p:nvPr/>
          </p:nvSpPr>
          <p:spPr bwMode="auto">
            <a:xfrm>
              <a:off x="1968" y="2775"/>
              <a:ext cx="264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b="1">
                  <a:solidFill>
                    <a:srgbClr val="FFFF00"/>
                  </a:solidFill>
                  <a:cs typeface="Times New Roman" panose="02020603050405020304" pitchFamily="18" charset="0"/>
                </a:rPr>
                <a:t>1                  </a:t>
              </a:r>
              <a:r>
                <a:rPr lang="it-IT" altLang="it-IT">
                  <a:solidFill>
                    <a:srgbClr val="FFFF00"/>
                  </a:solidFill>
                  <a:cs typeface="Times New Roman" panose="02020603050405020304" pitchFamily="18" charset="0"/>
                </a:rPr>
                <a:t>se n=1,2</a:t>
              </a:r>
              <a:endParaRPr lang="it-IT" altLang="it-IT" baseline="-25000">
                <a:solidFill>
                  <a:srgbClr val="FFFF00"/>
                </a:solidFill>
                <a:cs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b="1">
                  <a:solidFill>
                    <a:srgbClr val="00CCFF"/>
                  </a:solidFill>
                  <a:cs typeface="Times New Roman" panose="02020603050405020304" pitchFamily="18" charset="0"/>
                </a:rPr>
                <a:t>F</a:t>
              </a:r>
              <a:r>
                <a:rPr lang="it-IT" altLang="it-IT" b="1" baseline="-25000">
                  <a:solidFill>
                    <a:srgbClr val="00CCFF"/>
                  </a:solidFill>
                  <a:cs typeface="Times New Roman" panose="02020603050405020304" pitchFamily="18" charset="0"/>
                </a:rPr>
                <a:t>n-1</a:t>
              </a:r>
              <a:r>
                <a:rPr lang="it-IT" altLang="it-IT" b="1">
                  <a:solidFill>
                    <a:srgbClr val="FFFF00"/>
                  </a:solidFill>
                  <a:cs typeface="Times New Roman" panose="02020603050405020304" pitchFamily="18" charset="0"/>
                </a:rPr>
                <a:t> + </a:t>
              </a:r>
              <a:r>
                <a:rPr lang="it-IT" altLang="it-IT" b="1">
                  <a:solidFill>
                    <a:srgbClr val="FF6699"/>
                  </a:solidFill>
                  <a:cs typeface="Times New Roman" panose="02020603050405020304" pitchFamily="18" charset="0"/>
                </a:rPr>
                <a:t>F</a:t>
              </a:r>
              <a:r>
                <a:rPr lang="it-IT" altLang="it-IT" b="1" baseline="-25000">
                  <a:solidFill>
                    <a:srgbClr val="FF6699"/>
                  </a:solidFill>
                  <a:cs typeface="Times New Roman" panose="02020603050405020304" pitchFamily="18" charset="0"/>
                </a:rPr>
                <a:t>n-2</a:t>
              </a:r>
              <a:r>
                <a:rPr lang="it-IT" altLang="it-IT" b="1" baseline="-25000">
                  <a:solidFill>
                    <a:srgbClr val="FFFF00"/>
                  </a:solidFill>
                  <a:cs typeface="Times New Roman" panose="02020603050405020304" pitchFamily="18" charset="0"/>
                </a:rPr>
                <a:t>      </a:t>
              </a:r>
              <a:r>
                <a:rPr lang="it-IT" altLang="it-IT">
                  <a:solidFill>
                    <a:srgbClr val="FFFF00"/>
                  </a:solidFill>
                  <a:cs typeface="Times New Roman" panose="02020603050405020304" pitchFamily="18" charset="0"/>
                </a:rPr>
                <a:t>se n≥3</a:t>
              </a:r>
            </a:p>
          </p:txBody>
        </p:sp>
        <p:sp>
          <p:nvSpPr>
            <p:cNvPr id="33801" name="Rectangle 34"/>
            <p:cNvSpPr>
              <a:spLocks noChangeArrowheads="1"/>
            </p:cNvSpPr>
            <p:nvPr/>
          </p:nvSpPr>
          <p:spPr bwMode="auto">
            <a:xfrm>
              <a:off x="1968" y="3142"/>
              <a:ext cx="2496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b="1" baseline="-25000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3802" name="AutoShape 36"/>
            <p:cNvSpPr>
              <a:spLocks/>
            </p:cNvSpPr>
            <p:nvPr/>
          </p:nvSpPr>
          <p:spPr bwMode="auto">
            <a:xfrm>
              <a:off x="1770" y="2757"/>
              <a:ext cx="192" cy="747"/>
            </a:xfrm>
            <a:prstGeom prst="leftBrace">
              <a:avLst>
                <a:gd name="adj1" fmla="val 32422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it-IT" altLang="it-IT" sz="2400">
                <a:solidFill>
                  <a:schemeClr val="tx1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3803" name="Rectangle 37"/>
            <p:cNvSpPr>
              <a:spLocks noChangeArrowheads="1"/>
            </p:cNvSpPr>
            <p:nvPr/>
          </p:nvSpPr>
          <p:spPr bwMode="auto">
            <a:xfrm>
              <a:off x="1200" y="2942"/>
              <a:ext cx="56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t-IT" altLang="it-IT" b="1">
                  <a:solidFill>
                    <a:srgbClr val="FFFF00"/>
                  </a:solidFill>
                  <a:cs typeface="Times New Roman" panose="02020603050405020304" pitchFamily="18" charset="0"/>
                </a:rPr>
                <a:t>F</a:t>
              </a:r>
              <a:r>
                <a:rPr lang="it-IT" altLang="it-IT" b="1" baseline="-25000">
                  <a:solidFill>
                    <a:srgbClr val="FFFF00"/>
                  </a:solidFill>
                  <a:cs typeface="Times New Roman" panose="02020603050405020304" pitchFamily="18" charset="0"/>
                </a:rPr>
                <a:t>n </a:t>
              </a:r>
              <a:r>
                <a:rPr lang="it-IT" altLang="it-IT" b="1">
                  <a:solidFill>
                    <a:srgbClr val="FFFF00"/>
                  </a:solidFill>
                  <a:cs typeface="Times New Roman" panose="02020603050405020304" pitchFamily="18" charset="0"/>
                </a:rPr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481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2D59F3-FB73-4D82-8DF5-604FB7E168B9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Il problema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1460500" y="4202112"/>
            <a:ext cx="6567884" cy="1387127"/>
          </a:xfrm>
          <a:prstGeom prst="rect">
            <a:avLst/>
          </a:prstGeom>
          <a:solidFill>
            <a:srgbClr val="FFFF9B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1371600" y="4221163"/>
            <a:ext cx="6421438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it-IT" altLang="it-IT" sz="3600" dirty="0">
                <a:solidFill>
                  <a:srgbClr val="003366"/>
                </a:solidFill>
              </a:rPr>
              <a:t>    </a:t>
            </a:r>
            <a:r>
              <a:rPr lang="it-IT" altLang="it-IT" sz="3600" dirty="0" smtClean="0">
                <a:solidFill>
                  <a:srgbClr val="003366"/>
                </a:solidFill>
              </a:rPr>
              <a:t>Problema computazionale: </a:t>
            </a:r>
            <a:r>
              <a:rPr lang="it-IT" altLang="it-IT" sz="4000" dirty="0" smtClean="0">
                <a:solidFill>
                  <a:srgbClr val="003366"/>
                </a:solidFill>
              </a:rPr>
              <a:t>Dato in input n, calcolare F</a:t>
            </a:r>
            <a:r>
              <a:rPr lang="it-IT" altLang="it-IT" sz="4000" baseline="-25000" dirty="0" smtClean="0">
                <a:solidFill>
                  <a:srgbClr val="003366"/>
                </a:solidFill>
              </a:rPr>
              <a:t>n</a:t>
            </a:r>
            <a:r>
              <a:rPr lang="it-IT" altLang="it-IT" sz="1400" baseline="-25000" dirty="0" smtClean="0">
                <a:solidFill>
                  <a:srgbClr val="003366"/>
                </a:solidFill>
              </a:rPr>
              <a:t> </a:t>
            </a:r>
            <a:endParaRPr lang="it-IT" altLang="it-IT" sz="4000" dirty="0">
              <a:solidFill>
                <a:srgbClr val="003366"/>
              </a:solidFill>
            </a:endParaRPr>
          </a:p>
        </p:txBody>
      </p:sp>
      <p:sp>
        <p:nvSpPr>
          <p:cNvPr id="3482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13716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mtClean="0"/>
              <a:t>Primi numeri della </a:t>
            </a:r>
            <a:r>
              <a:rPr lang="it-IT" altLang="it-IT" smtClean="0">
                <a:solidFill>
                  <a:srgbClr val="FFFF00"/>
                </a:solidFill>
              </a:rPr>
              <a:t>sequenza di Fibonacci</a:t>
            </a:r>
            <a:r>
              <a:rPr lang="it-IT" altLang="it-IT" smtClean="0"/>
              <a:t>:</a:t>
            </a:r>
          </a:p>
          <a:p>
            <a:pPr eaLnBrk="1" hangingPunct="1">
              <a:buFontTx/>
              <a:buNone/>
            </a:pPr>
            <a:r>
              <a:rPr lang="it-IT" altLang="it-IT" smtClean="0"/>
              <a:t>1, 1, 2, 3, 5, 8, 13, 21, 34, </a:t>
            </a:r>
            <a:r>
              <a:rPr lang="en-US" altLang="it-IT" smtClean="0"/>
              <a:t>55, 89, 144, 233, 377, 610, F</a:t>
            </a:r>
            <a:r>
              <a:rPr lang="en-US" altLang="it-IT" baseline="-25000" smtClean="0"/>
              <a:t>16</a:t>
            </a:r>
            <a:r>
              <a:rPr lang="en-US" altLang="it-IT" smtClean="0"/>
              <a:t>= 987, F</a:t>
            </a:r>
            <a:r>
              <a:rPr lang="en-US" altLang="it-IT" baseline="-25000" smtClean="0"/>
              <a:t>17</a:t>
            </a:r>
            <a:r>
              <a:rPr lang="en-US" altLang="it-IT" smtClean="0"/>
              <a:t>= 1597, F</a:t>
            </a:r>
            <a:r>
              <a:rPr lang="en-US" altLang="it-IT" baseline="-25000" smtClean="0"/>
              <a:t>18</a:t>
            </a:r>
            <a:r>
              <a:rPr lang="en-US" altLang="it-IT" smtClean="0"/>
              <a:t>= 2584,…</a:t>
            </a:r>
            <a:endParaRPr lang="it-IT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nimBg="1"/>
      <p:bldP spid="1075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717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B039AA-69BB-494B-93B9-D87128C37568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mtClean="0"/>
              <a:t>Prerequisiti del corso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0325"/>
            <a:ext cx="8569325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it-IT" smtClean="0"/>
              <a:t>Cosa è necessario sapere:</a:t>
            </a:r>
          </a:p>
          <a:p>
            <a:pPr eaLnBrk="1" hangingPunct="1">
              <a:buFontTx/>
              <a:buNone/>
            </a:pPr>
            <a:endParaRPr lang="en-US" altLang="it-IT" smtClean="0"/>
          </a:p>
          <a:p>
            <a:pPr lvl="1" eaLnBrk="1" hangingPunct="1"/>
            <a:r>
              <a:rPr lang="en-US" altLang="it-IT" smtClean="0"/>
              <a:t>strutture dati elementari (array, liste, …)</a:t>
            </a:r>
          </a:p>
          <a:p>
            <a:pPr lvl="1" eaLnBrk="1" hangingPunct="1"/>
            <a:r>
              <a:rPr lang="en-US" altLang="it-IT" smtClean="0"/>
              <a:t>concetto di ricorsione</a:t>
            </a:r>
          </a:p>
          <a:p>
            <a:pPr lvl="1" eaLnBrk="1" hangingPunct="1"/>
            <a:r>
              <a:rPr lang="en-US" altLang="it-IT" smtClean="0"/>
              <a:t>avere dimestichezza con sommatorie</a:t>
            </a:r>
          </a:p>
          <a:p>
            <a:pPr lvl="1" eaLnBrk="1" hangingPunct="1"/>
            <a:r>
              <a:rPr lang="en-US" altLang="it-IT" smtClean="0"/>
              <a:t>dimostrazione per induzione e calcolo infinitesimale</a:t>
            </a:r>
          </a:p>
          <a:p>
            <a:pPr lvl="2" eaLnBrk="1" hangingPunct="1"/>
            <a:endParaRPr lang="en-US" alt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584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2E3F78-EBBD-44A9-9E70-86E6D88562F1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7772400" cy="1143000"/>
          </a:xfrm>
        </p:spPr>
        <p:txBody>
          <a:bodyPr/>
          <a:lstStyle/>
          <a:p>
            <a:pPr algn="r" eaLnBrk="1" hangingPunct="1"/>
            <a:r>
              <a:rPr lang="it-IT" altLang="it-IT" smtClean="0"/>
              <a:t>Digressione: la sezione aurea </a:t>
            </a:r>
            <a:r>
              <a:rPr lang="it-IT" altLang="it-IT" smtClean="0">
                <a:solidFill>
                  <a:srgbClr val="FFFF00"/>
                </a:solidFill>
                <a:sym typeface="Symbol" panose="05050102010706020507" pitchFamily="18" charset="2"/>
              </a:rPr>
              <a:t></a:t>
            </a:r>
            <a:endParaRPr lang="it-IT" altLang="it-IT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1412875"/>
            <a:ext cx="8367713" cy="1879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altLang="it-IT" smtClean="0"/>
              <a:t>Rapporto </a:t>
            </a:r>
            <a:r>
              <a:rPr lang="it-IT" altLang="it-IT" smtClean="0">
                <a:solidFill>
                  <a:srgbClr val="FFFF00"/>
                </a:solidFill>
                <a:sym typeface="Symbol" panose="05050102010706020507" pitchFamily="18" charset="2"/>
              </a:rPr>
              <a:t>=a/b</a:t>
            </a:r>
            <a:r>
              <a:rPr lang="it-IT" altLang="it-IT" smtClean="0"/>
              <a:t> fra due grandezze disuguali </a:t>
            </a:r>
            <a:r>
              <a:rPr lang="it-IT" altLang="it-IT" smtClean="0">
                <a:solidFill>
                  <a:srgbClr val="FFFF00"/>
                </a:solidFill>
              </a:rPr>
              <a:t>a</a:t>
            </a:r>
            <a:r>
              <a:rPr lang="it-IT" altLang="it-IT" smtClean="0"/>
              <a:t>&gt;</a:t>
            </a:r>
            <a:r>
              <a:rPr lang="it-IT" altLang="it-IT" smtClean="0">
                <a:solidFill>
                  <a:srgbClr val="FFFF00"/>
                </a:solidFill>
              </a:rPr>
              <a:t>b</a:t>
            </a:r>
            <a:r>
              <a:rPr lang="it-IT" altLang="it-IT" smtClean="0"/>
              <a:t>, in cui </a:t>
            </a:r>
            <a:r>
              <a:rPr lang="it-IT" altLang="it-IT" smtClean="0">
                <a:solidFill>
                  <a:srgbClr val="FFFF00"/>
                </a:solidFill>
              </a:rPr>
              <a:t>a</a:t>
            </a:r>
            <a:r>
              <a:rPr lang="it-IT" altLang="it-IT" smtClean="0"/>
              <a:t> è medio proporzionale tra </a:t>
            </a:r>
            <a:r>
              <a:rPr lang="it-IT" altLang="it-IT" smtClean="0">
                <a:solidFill>
                  <a:srgbClr val="FFFF00"/>
                </a:solidFill>
              </a:rPr>
              <a:t>a+b</a:t>
            </a:r>
            <a:r>
              <a:rPr lang="it-IT" altLang="it-IT" smtClean="0"/>
              <a:t> e </a:t>
            </a:r>
            <a:r>
              <a:rPr lang="it-IT" altLang="it-IT" smtClean="0">
                <a:solidFill>
                  <a:srgbClr val="FFFF00"/>
                </a:solidFill>
              </a:rPr>
              <a:t>b</a:t>
            </a:r>
          </a:p>
          <a:p>
            <a:pPr marL="0" indent="0" algn="ctr" eaLnBrk="1" hangingPunct="1">
              <a:buFontTx/>
              <a:buNone/>
            </a:pPr>
            <a:r>
              <a:rPr lang="it-IT" altLang="it-IT" smtClean="0"/>
              <a:t> </a:t>
            </a:r>
            <a:r>
              <a:rPr lang="it-IT" altLang="it-IT" b="1" smtClean="0">
                <a:solidFill>
                  <a:srgbClr val="FFFF00"/>
                </a:solidFill>
              </a:rPr>
              <a:t>(a+b) : a = a : b</a:t>
            </a: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1979613" y="3571875"/>
            <a:ext cx="496887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oval" w="lg" len="lg"/>
            <a:tailEnd type="oval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5219700" y="3500438"/>
            <a:ext cx="179388" cy="179387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3255963" y="30908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00"/>
                </a:solidFill>
                <a:latin typeface="Times" panose="02020603050405020304" pitchFamily="18" charset="0"/>
              </a:rPr>
              <a:t>a</a:t>
            </a: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5908675" y="30686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00"/>
                </a:solidFill>
                <a:latin typeface="Times" panose="02020603050405020304" pitchFamily="18" charset="0"/>
              </a:rPr>
              <a:t>b</a:t>
            </a:r>
          </a:p>
        </p:txBody>
      </p:sp>
      <p:pic>
        <p:nvPicPr>
          <p:cNvPr id="35850" name="Picture 13" descr=" {b \phi + b \over b\phi} = {b \phi \over b} \quad \Rightarrow  \quad {\not b (\phi + 1) \over \not b\phi} = {\not b\phi \over \not b} \quad \Rightarrow  \quad \phi + 1 = \phi^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24400"/>
            <a:ext cx="8066087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1" name="Picture 15" descr="{a+b \over a} = {a \over b}=  \p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860800"/>
            <a:ext cx="22320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52" name="Text Box 16"/>
          <p:cNvSpPr txBox="1">
            <a:spLocks noChangeArrowheads="1"/>
          </p:cNvSpPr>
          <p:nvPr/>
        </p:nvSpPr>
        <p:spPr bwMode="auto">
          <a:xfrm>
            <a:off x="3276600" y="3879850"/>
            <a:ext cx="2792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latin typeface="Times" panose="02020603050405020304" pitchFamily="18" charset="0"/>
              </a:rPr>
              <a:t>e ponendo </a:t>
            </a:r>
            <a:r>
              <a:rPr lang="it-IT" altLang="it-IT">
                <a:solidFill>
                  <a:srgbClr val="FFFF00"/>
                </a:solidFill>
                <a:latin typeface="Times" panose="02020603050405020304" pitchFamily="18" charset="0"/>
              </a:rPr>
              <a:t>a=b</a:t>
            </a:r>
            <a:r>
              <a:rPr lang="it-IT" altLang="it-IT">
                <a:solidFill>
                  <a:srgbClr val="FFFF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</a:t>
            </a:r>
          </a:p>
        </p:txBody>
      </p:sp>
      <p:pic>
        <p:nvPicPr>
          <p:cNvPr id="35853" name="Picture 22" descr="\phi = \frac{1 + \sqrt{5}}{2} \approx 1,618\,033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661025"/>
            <a:ext cx="32400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4" name="Picture 2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589588"/>
            <a:ext cx="33131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5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2227263"/>
            <a:ext cx="895350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56" name="Text Box 7"/>
          <p:cNvSpPr txBox="1">
            <a:spLocks noChangeArrowheads="1"/>
          </p:cNvSpPr>
          <p:nvPr/>
        </p:nvSpPr>
        <p:spPr bwMode="auto">
          <a:xfrm>
            <a:off x="8027988" y="35004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00"/>
                </a:solidFill>
                <a:latin typeface="Times" panose="02020603050405020304" pitchFamily="18" charset="0"/>
              </a:rPr>
              <a:t>b</a:t>
            </a:r>
          </a:p>
        </p:txBody>
      </p:sp>
      <p:sp>
        <p:nvSpPr>
          <p:cNvPr id="35857" name="Text Box 6"/>
          <p:cNvSpPr txBox="1">
            <a:spLocks noChangeArrowheads="1"/>
          </p:cNvSpPr>
          <p:nvPr/>
        </p:nvSpPr>
        <p:spPr bwMode="auto">
          <a:xfrm>
            <a:off x="8677275" y="26797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00"/>
                </a:solidFill>
                <a:latin typeface="Times" panose="02020603050405020304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686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1E1392-912D-4B94-A237-CB33986DE1D3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5238"/>
            <a:ext cx="8686800" cy="1371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it-IT" altLang="it-IT" sz="2800" dirty="0">
                <a:solidFill>
                  <a:srgbClr val="FFFF00"/>
                </a:solidFill>
              </a:rPr>
              <a:t>Keplero</a:t>
            </a:r>
            <a:r>
              <a:rPr lang="it-IT" altLang="it-IT" sz="2800" dirty="0"/>
              <a:t> [1571-1630] osservò che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altLang="it-IT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altLang="it-IT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it-IT" altLang="it-IT" sz="2800" dirty="0"/>
              <a:t>da cui si può dimostrare che la soluzione in </a:t>
            </a:r>
            <a:r>
              <a:rPr lang="it-IT" altLang="it-IT" sz="2800" dirty="0">
                <a:solidFill>
                  <a:srgbClr val="FFCC00"/>
                </a:solidFill>
              </a:rPr>
              <a:t>forma chiusa </a:t>
            </a:r>
            <a:r>
              <a:rPr lang="it-IT" altLang="it-IT" sz="2800" dirty="0"/>
              <a:t>della sequenza di Fibonacci, nota come </a:t>
            </a:r>
            <a:r>
              <a:rPr lang="it-IT" altLang="it-IT" sz="2800" dirty="0">
                <a:solidFill>
                  <a:srgbClr val="FFFF00"/>
                </a:solidFill>
              </a:rPr>
              <a:t>formula di </a:t>
            </a:r>
            <a:r>
              <a:rPr lang="it-IT" altLang="it-IT" sz="2800" dirty="0" err="1">
                <a:solidFill>
                  <a:srgbClr val="FFFF00"/>
                </a:solidFill>
              </a:rPr>
              <a:t>Binet</a:t>
            </a:r>
            <a:r>
              <a:rPr lang="it-IT" altLang="it-IT" sz="2800" b="1" dirty="0">
                <a:solidFill>
                  <a:srgbClr val="FFFF00"/>
                </a:solidFill>
              </a:rPr>
              <a:t> </a:t>
            </a:r>
            <a:r>
              <a:rPr lang="it-IT" altLang="it-IT" sz="2800" b="1" dirty="0"/>
              <a:t>[</a:t>
            </a:r>
            <a:r>
              <a:rPr lang="it-IT" sz="2800" dirty="0"/>
              <a:t>1786-1856], è</a:t>
            </a:r>
            <a:r>
              <a:rPr lang="it-IT" altLang="it-IT" sz="2800" dirty="0"/>
              <a:t>: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Un approccio numerico</a:t>
            </a:r>
          </a:p>
        </p:txBody>
      </p:sp>
      <p:pic>
        <p:nvPicPr>
          <p:cNvPr id="3687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42291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687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627475"/>
              </p:ext>
            </p:extLst>
          </p:nvPr>
        </p:nvGraphicFramePr>
        <p:xfrm>
          <a:off x="3347864" y="1743869"/>
          <a:ext cx="1871662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1" name="Equation" r:id="rId4" imgW="926698" imgH="406224" progId="Equation.3">
                  <p:embed/>
                </p:oleObj>
              </mc:Choice>
              <mc:Fallback>
                <p:oleObj name="Equation" r:id="rId4" imgW="926698" imgH="406224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743869"/>
                        <a:ext cx="1871662" cy="820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ttangolo 1"/>
          <p:cNvSpPr/>
          <p:nvPr/>
        </p:nvSpPr>
        <p:spPr>
          <a:xfrm>
            <a:off x="496728" y="5517232"/>
            <a:ext cx="1181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800" dirty="0" smtClean="0">
                <a:solidFill>
                  <a:schemeClr val="bg1"/>
                </a:solidFill>
              </a:rPr>
              <a:t>ovvero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3688" y="5301208"/>
            <a:ext cx="2710439" cy="100456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ttangolo 10"/>
          <p:cNvSpPr/>
          <p:nvPr/>
        </p:nvSpPr>
        <p:spPr>
          <a:xfrm>
            <a:off x="4655131" y="5488163"/>
            <a:ext cx="3813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2800" smtClean="0">
                <a:solidFill>
                  <a:schemeClr val="bg1"/>
                </a:solidFill>
              </a:rPr>
              <a:t>e cioè </a:t>
            </a:r>
            <a:r>
              <a:rPr lang="it-IT" altLang="it-IT" sz="2800" i="1" dirty="0" smtClean="0">
                <a:solidFill>
                  <a:srgbClr val="FFFF00"/>
                </a:solidFill>
              </a:rPr>
              <a:t>F</a:t>
            </a:r>
            <a:r>
              <a:rPr lang="it-IT" altLang="it-IT" sz="2800" i="1" baseline="-25000" dirty="0" smtClean="0">
                <a:solidFill>
                  <a:srgbClr val="FFFF00"/>
                </a:solidFill>
              </a:rPr>
              <a:t>n</a:t>
            </a:r>
            <a:r>
              <a:rPr lang="it-IT" altLang="it-IT" sz="2800" i="1" dirty="0" smtClean="0">
                <a:solidFill>
                  <a:schemeClr val="bg1"/>
                </a:solidFill>
              </a:rPr>
              <a:t> </a:t>
            </a:r>
            <a:r>
              <a:rPr lang="it-IT" altLang="it-IT" sz="2800" dirty="0" smtClean="0">
                <a:solidFill>
                  <a:schemeClr val="bg1"/>
                </a:solidFill>
              </a:rPr>
              <a:t>cresce come </a:t>
            </a:r>
            <a:r>
              <a:rPr lang="el-GR" altLang="it-IT" sz="2800" i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Φ</a:t>
            </a:r>
            <a:r>
              <a:rPr lang="it-IT" altLang="it-IT" sz="2800" i="1" baseline="300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endParaRPr lang="en-US" sz="2800" i="1" baseline="30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789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345B05-F497-4016-BB46-01E9F1D00EAE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Algoritmo </a:t>
            </a:r>
            <a:r>
              <a:rPr lang="it-IT" altLang="it-IT" sz="4000" b="1">
                <a:latin typeface="Courier" pitchFamily="49" charset="0"/>
              </a:rPr>
              <a:t>fibonacci1</a:t>
            </a:r>
            <a:endParaRPr lang="it-IT" altLang="it-IT" sz="4000" b="1"/>
          </a:p>
        </p:txBody>
      </p:sp>
      <p:pic>
        <p:nvPicPr>
          <p:cNvPr id="37893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00213"/>
            <a:ext cx="830580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50825" y="3760788"/>
            <a:ext cx="8785225" cy="1828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it-IT" altLang="it-IT" sz="2800" kern="0" dirty="0"/>
              <a:t>È il nostro primissimo algoritmo: come detto, ne dobbiamo valutare la </a:t>
            </a:r>
            <a:r>
              <a:rPr lang="it-IT" altLang="it-IT" sz="2800" kern="0" dirty="0">
                <a:solidFill>
                  <a:srgbClr val="FFC000"/>
                </a:solidFill>
              </a:rPr>
              <a:t>correttezza</a:t>
            </a:r>
            <a:r>
              <a:rPr lang="it-IT" altLang="it-IT" sz="2800" kern="0" dirty="0"/>
              <a:t> e l’</a:t>
            </a:r>
            <a:r>
              <a:rPr lang="it-IT" altLang="it-IT" sz="2800" kern="0" dirty="0">
                <a:solidFill>
                  <a:srgbClr val="FFC000"/>
                </a:solidFill>
              </a:rPr>
              <a:t>efficienza</a:t>
            </a:r>
            <a:r>
              <a:rPr lang="it-IT" altLang="it-IT" sz="2800" kern="0" dirty="0"/>
              <a:t>: per quest’ultima, in questa fase iniziale ci limiteremo a </a:t>
            </a:r>
            <a:r>
              <a:rPr lang="it-IT" altLang="it-IT" sz="2800" kern="0" dirty="0">
                <a:solidFill>
                  <a:srgbClr val="FFFF00"/>
                </a:solidFill>
              </a:rPr>
              <a:t>contare il numero di linee di codice mandate in esecuzione</a:t>
            </a:r>
            <a:endParaRPr lang="it-IT" altLang="it-IT" sz="2800" kern="0" dirty="0">
              <a:solidFill>
                <a:srgbClr val="FFFF00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891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820F2C-4EAA-47B3-A8EF-C4F4AFD0399D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144000" cy="1828800"/>
          </a:xfrm>
        </p:spPr>
        <p:txBody>
          <a:bodyPr/>
          <a:lstStyle/>
          <a:p>
            <a:pPr eaLnBrk="1" hangingPunct="1"/>
            <a:r>
              <a:rPr lang="it-IT" altLang="it-IT" sz="2000" dirty="0" smtClean="0"/>
              <a:t>Molto </a:t>
            </a:r>
            <a:r>
              <a:rPr lang="it-IT" altLang="it-IT" sz="2000" dirty="0" smtClean="0">
                <a:solidFill>
                  <a:srgbClr val="FFFF00"/>
                </a:solidFill>
              </a:rPr>
              <a:t>efficiente</a:t>
            </a:r>
            <a:r>
              <a:rPr lang="it-IT" altLang="it-IT" sz="2000" dirty="0" smtClean="0"/>
              <a:t>: apparentemente sì, </a:t>
            </a:r>
            <a:r>
              <a:rPr lang="it-IT" altLang="it-IT" sz="2000" b="1" dirty="0" smtClean="0"/>
              <a:t>una sola linea di codice </a:t>
            </a:r>
            <a:r>
              <a:rPr lang="it-IT" altLang="it-IT" sz="2000" dirty="0" smtClean="0"/>
              <a:t>mandata in esecuzione (sebbene stiamo trascurando la complessità dell’operazione in essa contenuta)!</a:t>
            </a:r>
          </a:p>
          <a:p>
            <a:pPr eaLnBrk="1" hangingPunct="1"/>
            <a:r>
              <a:rPr lang="it-IT" altLang="it-IT" sz="2000" dirty="0" smtClean="0"/>
              <a:t>Ma siamo sicuri che sia </a:t>
            </a:r>
            <a:r>
              <a:rPr lang="it-IT" altLang="it-IT" sz="2000" dirty="0" smtClean="0">
                <a:solidFill>
                  <a:srgbClr val="FFFF00"/>
                </a:solidFill>
              </a:rPr>
              <a:t>corretto</a:t>
            </a:r>
            <a:r>
              <a:rPr lang="it-IT" altLang="it-IT" sz="2000" dirty="0" smtClean="0"/>
              <a:t>? Se adottassimo un modello di calcolo astratto avente celle di memoria di </a:t>
            </a:r>
            <a:r>
              <a:rPr lang="it-IT" altLang="it-IT" sz="2000" b="1" dirty="0" smtClean="0">
                <a:solidFill>
                  <a:srgbClr val="FFC000"/>
                </a:solidFill>
              </a:rPr>
              <a:t>dimensione</a:t>
            </a:r>
            <a:r>
              <a:rPr lang="it-IT" altLang="it-IT" sz="2000" b="1" dirty="0" smtClean="0"/>
              <a:t> </a:t>
            </a:r>
            <a:r>
              <a:rPr lang="it-IT" altLang="it-IT" sz="2000" b="1" dirty="0" smtClean="0">
                <a:solidFill>
                  <a:srgbClr val="FFCC00"/>
                </a:solidFill>
              </a:rPr>
              <a:t>arbitrariamente grande</a:t>
            </a:r>
            <a:r>
              <a:rPr lang="it-IT" altLang="it-IT" sz="2000" dirty="0" smtClean="0"/>
              <a:t> sarebbe corretto, ma su un modello di calcolo reale, si può far vedere che fissata la dimensione della cella di memoria, e quindi l’</a:t>
            </a:r>
            <a:r>
              <a:rPr lang="it-IT" altLang="it-IT" sz="2000" dirty="0" smtClean="0">
                <a:solidFill>
                  <a:srgbClr val="FFFF00"/>
                </a:solidFill>
              </a:rPr>
              <a:t>accuratezza</a:t>
            </a:r>
            <a:r>
              <a:rPr lang="it-IT" altLang="it-IT" sz="2000" dirty="0" smtClean="0"/>
              <a:t> con cui rappresento </a:t>
            </a:r>
            <a:r>
              <a:rPr lang="it-IT" altLang="it-IT" sz="20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√5, </a:t>
            </a:r>
            <a:r>
              <a:rPr lang="it-IT" altLang="it-IT" sz="2000" dirty="0" smtClean="0">
                <a:solidFill>
                  <a:srgbClr val="FFFF00"/>
                </a:solidFill>
                <a:sym typeface="Symbol" panose="05050102010706020507" pitchFamily="18" charset="2"/>
              </a:rPr>
              <a:t> e </a:t>
            </a:r>
            <a:r>
              <a:rPr lang="it-IT" altLang="it-IT" sz="2000" dirty="0" smtClean="0">
                <a:sym typeface="Symbol" panose="05050102010706020507" pitchFamily="18" charset="2"/>
              </a:rPr>
              <a:t>, esiste sempre un </a:t>
            </a:r>
            <a:r>
              <a:rPr lang="it-IT" altLang="it-IT" sz="2000" dirty="0" smtClean="0">
                <a:solidFill>
                  <a:srgbClr val="FFFF00"/>
                </a:solidFill>
                <a:sym typeface="Symbol" panose="05050102010706020507" pitchFamily="18" charset="2"/>
              </a:rPr>
              <a:t>n</a:t>
            </a:r>
            <a:r>
              <a:rPr lang="it-IT" altLang="it-IT" sz="2000" dirty="0" smtClean="0">
                <a:sym typeface="Symbol" panose="05050102010706020507" pitchFamily="18" charset="2"/>
              </a:rPr>
              <a:t> a partire dal quale il risultato restituito è </a:t>
            </a:r>
            <a:r>
              <a:rPr lang="it-IT" altLang="it-IT" sz="2000" dirty="0" smtClean="0">
                <a:solidFill>
                  <a:srgbClr val="FFFF00"/>
                </a:solidFill>
                <a:sym typeface="Symbol" panose="05050102010706020507" pitchFamily="18" charset="2"/>
              </a:rPr>
              <a:t>SBAGLIATO a causa dell’arrotondamento. </a:t>
            </a:r>
            <a:r>
              <a:rPr lang="it-IT" altLang="it-IT" sz="2000" dirty="0" smtClean="0">
                <a:sym typeface="Symbol" panose="05050102010706020507" pitchFamily="18" charset="2"/>
              </a:rPr>
              <a:t>Ad esempio, se uso 3 cifre decimali: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 dirty="0"/>
              <a:t>Correttezza ed efficienza</a:t>
            </a:r>
          </a:p>
        </p:txBody>
      </p:sp>
      <p:pic>
        <p:nvPicPr>
          <p:cNvPr id="14746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88" y="3429000"/>
            <a:ext cx="44196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7532" name="Group 76"/>
          <p:cNvGraphicFramePr>
            <a:graphicFrameLocks noGrp="1"/>
          </p:cNvGraphicFramePr>
          <p:nvPr/>
        </p:nvGraphicFramePr>
        <p:xfrm>
          <a:off x="457200" y="4138613"/>
          <a:ext cx="8382000" cy="2255837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n</a:t>
                      </a:r>
                      <a:endParaRPr kumimoji="0" lang="en-US" altLang="it-IT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ourier" pitchFamily="49" charset="0"/>
                          <a:sym typeface="Symbol" pitchFamily="18" charset="2"/>
                        </a:rPr>
                        <a:t>fibonacci1</a:t>
                      </a: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(n)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arrotondamento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</a:t>
                      </a:r>
                      <a:r>
                        <a:rPr kumimoji="0" lang="it-IT" altLang="it-IT" sz="3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n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1.99992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986.698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987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987</a:t>
                      </a:r>
                      <a:endParaRPr kumimoji="0" lang="en-US" altLang="it-IT" sz="3000" b="0" i="0" u="none" strike="noStrike" cap="none" normalizeH="0" baseline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</a:rPr>
                        <a:t>17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1595.666</a:t>
                      </a:r>
                      <a:endParaRPr kumimoji="0" lang="en-US" altLang="it-IT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1596</a:t>
                      </a:r>
                      <a:endParaRPr kumimoji="0" lang="en-US" altLang="it-IT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1597</a:t>
                      </a:r>
                      <a:endParaRPr kumimoji="0" lang="en-US" altLang="it-IT" sz="3000" b="0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7533" name="AutoShape 77"/>
          <p:cNvSpPr>
            <a:spLocks noChangeArrowheads="1"/>
          </p:cNvSpPr>
          <p:nvPr/>
        </p:nvSpPr>
        <p:spPr bwMode="auto">
          <a:xfrm>
            <a:off x="7772400" y="5891213"/>
            <a:ext cx="914400" cy="4572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47534" name="AutoShape 78"/>
          <p:cNvSpPr>
            <a:spLocks noChangeArrowheads="1"/>
          </p:cNvSpPr>
          <p:nvPr/>
        </p:nvSpPr>
        <p:spPr bwMode="auto">
          <a:xfrm>
            <a:off x="5651500" y="5913438"/>
            <a:ext cx="914400" cy="4572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380288" y="2319139"/>
            <a:ext cx="327334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000" baseline="1000" dirty="0" smtClean="0">
                <a:sym typeface="Symbol" panose="05050102010706020507" pitchFamily="18" charset="2"/>
              </a:rPr>
              <a:t> </a:t>
            </a:r>
            <a:r>
              <a:rPr lang="it-IT" altLang="it-IT" baseline="10000" dirty="0" smtClean="0">
                <a:solidFill>
                  <a:srgbClr val="FFFF00"/>
                </a:solidFill>
                <a:sym typeface="Symbol" panose="05050102010706020507" pitchFamily="18" charset="2"/>
              </a:rPr>
              <a:t>ˆ</a:t>
            </a:r>
            <a:endParaRPr lang="en-US" altLang="it-IT" baseline="10000" dirty="0">
              <a:solidFill>
                <a:srgbClr val="FFFF00"/>
              </a:solidFill>
              <a:sym typeface="Symbol" panose="05050102010706020507" pitchFamily="18" charset="2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900113" y="3429000"/>
            <a:ext cx="2060575" cy="5397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>
                <a:solidFill>
                  <a:schemeClr val="tx1"/>
                </a:solidFill>
                <a:cs typeface="Times New Roman" panose="02020603050405020304" pitchFamily="18" charset="0"/>
              </a:rPr>
              <a:t>√5 ≈ 2.236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build="p"/>
      <p:bldP spid="147533" grpId="0" animBg="1"/>
      <p:bldP spid="147534" grpId="0" animBg="1"/>
      <p:bldP spid="1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3993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769DE1-4042-4653-A510-E0F2927A72FB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Algoritmo </a:t>
            </a:r>
            <a:r>
              <a:rPr lang="it-IT" altLang="it-IT" sz="4000" b="1">
                <a:latin typeface="Courier" pitchFamily="49" charset="0"/>
              </a:rPr>
              <a:t>fibonacci2</a:t>
            </a:r>
            <a:endParaRPr lang="it-IT" altLang="it-IT" sz="4000" b="1"/>
          </a:p>
        </p:txBody>
      </p:sp>
      <p:sp>
        <p:nvSpPr>
          <p:cNvPr id="39941" name="Rectangle 7"/>
          <p:cNvSpPr>
            <a:spLocks noChangeArrowheads="1"/>
          </p:cNvSpPr>
          <p:nvPr/>
        </p:nvSpPr>
        <p:spPr bwMode="auto">
          <a:xfrm>
            <a:off x="457200" y="3200400"/>
            <a:ext cx="8153400" cy="21336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>
              <a:solidFill>
                <a:srgbClr val="FFFF9B"/>
              </a:solidFill>
              <a:latin typeface="Times" panose="02020603050405020304" pitchFamily="18" charset="0"/>
            </a:endParaRPr>
          </a:p>
        </p:txBody>
      </p:sp>
      <p:sp>
        <p:nvSpPr>
          <p:cNvPr id="39942" name="Rectangle 8"/>
          <p:cNvSpPr>
            <a:spLocks noChangeArrowheads="1"/>
          </p:cNvSpPr>
          <p:nvPr/>
        </p:nvSpPr>
        <p:spPr bwMode="auto">
          <a:xfrm>
            <a:off x="754063" y="3187700"/>
            <a:ext cx="7646987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b="1">
                <a:solidFill>
                  <a:schemeClr val="tx1"/>
                </a:solidFill>
              </a:rPr>
              <a:t>algoritmo</a:t>
            </a:r>
            <a:r>
              <a:rPr lang="it-IT" altLang="it-IT">
                <a:solidFill>
                  <a:schemeClr val="tx1"/>
                </a:solidFill>
              </a:rPr>
              <a:t> </a:t>
            </a:r>
            <a:r>
              <a:rPr lang="it-IT" altLang="it-IT">
                <a:solidFill>
                  <a:schemeClr val="tx1"/>
                </a:solidFill>
                <a:latin typeface="Courier" pitchFamily="49" charset="0"/>
              </a:rPr>
              <a:t>fibonacci2</a:t>
            </a:r>
            <a:r>
              <a:rPr lang="it-IT" altLang="it-IT" i="1">
                <a:solidFill>
                  <a:schemeClr val="tx1"/>
                </a:solidFill>
              </a:rPr>
              <a:t>(intero n) </a:t>
            </a: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  intero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   </a:t>
            </a:r>
            <a:r>
              <a:rPr lang="it-IT" altLang="it-IT" b="1">
                <a:solidFill>
                  <a:schemeClr val="tx1"/>
                </a:solidFill>
                <a:sym typeface="Symbol" panose="05050102010706020507" pitchFamily="18" charset="2"/>
              </a:rPr>
              <a:t>if</a:t>
            </a: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>
                <a:solidFill>
                  <a:schemeClr val="tx1"/>
                </a:solidFill>
                <a:sym typeface="Symbol" panose="05050102010706020507" pitchFamily="18" charset="2"/>
              </a:rPr>
              <a:t>(n</a:t>
            </a:r>
            <a:r>
              <a:rPr lang="it-IT" altLang="it-IT" sz="8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>
                <a:solidFill>
                  <a:schemeClr val="tx1"/>
                </a:solidFill>
                <a:sym typeface="Symbol" panose="05050102010706020507" pitchFamily="18" charset="2"/>
              </a:rPr>
              <a:t>≤</a:t>
            </a:r>
            <a:r>
              <a:rPr lang="it-IT" altLang="it-IT" sz="8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>
                <a:solidFill>
                  <a:schemeClr val="tx1"/>
                </a:solidFill>
                <a:sym typeface="Symbol" panose="05050102010706020507" pitchFamily="18" charset="2"/>
              </a:rPr>
              <a:t>2)</a:t>
            </a: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 b="1">
                <a:solidFill>
                  <a:schemeClr val="tx1"/>
                </a:solidFill>
                <a:sym typeface="Symbol" panose="05050102010706020507" pitchFamily="18" charset="2"/>
              </a:rPr>
              <a:t>then return</a:t>
            </a: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>
                <a:solidFill>
                  <a:schemeClr val="tx1"/>
                </a:solidFill>
                <a:sym typeface="Symbol" panose="05050102010706020507" pitchFamily="18" charset="2"/>
              </a:rPr>
              <a:t>1</a:t>
            </a:r>
            <a:endParaRPr lang="it-IT" altLang="it-IT" i="1">
              <a:solidFill>
                <a:schemeClr val="tx1"/>
              </a:solidFill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   </a:t>
            </a:r>
            <a:r>
              <a:rPr lang="it-IT" altLang="it-IT" b="1">
                <a:solidFill>
                  <a:schemeClr val="tx1"/>
                </a:solidFill>
                <a:sym typeface="Symbol" panose="05050102010706020507" pitchFamily="18" charset="2"/>
              </a:rPr>
              <a:t>else</a:t>
            </a: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 b="1">
                <a:solidFill>
                  <a:schemeClr val="tx1"/>
                </a:solidFill>
                <a:sym typeface="Symbol" panose="05050102010706020507" pitchFamily="18" charset="2"/>
              </a:rPr>
              <a:t>return</a:t>
            </a:r>
            <a:r>
              <a:rPr lang="it-IT" altLang="it-IT" i="1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it-IT" altLang="it-IT">
                <a:solidFill>
                  <a:schemeClr val="tx1"/>
                </a:solidFill>
                <a:latin typeface="Courier" pitchFamily="49" charset="0"/>
              </a:rPr>
              <a:t>fibonacci2</a:t>
            </a:r>
            <a:r>
              <a:rPr lang="it-IT" altLang="it-IT">
                <a:solidFill>
                  <a:schemeClr val="tx1"/>
                </a:solidFill>
              </a:rPr>
              <a:t>(n-1)</a:t>
            </a:r>
            <a:r>
              <a:rPr lang="it-IT" altLang="it-IT" i="1">
                <a:solidFill>
                  <a:schemeClr val="tx1"/>
                </a:solidFill>
              </a:rPr>
              <a:t> +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i="1">
                <a:solidFill>
                  <a:schemeClr val="tx1"/>
                </a:solidFill>
              </a:rPr>
              <a:t>                       </a:t>
            </a:r>
            <a:r>
              <a:rPr lang="it-IT" altLang="it-IT">
                <a:solidFill>
                  <a:schemeClr val="tx1"/>
                </a:solidFill>
                <a:latin typeface="Courier" pitchFamily="49" charset="0"/>
              </a:rPr>
              <a:t>fibonacci2</a:t>
            </a:r>
            <a:r>
              <a:rPr lang="it-IT" altLang="it-IT">
                <a:solidFill>
                  <a:schemeClr val="tx1"/>
                </a:solidFill>
              </a:rPr>
              <a:t>(n-2)</a:t>
            </a:r>
            <a:endParaRPr lang="en-US" altLang="it-IT">
              <a:solidFill>
                <a:schemeClr val="tx1"/>
              </a:solidFill>
            </a:endParaRPr>
          </a:p>
        </p:txBody>
      </p:sp>
      <p:sp>
        <p:nvSpPr>
          <p:cNvPr id="39943" name="Rectangle 11"/>
          <p:cNvSpPr>
            <a:spLocks noChangeArrowheads="1"/>
          </p:cNvSpPr>
          <p:nvPr/>
        </p:nvSpPr>
        <p:spPr bwMode="auto">
          <a:xfrm>
            <a:off x="457200" y="1341438"/>
            <a:ext cx="82296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3400"/>
              <a:t>Poiché </a:t>
            </a:r>
            <a:r>
              <a:rPr lang="it-IT" altLang="it-IT" sz="3400">
                <a:latin typeface="Courier" pitchFamily="49" charset="0"/>
              </a:rPr>
              <a:t>fibonacci1</a:t>
            </a:r>
            <a:r>
              <a:rPr lang="it-IT" altLang="it-IT" sz="3400"/>
              <a:t> non è corretto, un approccio alternativo consiste nell’utilizzare direttamente la definizione </a:t>
            </a:r>
            <a:r>
              <a:rPr lang="it-IT" altLang="it-IT" sz="3400">
                <a:solidFill>
                  <a:srgbClr val="FFFF00"/>
                </a:solidFill>
              </a:rPr>
              <a:t>ricorsiva</a:t>
            </a:r>
            <a:r>
              <a:rPr lang="it-IT" altLang="it-IT" sz="3400"/>
              <a:t>:</a:t>
            </a:r>
            <a:endParaRPr lang="en-US" altLang="it-IT" sz="3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096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095888-3030-45D4-BF6F-4A3B9257AA59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305800" cy="4572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it-IT" altLang="it-IT" dirty="0"/>
              <a:t>Per valutare il </a:t>
            </a:r>
            <a:r>
              <a:rPr lang="it-IT" altLang="it-IT" dirty="0">
                <a:solidFill>
                  <a:srgbClr val="FFFF00"/>
                </a:solidFill>
              </a:rPr>
              <a:t>tempo di esecuzione</a:t>
            </a:r>
            <a:r>
              <a:rPr lang="it-IT" altLang="it-IT" dirty="0"/>
              <a:t>, ancora una volta calcoliamo il </a:t>
            </a:r>
            <a:r>
              <a:rPr lang="it-IT" altLang="it-IT" dirty="0">
                <a:solidFill>
                  <a:srgbClr val="FFFF00"/>
                </a:solidFill>
              </a:rPr>
              <a:t>numero di linee di codice T(n)</a:t>
            </a:r>
            <a:r>
              <a:rPr lang="it-IT" altLang="it-IT" dirty="0"/>
              <a:t> mandate in esecuzione</a:t>
            </a:r>
            <a:endParaRPr lang="it-IT" altLang="it-IT" sz="1600" dirty="0"/>
          </a:p>
          <a:p>
            <a:pPr lvl="1" eaLnBrk="1" hangingPunct="1">
              <a:defRPr/>
            </a:pPr>
            <a:r>
              <a:rPr lang="it-IT" altLang="it-IT" dirty="0"/>
              <a:t>Se n≤2: una sola linea di codice</a:t>
            </a:r>
          </a:p>
          <a:p>
            <a:pPr lvl="1" eaLnBrk="1" hangingPunct="1">
              <a:defRPr/>
            </a:pPr>
            <a:r>
              <a:rPr lang="it-IT" altLang="it-IT" dirty="0"/>
              <a:t>Se n=3: quattro linee di codice, due per la chiamata </a:t>
            </a:r>
            <a:r>
              <a:rPr lang="it-IT" altLang="it-IT" sz="2400" dirty="0">
                <a:latin typeface="Courier" pitchFamily="49" charset="0"/>
              </a:rPr>
              <a:t>fibonacci2(3)</a:t>
            </a:r>
            <a:r>
              <a:rPr lang="it-IT" altLang="it-IT" dirty="0"/>
              <a:t>, una per la chiamata </a:t>
            </a:r>
            <a:r>
              <a:rPr lang="it-IT" altLang="it-IT" sz="2400" dirty="0">
                <a:latin typeface="Courier" pitchFamily="49" charset="0"/>
              </a:rPr>
              <a:t>fibonacci2(2)</a:t>
            </a:r>
            <a:r>
              <a:rPr lang="it-IT" altLang="it-IT" dirty="0"/>
              <a:t> e una per la chiamata </a:t>
            </a:r>
            <a:r>
              <a:rPr lang="it-IT" altLang="it-IT" sz="2400" dirty="0">
                <a:latin typeface="Courier" pitchFamily="49" charset="0"/>
              </a:rPr>
              <a:t>fibonacci2(1)</a:t>
            </a:r>
            <a:r>
              <a:rPr lang="it-IT" altLang="it-IT" sz="2400" dirty="0">
                <a:latin typeface="+mj-lt"/>
              </a:rPr>
              <a:t>, cioè    					          </a:t>
            </a:r>
            <a:r>
              <a:rPr lang="it-IT" altLang="it-IT" sz="2400" dirty="0">
                <a:solidFill>
                  <a:srgbClr val="FFFF00"/>
                </a:solidFill>
                <a:latin typeface="+mj-lt"/>
              </a:rPr>
              <a:t>T(3)=2+T(2)</a:t>
            </a:r>
            <a:r>
              <a:rPr lang="it-IT" altLang="it-IT" sz="2400" dirty="0" err="1">
                <a:solidFill>
                  <a:srgbClr val="FFFF00"/>
                </a:solidFill>
                <a:latin typeface="+mj-lt"/>
              </a:rPr>
              <a:t>+T</a:t>
            </a:r>
            <a:r>
              <a:rPr lang="it-IT" altLang="it-IT" sz="2400" dirty="0">
                <a:solidFill>
                  <a:srgbClr val="FFFF00"/>
                </a:solidFill>
                <a:latin typeface="+mj-lt"/>
              </a:rPr>
              <a:t>(1)=2+1+1=4</a:t>
            </a:r>
            <a:r>
              <a:rPr lang="it-IT" altLang="it-IT" sz="2400" dirty="0">
                <a:solidFill>
                  <a:srgbClr val="FFFF00"/>
                </a:solidFill>
                <a:latin typeface="Courier" pitchFamily="49" charset="0"/>
              </a:rPr>
              <a:t>  </a:t>
            </a:r>
          </a:p>
          <a:p>
            <a:pPr eaLnBrk="1" hangingPunct="1">
              <a:buFontTx/>
              <a:buNone/>
              <a:defRPr/>
            </a:pPr>
            <a:endParaRPr lang="it-IT" altLang="it-IT" dirty="0"/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black">
          <a:xfrm>
            <a:off x="395288" y="404813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it-IT" altLang="it-IT" sz="4000" b="1"/>
              <a:t>Correttezza? </a:t>
            </a:r>
            <a:r>
              <a:rPr lang="it-IT" altLang="it-IT" sz="2800"/>
              <a:t>Corretto per definizione</a:t>
            </a:r>
            <a:r>
              <a:rPr lang="it-IT" altLang="it-IT" sz="4000" b="1"/>
              <a:t>!</a:t>
            </a:r>
          </a:p>
          <a:p>
            <a:pPr eaLnBrk="1" hangingPunct="1">
              <a:buFontTx/>
              <a:buNone/>
            </a:pPr>
            <a:r>
              <a:rPr lang="it-IT" altLang="it-IT" sz="4000" b="1"/>
              <a:t>Efficienza?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0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0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0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198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47C555-0C8B-40CA-B488-D9FCBBB0EE66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Relazione di ricorrenza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57200" y="1268413"/>
            <a:ext cx="8458200" cy="1477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it-IT" altLang="it-IT" sz="3000" dirty="0">
                <a:solidFill>
                  <a:schemeClr val="bg1"/>
                </a:solidFill>
                <a:latin typeface="Times New Roman" pitchFamily="18" charset="0"/>
              </a:rPr>
              <a:t>In generale, per </a:t>
            </a:r>
            <a:r>
              <a:rPr lang="it-IT" altLang="it-IT" sz="3000" dirty="0">
                <a:solidFill>
                  <a:srgbClr val="FFFF00"/>
                </a:solidFill>
                <a:latin typeface="Times New Roman" pitchFamily="18" charset="0"/>
              </a:rPr>
              <a:t>n </a:t>
            </a:r>
            <a:r>
              <a:rPr lang="it-IT" altLang="it-IT" sz="3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≥3</a:t>
            </a:r>
            <a:r>
              <a:rPr lang="it-IT" altLang="it-IT" sz="3000" dirty="0">
                <a:solidFill>
                  <a:schemeClr val="bg1"/>
                </a:solidFill>
                <a:latin typeface="Times New Roman" pitchFamily="18" charset="0"/>
              </a:rPr>
              <a:t>, in ogni chiamata si eseguono </a:t>
            </a:r>
            <a:r>
              <a:rPr lang="it-IT" alt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due linee di codice</a:t>
            </a:r>
            <a:r>
              <a:rPr lang="it-IT" altLang="it-IT" sz="3000" dirty="0">
                <a:solidFill>
                  <a:schemeClr val="bg1"/>
                </a:solidFill>
                <a:latin typeface="Times New Roman" pitchFamily="18" charset="0"/>
              </a:rPr>
              <a:t>, oltre a quelle eseguite nelle chiamate ricorsive</a:t>
            </a:r>
            <a:endParaRPr lang="en-US" altLang="it-IT" sz="3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381000" y="2840038"/>
            <a:ext cx="8305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3000">
                <a:solidFill>
                  <a:srgbClr val="FFFF00"/>
                </a:solidFill>
              </a:rPr>
              <a:t>T(n) = 2 + T(n-1) + T(n-2)      n </a:t>
            </a:r>
            <a:r>
              <a:rPr lang="it-IT" altLang="it-IT" sz="3000">
                <a:solidFill>
                  <a:srgbClr val="FFFF00"/>
                </a:solidFill>
                <a:cs typeface="Times New Roman" panose="02020603050405020304" pitchFamily="18" charset="0"/>
              </a:rPr>
              <a:t>≥ 3</a:t>
            </a:r>
          </a:p>
        </p:txBody>
      </p:sp>
      <p:sp>
        <p:nvSpPr>
          <p:cNvPr id="41991" name="Rectangle 5"/>
          <p:cNvSpPr>
            <a:spLocks noChangeArrowheads="1"/>
          </p:cNvSpPr>
          <p:nvPr/>
        </p:nvSpPr>
        <p:spPr bwMode="auto">
          <a:xfrm>
            <a:off x="381000" y="3798888"/>
            <a:ext cx="8534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3000"/>
              <a:t>Il tempo di esecuzione di un algoritmo ricorsivo è quindi pari al </a:t>
            </a:r>
            <a:r>
              <a:rPr lang="it-IT" altLang="it-IT" sz="3000">
                <a:solidFill>
                  <a:srgbClr val="FFFF00"/>
                </a:solidFill>
              </a:rPr>
              <a:t>tempo speso all’interno della chiamata corrente più il tempo speso nelle chiamate ricorsive</a:t>
            </a:r>
            <a:r>
              <a:rPr lang="it-IT" altLang="it-IT" sz="3000"/>
              <a:t>. Vediamo in particolare come calcolare tale valore per </a:t>
            </a:r>
            <a:r>
              <a:rPr lang="it-IT" altLang="it-IT" sz="3000">
                <a:latin typeface="Courier" pitchFamily="49" charset="0"/>
              </a:rPr>
              <a:t>fibonacci2(n)</a:t>
            </a:r>
            <a:r>
              <a:rPr lang="it-IT" altLang="it-IT" sz="3000"/>
              <a:t> usando l’</a:t>
            </a:r>
            <a:r>
              <a:rPr lang="it-IT" altLang="it-IT" sz="3000" b="1">
                <a:solidFill>
                  <a:srgbClr val="FFCC66"/>
                </a:solidFill>
              </a:rPr>
              <a:t>albero della ricorsione</a:t>
            </a:r>
            <a:r>
              <a:rPr lang="it-IT" altLang="it-IT" sz="3000"/>
              <a:t>.</a:t>
            </a:r>
            <a:endParaRPr lang="en-US" altLang="it-IT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301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BF5BC1-8945-4621-B718-07E191F6E9CB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304800" y="282575"/>
            <a:ext cx="8686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3600" b="1"/>
              <a:t>Alberi radicati: qualche definizione</a:t>
            </a:r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52513"/>
            <a:ext cx="82042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814" name="Rectangle 6"/>
          <p:cNvSpPr>
            <a:spLocks noChangeArrowheads="1"/>
          </p:cNvSpPr>
          <p:nvPr/>
        </p:nvSpPr>
        <p:spPr bwMode="auto">
          <a:xfrm>
            <a:off x="250825" y="5070475"/>
            <a:ext cx="8748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d=2 </a:t>
            </a:r>
            <a:r>
              <a:rPr lang="it-IT" altLang="it-IT" sz="2400">
                <a:sym typeface="Wingdings" panose="05000000000000000000" pitchFamily="2" charset="2"/>
              </a:rPr>
              <a:t> </a:t>
            </a:r>
            <a:r>
              <a:rPr lang="it-IT" altLang="it-IT" sz="2400">
                <a:solidFill>
                  <a:srgbClr val="FFFF00"/>
                </a:solidFill>
              </a:rPr>
              <a:t>albero binario</a:t>
            </a:r>
            <a:endParaRPr lang="en-US" altLang="it-IT" sz="2400">
              <a:solidFill>
                <a:srgbClr val="FFFF00"/>
              </a:solidFill>
            </a:endParaRPr>
          </a:p>
        </p:txBody>
      </p:sp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215900" y="4492625"/>
            <a:ext cx="8748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00"/>
                </a:solidFill>
              </a:rPr>
              <a:t>albero d-ario</a:t>
            </a:r>
            <a:r>
              <a:rPr lang="it-IT" altLang="it-IT" sz="2400"/>
              <a:t>: albero in cui tutti i nodi interni hanno (al più) </a:t>
            </a:r>
            <a:r>
              <a:rPr lang="it-IT" altLang="it-IT" sz="2400">
                <a:solidFill>
                  <a:srgbClr val="FFFF00"/>
                </a:solidFill>
              </a:rPr>
              <a:t>d</a:t>
            </a:r>
            <a:r>
              <a:rPr lang="it-IT" altLang="it-IT" sz="2400"/>
              <a:t> figli</a:t>
            </a:r>
            <a:endParaRPr lang="en-US" altLang="it-IT" sz="2400"/>
          </a:p>
        </p:txBody>
      </p:sp>
      <p:sp>
        <p:nvSpPr>
          <p:cNvPr id="119816" name="Rectangle 8"/>
          <p:cNvSpPr>
            <a:spLocks noChangeArrowheads="1"/>
          </p:cNvSpPr>
          <p:nvPr/>
        </p:nvSpPr>
        <p:spPr bwMode="auto">
          <a:xfrm>
            <a:off x="244475" y="5661025"/>
            <a:ext cx="8748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2400"/>
              <a:t>Un albero è</a:t>
            </a:r>
            <a:r>
              <a:rPr lang="it-IT" altLang="it-IT" sz="2400">
                <a:solidFill>
                  <a:srgbClr val="FFFF00"/>
                </a:solidFill>
              </a:rPr>
              <a:t> strettamente binario </a:t>
            </a:r>
            <a:r>
              <a:rPr lang="it-IT" altLang="it-IT" sz="2400"/>
              <a:t>se tutti nodi interni hanno esattamente </a:t>
            </a:r>
            <a:r>
              <a:rPr lang="it-IT" altLang="it-IT" sz="2400">
                <a:solidFill>
                  <a:srgbClr val="FFFF00"/>
                </a:solidFill>
              </a:rPr>
              <a:t>2</a:t>
            </a:r>
            <a:r>
              <a:rPr lang="it-IT" altLang="it-IT" sz="2400"/>
              <a:t> figli</a:t>
            </a:r>
            <a:endParaRPr lang="en-US" altLang="it-IT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4" grpId="0"/>
      <p:bldP spid="119815" grpId="0"/>
      <p:bldP spid="1198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403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6AFAB7-E5DA-4966-BB58-DB725AA6BC9C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black">
          <a:xfrm>
            <a:off x="0" y="533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Albero della ricorsione di </a:t>
            </a:r>
            <a:r>
              <a:rPr lang="it-IT" altLang="it-IT" sz="4000" b="1">
                <a:latin typeface="Courier" pitchFamily="49" charset="0"/>
              </a:rPr>
              <a:t>fibonacci2</a:t>
            </a:r>
            <a:r>
              <a:rPr lang="it-IT" altLang="it-IT" sz="4000" b="1"/>
              <a:t> </a:t>
            </a:r>
          </a:p>
        </p:txBody>
      </p:sp>
      <p:pic>
        <p:nvPicPr>
          <p:cNvPr id="4403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3168650"/>
            <a:ext cx="8739188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381000" y="1431925"/>
            <a:ext cx="8305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3000"/>
              <a:t> Utile per risolvere la relazione di ricorrenza </a:t>
            </a:r>
            <a:r>
              <a:rPr lang="it-IT" altLang="it-IT" sz="3000">
                <a:solidFill>
                  <a:srgbClr val="FFFF00"/>
                </a:solidFill>
              </a:rPr>
              <a:t>T(n)</a:t>
            </a:r>
            <a:endParaRPr lang="en-US" altLang="it-IT" sz="3000">
              <a:solidFill>
                <a:srgbClr val="FFFF00"/>
              </a:solidFill>
            </a:endParaRPr>
          </a:p>
        </p:txBody>
      </p:sp>
      <p:sp>
        <p:nvSpPr>
          <p:cNvPr id="44039" name="Rectangle 5"/>
          <p:cNvSpPr>
            <a:spLocks noChangeArrowheads="1"/>
          </p:cNvSpPr>
          <p:nvPr/>
        </p:nvSpPr>
        <p:spPr bwMode="auto">
          <a:xfrm>
            <a:off x="381000" y="1981200"/>
            <a:ext cx="83058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it-IT" altLang="it-IT" sz="3000"/>
              <a:t> Ogni nodo corrisponde ad una chiamata ricorsiva</a:t>
            </a:r>
          </a:p>
          <a:p>
            <a:pPr>
              <a:spcBef>
                <a:spcPct val="0"/>
              </a:spcBef>
            </a:pPr>
            <a:r>
              <a:rPr lang="it-IT" altLang="it-IT" sz="3000"/>
              <a:t> I </a:t>
            </a:r>
            <a:r>
              <a:rPr lang="it-IT" altLang="it-IT" sz="3000">
                <a:solidFill>
                  <a:srgbClr val="FFFF00"/>
                </a:solidFill>
              </a:rPr>
              <a:t>figli</a:t>
            </a:r>
            <a:r>
              <a:rPr lang="it-IT" altLang="it-IT" sz="3000"/>
              <a:t> di un nodo corrispondono alle sottochiamate </a:t>
            </a:r>
            <a:endParaRPr lang="en-US" altLang="it-IT" sz="3000"/>
          </a:p>
        </p:txBody>
      </p:sp>
      <p:sp>
        <p:nvSpPr>
          <p:cNvPr id="44040" name="CasellaDiTesto 1"/>
          <p:cNvSpPr txBox="1">
            <a:spLocks noChangeArrowheads="1"/>
          </p:cNvSpPr>
          <p:nvPr/>
        </p:nvSpPr>
        <p:spPr bwMode="auto">
          <a:xfrm>
            <a:off x="250825" y="3141663"/>
            <a:ext cx="1944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Times" panose="02020603050405020304" pitchFamily="18" charset="0"/>
              </a:rPr>
              <a:t>F(i)</a:t>
            </a:r>
            <a:r>
              <a:rPr lang="it-IT" altLang="it-IT" sz="1800">
                <a:solidFill>
                  <a:schemeClr val="tx1"/>
                </a:solidFill>
                <a:latin typeface="Times" panose="02020603050405020304" pitchFamily="18" charset="0"/>
              </a:rPr>
              <a:t>: valore restituito dalla chiamata ricorsiva </a:t>
            </a:r>
            <a:r>
              <a:rPr lang="it-IT" altLang="it-IT" sz="18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Fibonacci2</a:t>
            </a:r>
            <a:r>
              <a:rPr lang="it-IT" altLang="it-IT" sz="1800">
                <a:solidFill>
                  <a:srgbClr val="FF0000"/>
                </a:solidFill>
                <a:latin typeface="Times" panose="02020603050405020304" pitchFamily="18" charset="0"/>
              </a:rPr>
              <a:t>(i)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505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FAC5FE-78AC-478E-804E-3DE2088657F7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86800" cy="2743200"/>
          </a:xfrm>
        </p:spPr>
        <p:txBody>
          <a:bodyPr/>
          <a:lstStyle/>
          <a:p>
            <a:pPr eaLnBrk="1" hangingPunct="1"/>
            <a:r>
              <a:rPr lang="it-IT" altLang="it-IT" smtClean="0"/>
              <a:t>Etichettando i nodi dell’albero con il </a:t>
            </a:r>
            <a:r>
              <a:rPr lang="it-IT" altLang="it-IT" smtClean="0">
                <a:solidFill>
                  <a:srgbClr val="FFFF00"/>
                </a:solidFill>
              </a:rPr>
              <a:t>numero di linee di codice</a:t>
            </a:r>
            <a:r>
              <a:rPr lang="it-IT" altLang="it-IT" smtClean="0"/>
              <a:t> eseguite nella chiamata corrispondente:</a:t>
            </a:r>
          </a:p>
          <a:p>
            <a:pPr lvl="1" eaLnBrk="1" hangingPunct="1"/>
            <a:r>
              <a:rPr lang="it-IT" altLang="it-IT" smtClean="0"/>
              <a:t>I nodi interni hanno etichetta 2</a:t>
            </a:r>
          </a:p>
          <a:p>
            <a:pPr lvl="1" eaLnBrk="1" hangingPunct="1"/>
            <a:r>
              <a:rPr lang="it-IT" altLang="it-IT" smtClean="0"/>
              <a:t>Le foglie hanno etichetta 1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Calcolare T(n)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304800" y="4343400"/>
            <a:ext cx="8686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it-IT" altLang="it-IT"/>
              <a:t>Per calcolare </a:t>
            </a:r>
            <a:r>
              <a:rPr lang="it-IT" altLang="it-IT">
                <a:solidFill>
                  <a:srgbClr val="FFFF00"/>
                </a:solidFill>
              </a:rPr>
              <a:t>T(n)</a:t>
            </a:r>
            <a:r>
              <a:rPr lang="it-IT" altLang="it-IT"/>
              <a:t>:</a:t>
            </a:r>
          </a:p>
          <a:p>
            <a:pPr lvl="1" eaLnBrk="1" hangingPunct="1"/>
            <a:r>
              <a:rPr lang="it-IT" altLang="it-IT"/>
              <a:t>Contiamo il numero di foglie</a:t>
            </a:r>
          </a:p>
          <a:p>
            <a:pPr lvl="1" eaLnBrk="1" hangingPunct="1"/>
            <a:r>
              <a:rPr lang="it-IT" altLang="it-IT"/>
              <a:t>Contiamo il numero di nodi interni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build="p"/>
      <p:bldP spid="1536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143000"/>
          </a:xfrm>
        </p:spPr>
        <p:txBody>
          <a:bodyPr/>
          <a:lstStyle/>
          <a:p>
            <a:pPr marL="342900" indent="-342900"/>
            <a:r>
              <a:rPr lang="en-US" altLang="it-IT" smtClean="0"/>
              <a:t>Facciamo un piccolo sondaggio</a:t>
            </a:r>
            <a:endParaRPr lang="it-IT" altLang="it-IT" smtClean="0"/>
          </a:p>
        </p:txBody>
      </p:sp>
      <p:sp>
        <p:nvSpPr>
          <p:cNvPr id="8195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it-IT" smtClean="0"/>
              <a:t>Quanti in aula sono del secondo anno (45/80) e hanno superato l’esame di:</a:t>
            </a:r>
          </a:p>
          <a:p>
            <a:pPr lvl="1" eaLnBrk="1" hangingPunct="1"/>
            <a:r>
              <a:rPr lang="en-US" altLang="it-IT" smtClean="0"/>
              <a:t>Analisi Matematica: (22)</a:t>
            </a:r>
          </a:p>
          <a:p>
            <a:pPr lvl="1" eaLnBrk="1" hangingPunct="1"/>
            <a:r>
              <a:rPr lang="en-US" altLang="it-IT" smtClean="0"/>
              <a:t>Matematica Discreta: (15)</a:t>
            </a:r>
          </a:p>
          <a:p>
            <a:pPr lvl="1" eaLnBrk="1" hangingPunct="1"/>
            <a:r>
              <a:rPr lang="en-US" altLang="it-IT" smtClean="0"/>
              <a:t>Fondamenti di Programmazione con Lab: (40)</a:t>
            </a:r>
          </a:p>
          <a:p>
            <a:pPr lvl="1" eaLnBrk="1" hangingPunct="1"/>
            <a:r>
              <a:rPr lang="en-US" altLang="it-IT" smtClean="0"/>
              <a:t>Architettura degli Elaboratori: (40)</a:t>
            </a:r>
          </a:p>
          <a:p>
            <a:pPr lvl="1" eaLnBrk="1" hangingPunct="1"/>
            <a:r>
              <a:rPr lang="it-IT" altLang="en-US" smtClean="0"/>
              <a:t>Laboratorio di Programmazione ad Oggetti (13)</a:t>
            </a:r>
          </a:p>
          <a:p>
            <a:pPr lvl="1" eaLnBrk="1" hangingPunct="1"/>
            <a:r>
              <a:rPr lang="it-IT" altLang="en-US" smtClean="0"/>
              <a:t>Laboratorio di Programmazione di Sistema (22)</a:t>
            </a:r>
            <a:endParaRPr lang="it-IT" altLang="it-IT" smtClean="0"/>
          </a:p>
        </p:txBody>
      </p:sp>
      <p:sp>
        <p:nvSpPr>
          <p:cNvPr id="819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819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09DB69-9F4F-4A80-B01C-E827B58EEA5B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0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it-IT" altLang="it-IT" sz="8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10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Hill Companies, srl</a:t>
            </a:r>
          </a:p>
        </p:txBody>
      </p:sp>
      <p:sp>
        <p:nvSpPr>
          <p:cNvPr id="4608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C686635-807D-48FF-BCDC-2CB33C4D04FA}" type="slidenum">
              <a:rPr lang="it-IT" altLang="it-IT" sz="14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it-IT" altLang="it-IT" sz="140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black">
          <a:xfrm>
            <a:off x="817563" y="404813"/>
            <a:ext cx="81470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buFontTx/>
              <a:buNone/>
            </a:pPr>
            <a:r>
              <a:rPr lang="it-IT" altLang="it-IT" b="1">
                <a:solidFill>
                  <a:srgbClr val="FFFFFF"/>
                </a:solidFill>
                <a:sym typeface="Symbol" panose="05050102010706020507" pitchFamily="18" charset="2"/>
              </a:rPr>
              <a:t>Contare il numero di foglie</a:t>
            </a: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250825" y="1185863"/>
            <a:ext cx="8445500" cy="59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FF00"/>
                </a:solidFill>
                <a:sym typeface="Symbol" pitchFamily="18" charset="2"/>
              </a:rPr>
              <a:t>Lemma 1: </a:t>
            </a:r>
            <a:r>
              <a:rPr lang="it-IT" altLang="it-IT" dirty="0">
                <a:solidFill>
                  <a:srgbClr val="FFFFFF"/>
                </a:solidFill>
                <a:sym typeface="Symbol" pitchFamily="18" charset="2"/>
              </a:rPr>
              <a:t>Il numero di </a:t>
            </a:r>
            <a:r>
              <a:rPr lang="it-IT" altLang="it-IT" dirty="0">
                <a:solidFill>
                  <a:srgbClr val="FFC000"/>
                </a:solidFill>
                <a:sym typeface="Symbol" pitchFamily="18" charset="2"/>
              </a:rPr>
              <a:t>foglie</a:t>
            </a:r>
            <a:r>
              <a:rPr lang="it-IT" altLang="it-IT" dirty="0">
                <a:solidFill>
                  <a:srgbClr val="FFFFFF"/>
                </a:solidFill>
                <a:sym typeface="Symbol" pitchFamily="18" charset="2"/>
              </a:rPr>
              <a:t> dell’albero della ricorsione di </a:t>
            </a:r>
          </a:p>
          <a:p>
            <a:pPr>
              <a:defRPr/>
            </a:pPr>
            <a:r>
              <a:rPr lang="it-IT" altLang="it-IT" dirty="0">
                <a:solidFill>
                  <a:srgbClr val="FFFFFF"/>
                </a:solidFill>
                <a:latin typeface="Courier New" pitchFamily="49" charset="0"/>
                <a:sym typeface="Symbol" pitchFamily="18" charset="2"/>
              </a:rPr>
              <a:t>fibonacci2(n)</a:t>
            </a:r>
            <a:r>
              <a:rPr lang="it-IT" altLang="it-IT" dirty="0">
                <a:solidFill>
                  <a:srgbClr val="FFFFFF"/>
                </a:solidFill>
                <a:sym typeface="Symbol" pitchFamily="18" charset="2"/>
              </a:rPr>
              <a:t> è pari a </a:t>
            </a:r>
            <a:r>
              <a:rPr lang="it-IT" altLang="it-IT" dirty="0" err="1">
                <a:solidFill>
                  <a:srgbClr val="FFFFFF"/>
                </a:solidFill>
                <a:sym typeface="Symbol" pitchFamily="18" charset="2"/>
              </a:rPr>
              <a:t>F</a:t>
            </a:r>
            <a:r>
              <a:rPr lang="it-IT" altLang="it-IT" baseline="-25000" dirty="0" err="1">
                <a:solidFill>
                  <a:srgbClr val="FFFFFF"/>
                </a:solidFill>
                <a:sym typeface="Symbol" pitchFamily="18" charset="2"/>
              </a:rPr>
              <a:t>n</a:t>
            </a:r>
            <a:endParaRPr lang="it-IT" altLang="it-IT" baseline="-25000" dirty="0">
              <a:solidFill>
                <a:srgbClr val="FFFFFF"/>
              </a:solidFill>
              <a:sym typeface="Symbol" pitchFamily="18" charset="2"/>
            </a:endParaRPr>
          </a:p>
          <a:p>
            <a:pPr>
              <a:spcBef>
                <a:spcPct val="20000"/>
              </a:spcBef>
              <a:defRPr/>
            </a:pPr>
            <a:r>
              <a:rPr lang="it-IT" dirty="0" err="1">
                <a:solidFill>
                  <a:srgbClr val="FFFF00"/>
                </a:solidFill>
                <a:sym typeface="Symbol" pitchFamily="18" charset="2"/>
              </a:rPr>
              <a:t>Dim</a:t>
            </a:r>
            <a:r>
              <a:rPr lang="it-IT" dirty="0">
                <a:solidFill>
                  <a:srgbClr val="FFFF00"/>
                </a:solidFill>
                <a:sym typeface="Symbol" pitchFamily="18" charset="2"/>
              </a:rPr>
              <a:t>: 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Per induzione su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:</a:t>
            </a:r>
            <a:endParaRPr lang="it-IT" altLang="it-IT" sz="2800" kern="0" dirty="0">
              <a:solidFill>
                <a:srgbClr val="FFFFFF"/>
              </a:solidFill>
              <a:latin typeface="Times New Roman"/>
              <a:cs typeface="Arial"/>
              <a:sym typeface="Symbol" pitchFamily="18" charset="2"/>
            </a:endParaRPr>
          </a:p>
          <a:p>
            <a:pPr marL="830263" lvl="1" indent="-285750">
              <a:spcBef>
                <a:spcPct val="20000"/>
              </a:spcBef>
              <a:buFontTx/>
              <a:buChar char="–"/>
              <a:defRPr/>
            </a:pPr>
            <a:r>
              <a:rPr lang="it-IT" altLang="it-IT" kern="0" dirty="0">
                <a:solidFill>
                  <a:srgbClr val="FFFF00"/>
                </a:solidFill>
                <a:latin typeface="Times New Roman"/>
                <a:cs typeface="Arial"/>
                <a:sym typeface="Symbol" pitchFamily="18" charset="2"/>
              </a:rPr>
              <a:t>Caso base n=1 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(e anche </a:t>
            </a:r>
            <a:r>
              <a:rPr lang="it-IT" altLang="it-IT" kern="0" dirty="0">
                <a:solidFill>
                  <a:srgbClr val="FFFF00"/>
                </a:solidFill>
                <a:latin typeface="Times New Roman"/>
                <a:cs typeface="Arial"/>
                <a:sym typeface="Symbol" pitchFamily="18" charset="2"/>
              </a:rPr>
              <a:t>n=2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): in questo caso l’albero della ricorsione è costituito da un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unico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nodo, che è quindi anche una foglia; poiché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</a:t>
            </a:r>
            <a:r>
              <a:rPr lang="it-IT" altLang="it-IT" kern="0" baseline="-2500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1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=1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, il lemma segue.</a:t>
            </a:r>
            <a:endParaRPr lang="it-IT" altLang="it-IT" kern="0" dirty="0">
              <a:solidFill>
                <a:srgbClr val="FFFFFF"/>
              </a:solidFill>
              <a:latin typeface="Times New Roman"/>
              <a:cs typeface="Times New Roman" pitchFamily="18" charset="0"/>
              <a:sym typeface="Symbol" pitchFamily="18" charset="2"/>
            </a:endParaRPr>
          </a:p>
          <a:p>
            <a:pPr marL="830263" lvl="1" indent="-285750">
              <a:spcBef>
                <a:spcPct val="20000"/>
              </a:spcBef>
              <a:buFontTx/>
              <a:buChar char="–"/>
              <a:defRPr/>
            </a:pPr>
            <a:r>
              <a:rPr lang="it-IT" altLang="it-IT" kern="0" dirty="0">
                <a:solidFill>
                  <a:srgbClr val="FFFF00"/>
                </a:solidFill>
                <a:latin typeface="Times New Roman"/>
                <a:cs typeface="Arial"/>
                <a:sym typeface="Symbol" pitchFamily="18" charset="2"/>
              </a:rPr>
              <a:t>Caso n&gt;2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: supposto vero fino ad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n-1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, dimostriamolo vero per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; osserviamo che l’albero della ricorsione associato ad </a:t>
            </a:r>
            <a:r>
              <a:rPr lang="it-IT" altLang="it-IT" kern="0" dirty="0">
                <a:solidFill>
                  <a:srgbClr val="FFC000"/>
                </a:solidFill>
                <a:latin typeface="Times New Roman"/>
                <a:cs typeface="Arial"/>
                <a:sym typeface="Symbol" pitchFamily="18" charset="2"/>
              </a:rPr>
              <a:t>n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è formato da una radice etichettata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F(n)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e da due sottoalberi etichettati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F(n-1)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e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F(n-2)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. Per l’ipotesi induttiva, tali sottoalberi hanno rispettivamente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</a:t>
            </a:r>
            <a:r>
              <a:rPr lang="it-IT" altLang="it-IT" kern="0" baseline="-2500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n-1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ed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</a:t>
            </a:r>
            <a:r>
              <a:rPr lang="it-IT" altLang="it-IT" kern="0" baseline="-2500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n-2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 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foglie, e quindi l’albero della ricorsione associato ad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avrà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F</a:t>
            </a:r>
            <a:r>
              <a:rPr lang="it-IT" altLang="it-IT" kern="0" baseline="-2500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n-1 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+ F</a:t>
            </a:r>
            <a:r>
              <a:rPr lang="it-IT" altLang="it-IT" kern="0" baseline="-2500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n-2</a:t>
            </a:r>
            <a:r>
              <a:rPr lang="it-IT" altLang="it-IT" kern="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 = F</a:t>
            </a:r>
            <a:r>
              <a:rPr lang="it-IT" altLang="it-IT" kern="0" baseline="-25000" dirty="0">
                <a:solidFill>
                  <a:srgbClr val="FFCC00"/>
                </a:solidFill>
                <a:latin typeface="Times New Roman"/>
                <a:cs typeface="Arial"/>
                <a:sym typeface="Symbol" pitchFamily="18" charset="2"/>
              </a:rPr>
              <a:t>n</a:t>
            </a:r>
            <a:r>
              <a:rPr lang="it-IT" altLang="it-IT" kern="0" dirty="0">
                <a:solidFill>
                  <a:srgbClr val="FFFFFF"/>
                </a:solidFill>
                <a:latin typeface="Times New Roman"/>
                <a:cs typeface="Arial"/>
                <a:sym typeface="Symbol" pitchFamily="18" charset="2"/>
              </a:rPr>
              <a:t> foglie, come volevasi dimostrare. 		          </a:t>
            </a:r>
            <a:r>
              <a:rPr lang="it-IT" b="1" kern="0" dirty="0">
                <a:solidFill>
                  <a:srgbClr val="FFFF00"/>
                </a:solidFill>
                <a:latin typeface="Times New Roman"/>
                <a:cs typeface="Times New Roman" pitchFamily="18" charset="0"/>
                <a:sym typeface="Symbol" pitchFamily="18" charset="2"/>
              </a:rPr>
              <a:t>□</a:t>
            </a:r>
            <a:endParaRPr lang="it-IT" altLang="it-IT" b="1" kern="0" dirty="0">
              <a:solidFill>
                <a:srgbClr val="FFFF00"/>
              </a:solidFill>
              <a:latin typeface="Times New Roman"/>
              <a:cs typeface="Arial"/>
              <a:sym typeface="Symbol" pitchFamily="18" charset="2"/>
            </a:endParaRPr>
          </a:p>
          <a:p>
            <a:pPr>
              <a:defRPr/>
            </a:pPr>
            <a:endParaRPr lang="it-IT" dirty="0">
              <a:solidFill>
                <a:srgbClr val="FFFF00"/>
              </a:solidFill>
              <a:sym typeface="Symbol" pitchFamily="18" charset="2"/>
            </a:endParaRPr>
          </a:p>
          <a:p>
            <a:pPr>
              <a:defRPr/>
            </a:pPr>
            <a:endParaRPr lang="en-US" sz="2800" dirty="0">
              <a:solidFill>
                <a:srgbClr val="FFFFFF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813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9C4A5A-8214-4401-8BA2-08846A42FFEF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black">
          <a:xfrm>
            <a:off x="457200" y="282575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buFontTx/>
              <a:buNone/>
            </a:pPr>
            <a:r>
              <a:rPr lang="it-IT" altLang="it-IT" sz="4000" b="1">
                <a:solidFill>
                  <a:srgbClr val="FFFFFF"/>
                </a:solidFill>
                <a:sym typeface="Symbol" panose="05050102010706020507" pitchFamily="18" charset="2"/>
              </a:rPr>
              <a:t>Contare il numero di nodi interni</a:t>
            </a:r>
          </a:p>
        </p:txBody>
      </p:sp>
      <p:sp>
        <p:nvSpPr>
          <p:cNvPr id="194563" name="AutoShape 3"/>
          <p:cNvSpPr>
            <a:spLocks noChangeArrowheads="1"/>
          </p:cNvSpPr>
          <p:nvPr/>
        </p:nvSpPr>
        <p:spPr bwMode="auto">
          <a:xfrm>
            <a:off x="3779838" y="3716338"/>
            <a:ext cx="1219200" cy="609600"/>
          </a:xfrm>
          <a:prstGeom prst="downArrow">
            <a:avLst>
              <a:gd name="adj1" fmla="val 52083"/>
              <a:gd name="adj2" fmla="val 47917"/>
            </a:avLst>
          </a:prstGeom>
          <a:solidFill>
            <a:srgbClr val="E6E6E6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304800" y="4508500"/>
            <a:ext cx="8686800" cy="12954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it-IT" altLang="it-IT" sz="2800" dirty="0">
                <a:solidFill>
                  <a:schemeClr val="bg1"/>
                </a:solidFill>
                <a:latin typeface="Times New Roman" pitchFamily="18" charset="0"/>
              </a:rPr>
              <a:t>Abbiamo quindi </a:t>
            </a:r>
            <a:r>
              <a:rPr lang="it-IT" altLang="it-IT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F</a:t>
            </a:r>
            <a:r>
              <a:rPr lang="it-IT" altLang="it-IT" sz="28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n</a:t>
            </a:r>
            <a:r>
              <a:rPr lang="it-IT" altLang="it-IT" sz="2800" dirty="0">
                <a:solidFill>
                  <a:schemeClr val="bg1"/>
                </a:solidFill>
                <a:latin typeface="Times New Roman" pitchFamily="18" charset="0"/>
              </a:rPr>
              <a:t> foglie (</a:t>
            </a:r>
            <a:r>
              <a:rPr lang="it-IT" altLang="it-IT" sz="2800" dirty="0">
                <a:solidFill>
                  <a:srgbClr val="FFFF00"/>
                </a:solidFill>
                <a:latin typeface="Times New Roman" pitchFamily="18" charset="0"/>
              </a:rPr>
              <a:t>Lemma 1</a:t>
            </a:r>
            <a:r>
              <a:rPr lang="it-IT" altLang="it-IT" sz="2800" dirty="0">
                <a:solidFill>
                  <a:schemeClr val="bg1"/>
                </a:solidFill>
                <a:latin typeface="Times New Roman" pitchFamily="18" charset="0"/>
              </a:rPr>
              <a:t>) e </a:t>
            </a:r>
            <a:r>
              <a:rPr lang="it-IT" altLang="it-IT" sz="2800" dirty="0">
                <a:solidFill>
                  <a:srgbClr val="FF9900"/>
                </a:solidFill>
                <a:latin typeface="Times New Roman" pitchFamily="18" charset="0"/>
              </a:rPr>
              <a:t>F</a:t>
            </a:r>
            <a:r>
              <a:rPr lang="it-IT" altLang="it-IT" sz="2800" baseline="-25000" dirty="0">
                <a:solidFill>
                  <a:srgbClr val="FF9900"/>
                </a:solidFill>
                <a:latin typeface="Times New Roman" pitchFamily="18" charset="0"/>
              </a:rPr>
              <a:t>n</a:t>
            </a:r>
            <a:r>
              <a:rPr lang="it-IT" altLang="it-IT" sz="2800" dirty="0">
                <a:solidFill>
                  <a:srgbClr val="FF9900"/>
                </a:solidFill>
                <a:latin typeface="Times New Roman" pitchFamily="18" charset="0"/>
              </a:rPr>
              <a:t>-1</a:t>
            </a:r>
            <a:r>
              <a:rPr lang="it-IT" altLang="it-IT" sz="2800" dirty="0">
                <a:solidFill>
                  <a:schemeClr val="bg1"/>
                </a:solidFill>
                <a:latin typeface="Times New Roman" pitchFamily="18" charset="0"/>
              </a:rPr>
              <a:t> nodi interni (</a:t>
            </a:r>
            <a:r>
              <a:rPr lang="it-IT" altLang="it-IT" sz="2800" dirty="0">
                <a:solidFill>
                  <a:srgbClr val="FFFF00"/>
                </a:solidFill>
                <a:latin typeface="Times New Roman" pitchFamily="18" charset="0"/>
              </a:rPr>
              <a:t>Lemma 2</a:t>
            </a:r>
            <a:r>
              <a:rPr lang="it-IT" altLang="it-IT" sz="2800" dirty="0">
                <a:solidFill>
                  <a:schemeClr val="bg1"/>
                </a:solidFill>
                <a:latin typeface="Times New Roman" pitchFamily="18" charset="0"/>
              </a:rPr>
              <a:t>), per un totale di linee di codice eseguite pari a:</a:t>
            </a:r>
          </a:p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it-IT" altLang="it-IT" sz="32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it-IT" altLang="it-IT" sz="3200" dirty="0">
                <a:solidFill>
                  <a:srgbClr val="FFFF00"/>
                </a:solidFill>
                <a:latin typeface="Times New Roman" pitchFamily="18" charset="0"/>
              </a:rPr>
              <a:t>T(n)</a:t>
            </a:r>
            <a:r>
              <a:rPr lang="it-IT" altLang="it-IT" sz="3200" dirty="0">
                <a:solidFill>
                  <a:schemeClr val="bg1"/>
                </a:solidFill>
                <a:latin typeface="Times New Roman" pitchFamily="18" charset="0"/>
              </a:rPr>
              <a:t> = </a:t>
            </a:r>
            <a:r>
              <a:rPr lang="it-IT" altLang="it-IT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F</a:t>
            </a:r>
            <a:r>
              <a:rPr lang="it-IT" altLang="it-IT" sz="3200" baseline="-25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n</a:t>
            </a:r>
            <a:r>
              <a:rPr lang="it-IT" altLang="it-IT" sz="3200" dirty="0">
                <a:solidFill>
                  <a:schemeClr val="bg1"/>
                </a:solidFill>
                <a:latin typeface="Times New Roman" pitchFamily="18" charset="0"/>
              </a:rPr>
              <a:t> + 2 (</a:t>
            </a:r>
            <a:r>
              <a:rPr lang="it-IT" altLang="it-IT" sz="3200" dirty="0">
                <a:solidFill>
                  <a:srgbClr val="FF9900"/>
                </a:solidFill>
                <a:latin typeface="Times New Roman" pitchFamily="18" charset="0"/>
              </a:rPr>
              <a:t>F</a:t>
            </a:r>
            <a:r>
              <a:rPr lang="it-IT" altLang="it-IT" sz="3200" baseline="-25000" dirty="0">
                <a:solidFill>
                  <a:srgbClr val="FF9900"/>
                </a:solidFill>
                <a:latin typeface="Times New Roman" pitchFamily="18" charset="0"/>
              </a:rPr>
              <a:t>n</a:t>
            </a:r>
            <a:r>
              <a:rPr lang="it-IT" altLang="it-IT" sz="3200" dirty="0">
                <a:solidFill>
                  <a:srgbClr val="FF9900"/>
                </a:solidFill>
                <a:latin typeface="Times New Roman" pitchFamily="18" charset="0"/>
              </a:rPr>
              <a:t>-1</a:t>
            </a:r>
            <a:r>
              <a:rPr lang="it-IT" altLang="it-IT" sz="3200" dirty="0">
                <a:solidFill>
                  <a:schemeClr val="bg1"/>
                </a:solidFill>
                <a:latin typeface="Times New Roman" pitchFamily="18" charset="0"/>
              </a:rPr>
              <a:t>) = </a:t>
            </a:r>
            <a:r>
              <a:rPr lang="it-IT" altLang="it-IT" sz="3200" dirty="0">
                <a:solidFill>
                  <a:srgbClr val="FFFF00"/>
                </a:solidFill>
                <a:latin typeface="Times New Roman" pitchFamily="18" charset="0"/>
              </a:rPr>
              <a:t>3F</a:t>
            </a:r>
            <a:r>
              <a:rPr lang="it-IT" altLang="it-IT" sz="3200" baseline="-25000" dirty="0">
                <a:solidFill>
                  <a:srgbClr val="FFFF00"/>
                </a:solidFill>
                <a:latin typeface="Times New Roman" pitchFamily="18" charset="0"/>
              </a:rPr>
              <a:t>n</a:t>
            </a:r>
            <a:r>
              <a:rPr lang="it-IT" altLang="it-IT" sz="3200" dirty="0">
                <a:solidFill>
                  <a:srgbClr val="FFFF00"/>
                </a:solidFill>
                <a:latin typeface="Times New Roman" pitchFamily="18" charset="0"/>
              </a:rPr>
              <a:t>-2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323850" y="1125538"/>
            <a:ext cx="8496300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rgbClr val="FFFF00"/>
                </a:solidFill>
                <a:latin typeface="Times" panose="02020603050405020304" pitchFamily="18" charset="0"/>
              </a:rPr>
              <a:t>Lemma 2: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Times" panose="02020603050405020304" pitchFamily="18" charset="0"/>
              </a:rPr>
              <a:t>Il numero di </a:t>
            </a:r>
            <a:r>
              <a:rPr lang="it-IT" altLang="it-IT" sz="2400">
                <a:solidFill>
                  <a:srgbClr val="FFCC00"/>
                </a:solidFill>
                <a:latin typeface="Times" panose="02020603050405020304" pitchFamily="18" charset="0"/>
              </a:rPr>
              <a:t>nodi interni</a:t>
            </a:r>
            <a:r>
              <a:rPr lang="it-IT" altLang="it-IT" sz="2400">
                <a:latin typeface="Times" panose="02020603050405020304" pitchFamily="18" charset="0"/>
              </a:rPr>
              <a:t> di un albero </a:t>
            </a:r>
            <a:r>
              <a:rPr lang="it-IT" altLang="it-IT" sz="2400" b="1">
                <a:solidFill>
                  <a:srgbClr val="00CCFF"/>
                </a:solidFill>
                <a:latin typeface="Times" panose="02020603050405020304" pitchFamily="18" charset="0"/>
              </a:rPr>
              <a:t>strettamente binario </a:t>
            </a:r>
            <a:r>
              <a:rPr lang="it-IT" altLang="it-IT" sz="2400">
                <a:latin typeface="Times" panose="02020603050405020304" pitchFamily="18" charset="0"/>
              </a:rPr>
              <a:t>(come l’albero della ricorsione di </a:t>
            </a:r>
            <a:r>
              <a:rPr lang="it-IT" altLang="it-IT" sz="2400">
                <a:latin typeface="Courier New" panose="02070309020205020404" pitchFamily="49" charset="0"/>
              </a:rPr>
              <a:t>fibonacci2(n)</a:t>
            </a:r>
            <a:r>
              <a:rPr lang="it-IT" altLang="it-IT" sz="2400">
                <a:latin typeface="Times" panose="02020603050405020304" pitchFamily="18" charset="0"/>
              </a:rPr>
              <a:t>) è pari al </a:t>
            </a:r>
            <a:r>
              <a:rPr lang="it-IT" altLang="it-IT" sz="2400">
                <a:solidFill>
                  <a:srgbClr val="FFCC00"/>
                </a:solidFill>
                <a:latin typeface="Times" panose="02020603050405020304" pitchFamily="18" charset="0"/>
              </a:rPr>
              <a:t>numero di foglie -1</a:t>
            </a:r>
            <a:r>
              <a:rPr lang="it-IT" altLang="it-IT" sz="2400">
                <a:latin typeface="Times" panose="02020603050405020304" pitchFamily="18" charset="0"/>
              </a:rPr>
              <a:t>.</a:t>
            </a:r>
            <a:endParaRPr lang="it-IT" altLang="it-IT" sz="2400" baseline="-25000">
              <a:solidFill>
                <a:srgbClr val="FFCC00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solidFill>
                  <a:srgbClr val="FFFF00"/>
                </a:solidFill>
                <a:latin typeface="Times" panose="02020603050405020304" pitchFamily="18" charset="0"/>
              </a:rPr>
              <a:t>Dim.: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2400">
                <a:latin typeface="Times" panose="02020603050405020304" pitchFamily="18" charset="0"/>
              </a:rPr>
              <a:t>(</a:t>
            </a:r>
            <a:r>
              <a:rPr lang="it-IT" altLang="it-IT" sz="2400">
                <a:solidFill>
                  <a:srgbClr val="FFC000"/>
                </a:solidFill>
                <a:latin typeface="Times" panose="02020603050405020304" pitchFamily="18" charset="0"/>
              </a:rPr>
              <a:t>da fare a casa</a:t>
            </a:r>
            <a:r>
              <a:rPr lang="it-IT" altLang="it-IT" sz="2400">
                <a:latin typeface="Times" panose="02020603050405020304" pitchFamily="18" charset="0"/>
              </a:rPr>
              <a:t>, per induzione sul numero di </a:t>
            </a:r>
            <a:r>
              <a:rPr lang="it-IT" altLang="it-IT" sz="2400">
                <a:solidFill>
                  <a:srgbClr val="FFCC00"/>
                </a:solidFill>
                <a:latin typeface="Times" panose="02020603050405020304" pitchFamily="18" charset="0"/>
              </a:rPr>
              <a:t>nodi interni </a:t>
            </a:r>
            <a:r>
              <a:rPr lang="it-IT" altLang="it-IT" sz="2400">
                <a:latin typeface="Times" panose="02020603050405020304" pitchFamily="18" charset="0"/>
              </a:rPr>
              <a:t>dell’albero)</a:t>
            </a:r>
            <a:endParaRPr lang="en-US" altLang="it-IT" sz="2400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it-IT" sz="280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animBg="1"/>
      <p:bldP spid="19456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4915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8E69DC-7BF3-4002-BFF7-D203F4B26C2C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latin typeface="Courier" pitchFamily="49" charset="0"/>
              </a:rPr>
              <a:t>fibonacci2</a:t>
            </a:r>
            <a:r>
              <a:rPr lang="it-IT" altLang="it-IT" sz="2800" dirty="0" smtClean="0"/>
              <a:t> è un algoritmo lento, perché esegue un numero di linee di codice </a:t>
            </a:r>
            <a:r>
              <a:rPr lang="it-IT" altLang="it-IT" sz="2800" dirty="0" smtClean="0">
                <a:solidFill>
                  <a:srgbClr val="FFFF00"/>
                </a:solidFill>
              </a:rPr>
              <a:t>esponenziale</a:t>
            </a:r>
            <a:r>
              <a:rPr lang="it-IT" altLang="it-IT" sz="2800" dirty="0" smtClean="0"/>
              <a:t> in </a:t>
            </a:r>
            <a:r>
              <a:rPr lang="it-IT" altLang="it-IT" sz="2800" i="1" dirty="0" smtClean="0">
                <a:solidFill>
                  <a:srgbClr val="FFFF00"/>
                </a:solidFill>
              </a:rPr>
              <a:t>n</a:t>
            </a:r>
            <a:r>
              <a:rPr lang="it-IT" altLang="it-IT" sz="2800" dirty="0" smtClean="0"/>
              <a:t>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it-IT" altLang="it-IT" sz="1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dirty="0" smtClean="0"/>
              <a:t>T(n) =</a:t>
            </a:r>
            <a:r>
              <a:rPr lang="it-IT" altLang="it-IT" dirty="0" smtClean="0">
                <a:solidFill>
                  <a:srgbClr val="FFFF00"/>
                </a:solidFill>
              </a:rPr>
              <a:t> </a:t>
            </a:r>
            <a:r>
              <a:rPr lang="it-IT" altLang="it-IT" dirty="0" smtClean="0"/>
              <a:t>3</a:t>
            </a:r>
            <a:r>
              <a:rPr lang="en-US" altLang="it-IT" dirty="0" smtClean="0">
                <a:latin typeface="Times" panose="02020603050405020304" pitchFamily="18" charset="0"/>
              </a:rPr>
              <a:t>·</a:t>
            </a:r>
            <a:r>
              <a:rPr lang="it-IT" altLang="it-IT" dirty="0" smtClean="0"/>
              <a:t>F</a:t>
            </a:r>
            <a:r>
              <a:rPr lang="it-IT" altLang="it-IT" baseline="-25000" dirty="0" smtClean="0"/>
              <a:t>n</a:t>
            </a:r>
            <a:r>
              <a:rPr lang="it-IT" altLang="it-IT" dirty="0" smtClean="0"/>
              <a:t>-2 ≈ 3</a:t>
            </a:r>
            <a:r>
              <a:rPr lang="en-US" altLang="it-IT" dirty="0" smtClean="0">
                <a:latin typeface="Times" panose="02020603050405020304" pitchFamily="18" charset="0"/>
              </a:rPr>
              <a:t>·</a:t>
            </a:r>
            <a:r>
              <a:rPr lang="it-IT" altLang="it-IT" dirty="0" smtClean="0"/>
              <a:t>F</a:t>
            </a:r>
            <a:r>
              <a:rPr lang="it-IT" altLang="it-IT" baseline="-25000" dirty="0" smtClean="0"/>
              <a:t>n</a:t>
            </a:r>
            <a:r>
              <a:rPr lang="it-IT" altLang="it-IT" dirty="0" smtClean="0"/>
              <a:t> ≈ (3/</a:t>
            </a:r>
            <a:r>
              <a:rPr lang="it-IT" alt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√</a:t>
            </a:r>
            <a:r>
              <a:rPr lang="it-IT" altLang="it-IT" dirty="0" smtClean="0">
                <a:ea typeface="Cambria Math" panose="02040503050406030204" pitchFamily="18" charset="0"/>
              </a:rPr>
              <a:t>5</a:t>
            </a:r>
            <a:r>
              <a:rPr lang="it-IT" altLang="it-IT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altLang="it-IT" dirty="0" smtClean="0">
                <a:latin typeface="Times" panose="02020603050405020304" pitchFamily="18" charset="0"/>
              </a:rPr>
              <a:t>·</a:t>
            </a:r>
            <a:r>
              <a:rPr lang="it-IT" altLang="it-IT" dirty="0" smtClean="0">
                <a:sym typeface="Symbol" panose="05050102010706020507" pitchFamily="18" charset="2"/>
              </a:rPr>
              <a:t></a:t>
            </a:r>
            <a:r>
              <a:rPr lang="it-IT" altLang="it-IT" baseline="30000" dirty="0" smtClean="0">
                <a:sym typeface="Symbol" panose="05050102010706020507" pitchFamily="18" charset="2"/>
              </a:rPr>
              <a:t>n</a:t>
            </a:r>
            <a:r>
              <a:rPr lang="it-IT" altLang="it-IT" dirty="0" smtClean="0">
                <a:solidFill>
                  <a:srgbClr val="FFFFFF"/>
                </a:solidFill>
              </a:rPr>
              <a:t> ≈ </a:t>
            </a:r>
            <a:r>
              <a:rPr lang="it-IT" altLang="it-IT" dirty="0" smtClean="0">
                <a:solidFill>
                  <a:srgbClr val="FFFFFF"/>
                </a:solidFill>
                <a:sym typeface="Symbol" panose="05050102010706020507" pitchFamily="18" charset="2"/>
              </a:rPr>
              <a:t>1,618</a:t>
            </a:r>
            <a:r>
              <a:rPr lang="it-IT" altLang="it-IT" baseline="30000" dirty="0" smtClean="0">
                <a:solidFill>
                  <a:srgbClr val="FFFFFF"/>
                </a:solidFill>
                <a:sym typeface="Symbol" panose="05050102010706020507" pitchFamily="18" charset="2"/>
              </a:rPr>
              <a:t>n</a:t>
            </a:r>
            <a:endParaRPr lang="it-IT" altLang="it-IT" sz="2000" dirty="0" smtClean="0">
              <a:solidFill>
                <a:srgbClr val="FFFF00"/>
              </a:solidFill>
              <a:sym typeface="Symbol" panose="05050102010706020507" pitchFamily="18" charset="2"/>
            </a:endParaRP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it-IT" altLang="it-IT" sz="4000" b="1"/>
              <a:t>Osservazioni</a:t>
            </a:r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107950" y="3917950"/>
            <a:ext cx="917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 i="1">
                <a:latin typeface="Times" panose="02020603050405020304" pitchFamily="18" charset="0"/>
              </a:rPr>
              <a:t>n </a:t>
            </a:r>
            <a:r>
              <a:rPr lang="en-US" altLang="it-IT" sz="2800">
                <a:latin typeface="Times" panose="02020603050405020304" pitchFamily="18" charset="0"/>
              </a:rPr>
              <a:t>= 8</a:t>
            </a: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250825" y="3357563"/>
            <a:ext cx="7631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>
                <a:latin typeface="Times" panose="02020603050405020304" pitchFamily="18" charset="0"/>
              </a:rPr>
              <a:t>Alcuni esempi di numero di </a:t>
            </a:r>
            <a:r>
              <a:rPr lang="en-US" altLang="it-IT" sz="2800">
                <a:solidFill>
                  <a:srgbClr val="FFFF00"/>
                </a:solidFill>
                <a:latin typeface="Times" panose="02020603050405020304" pitchFamily="18" charset="0"/>
              </a:rPr>
              <a:t>linee di codice eseguite</a:t>
            </a: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1166813" y="3913188"/>
            <a:ext cx="4505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 dirty="0">
                <a:latin typeface="Times" panose="02020603050405020304" pitchFamily="18" charset="0"/>
              </a:rPr>
              <a:t>T(n)=3·F</a:t>
            </a:r>
            <a:r>
              <a:rPr lang="en-US" altLang="it-IT" sz="2800" baseline="-25000" dirty="0">
                <a:latin typeface="Times" panose="02020603050405020304" pitchFamily="18" charset="0"/>
              </a:rPr>
              <a:t>8</a:t>
            </a:r>
            <a:r>
              <a:rPr lang="en-US" altLang="it-IT" sz="2800" dirty="0">
                <a:latin typeface="Times" panose="02020603050405020304" pitchFamily="18" charset="0"/>
              </a:rPr>
              <a:t> – 2= 3·21 – 2 = </a:t>
            </a:r>
            <a:r>
              <a:rPr lang="en-US" altLang="it-IT" sz="2800" dirty="0">
                <a:solidFill>
                  <a:srgbClr val="FFFF00"/>
                </a:solidFill>
                <a:latin typeface="Times" panose="02020603050405020304" pitchFamily="18" charset="0"/>
              </a:rPr>
              <a:t>61</a:t>
            </a:r>
          </a:p>
        </p:txBody>
      </p:sp>
      <p:sp>
        <p:nvSpPr>
          <p:cNvPr id="155660" name="Text Box 12"/>
          <p:cNvSpPr txBox="1">
            <a:spLocks noChangeArrowheads="1"/>
          </p:cNvSpPr>
          <p:nvPr/>
        </p:nvSpPr>
        <p:spPr bwMode="auto">
          <a:xfrm>
            <a:off x="107950" y="4365625"/>
            <a:ext cx="109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 i="1">
                <a:latin typeface="Times" panose="02020603050405020304" pitchFamily="18" charset="0"/>
              </a:rPr>
              <a:t>n </a:t>
            </a:r>
            <a:r>
              <a:rPr lang="en-US" altLang="it-IT" sz="2800">
                <a:latin typeface="Times" panose="02020603050405020304" pitchFamily="18" charset="0"/>
              </a:rPr>
              <a:t>= 45</a:t>
            </a:r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1025525" y="4349750"/>
            <a:ext cx="8108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it-IT" sz="2800">
                <a:latin typeface="Times" panose="02020603050405020304" pitchFamily="18" charset="0"/>
              </a:rPr>
              <a:t>T(n)=3·F</a:t>
            </a:r>
            <a:r>
              <a:rPr lang="en-US" altLang="it-IT" sz="2800" baseline="-25000">
                <a:latin typeface="Times" panose="02020603050405020304" pitchFamily="18" charset="0"/>
              </a:rPr>
              <a:t>45</a:t>
            </a:r>
            <a:r>
              <a:rPr lang="en-US" altLang="it-IT" sz="2800">
                <a:latin typeface="Times" panose="02020603050405020304" pitchFamily="18" charset="0"/>
              </a:rPr>
              <a:t> – 2 = 3</a:t>
            </a:r>
            <a:r>
              <a:rPr lang="en-US" altLang="it-IT" sz="2400">
                <a:latin typeface="Times" panose="02020603050405020304" pitchFamily="18" charset="0"/>
              </a:rPr>
              <a:t>·</a:t>
            </a:r>
            <a:r>
              <a:rPr lang="en-US" altLang="it-IT" sz="2800">
                <a:latin typeface="Times" panose="02020603050405020304" pitchFamily="18" charset="0"/>
              </a:rPr>
              <a:t>1.134.903.170 – 2 = </a:t>
            </a:r>
            <a:r>
              <a:rPr lang="en-US" altLang="it-IT" sz="2800">
                <a:solidFill>
                  <a:srgbClr val="FFFF00"/>
                </a:solidFill>
                <a:latin typeface="Times" panose="02020603050405020304" pitchFamily="18" charset="0"/>
              </a:rPr>
              <a:t>3.404.709.508</a:t>
            </a:r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611188" y="4868863"/>
            <a:ext cx="83534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it-IT" sz="2800" i="1">
                <a:latin typeface="Times" panose="02020603050405020304" pitchFamily="18" charset="0"/>
              </a:rPr>
              <a:t>n </a:t>
            </a:r>
            <a:r>
              <a:rPr lang="en-US" altLang="it-IT" sz="2800">
                <a:latin typeface="Times" panose="02020603050405020304" pitchFamily="18" charset="0"/>
              </a:rPr>
              <a:t>= 100, </a:t>
            </a:r>
            <a:r>
              <a:rPr lang="it-IT" altLang="it-IT" sz="2800"/>
              <a:t>T(n) ≈ </a:t>
            </a:r>
            <a:r>
              <a:rPr lang="it-IT" altLang="it-IT" sz="2800">
                <a:solidFill>
                  <a:srgbClr val="FFFF00"/>
                </a:solidFill>
              </a:rPr>
              <a:t>10</a:t>
            </a:r>
            <a:r>
              <a:rPr lang="it-IT" altLang="it-IT" sz="2800" baseline="30000">
                <a:solidFill>
                  <a:srgbClr val="FFFF00"/>
                </a:solidFill>
              </a:rPr>
              <a:t>21</a:t>
            </a:r>
            <a:r>
              <a:rPr lang="en-US" altLang="it-IT" sz="2800">
                <a:latin typeface="Times" panose="02020603050405020304" pitchFamily="18" charset="0"/>
              </a:rPr>
              <a:t>. C</a:t>
            </a:r>
            <a:r>
              <a:rPr lang="it-IT" altLang="it-IT" sz="2800">
                <a:latin typeface="Times" panose="02020603050405020304" pitchFamily="18" charset="0"/>
                <a:sym typeface="Symbol" panose="05050102010706020507" pitchFamily="18" charset="2"/>
              </a:rPr>
              <a:t>on le attuali tecnologie, calcolare F</a:t>
            </a:r>
            <a:r>
              <a:rPr lang="it-IT" altLang="it-IT" sz="2800" baseline="-25000">
                <a:latin typeface="Times" panose="02020603050405020304" pitchFamily="18" charset="0"/>
                <a:sym typeface="Symbol" panose="05050102010706020507" pitchFamily="18" charset="2"/>
              </a:rPr>
              <a:t>100</a:t>
            </a:r>
            <a:r>
              <a:rPr lang="it-IT" altLang="it-IT" sz="2800">
                <a:latin typeface="Times" panose="02020603050405020304" pitchFamily="18" charset="0"/>
                <a:sym typeface="Symbol" panose="05050102010706020507" pitchFamily="18" charset="2"/>
              </a:rPr>
              <a:t> richiederebbe circa 8000 anni!</a:t>
            </a:r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2771775" y="5805488"/>
            <a:ext cx="43053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>
                <a:solidFill>
                  <a:srgbClr val="FFFF00"/>
                </a:solidFill>
                <a:latin typeface="Times" panose="02020603050405020304" pitchFamily="18" charset="0"/>
                <a:sym typeface="Symbol" panose="05050102010706020507" pitchFamily="18" charset="2"/>
              </a:rPr>
              <a:t>Possiamo fare di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5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7" grpId="0"/>
      <p:bldP spid="155658" grpId="0"/>
      <p:bldP spid="155659" grpId="0"/>
      <p:bldP spid="155660" grpId="0"/>
      <p:bldP spid="1556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9219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BB77B6-4D6D-4871-8BD1-4F36BE13550D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4450"/>
            <a:ext cx="7772400" cy="1143000"/>
          </a:xfrm>
        </p:spPr>
        <p:txBody>
          <a:bodyPr/>
          <a:lstStyle/>
          <a:p>
            <a:pPr eaLnBrk="1" hangingPunct="1"/>
            <a:r>
              <a:rPr lang="it-IT" altLang="it-IT" sz="3600" smtClean="0">
                <a:latin typeface="Times" panose="02020603050405020304" pitchFamily="18" charset="0"/>
              </a:rPr>
              <a:t>Programma settimanale (13 settimane)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893175" cy="45386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Introduzione</a:t>
            </a:r>
            <a:r>
              <a:rPr lang="it-IT" sz="2000" dirty="0">
                <a:latin typeface="Times" pitchFamily="18" charset="0"/>
              </a:rPr>
              <a:t>: problemi, algoritmi, complessità computazionale.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Notazione asintotica, problema della ricerca.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Ordinamento</a:t>
            </a:r>
            <a:r>
              <a:rPr lang="it-IT" sz="2000" dirty="0">
                <a:latin typeface="Times" pitchFamily="18" charset="0"/>
              </a:rPr>
              <a:t>: </a:t>
            </a:r>
            <a:r>
              <a:rPr lang="it-IT" sz="2000" dirty="0" err="1">
                <a:latin typeface="Times" pitchFamily="18" charset="0"/>
              </a:rPr>
              <a:t>Insertion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 err="1">
                <a:latin typeface="Times" pitchFamily="18" charset="0"/>
              </a:rPr>
              <a:t>sort</a:t>
            </a:r>
            <a:r>
              <a:rPr lang="it-IT" sz="2000" dirty="0">
                <a:latin typeface="Times" pitchFamily="18" charset="0"/>
              </a:rPr>
              <a:t>, </a:t>
            </a:r>
            <a:r>
              <a:rPr lang="it-IT" sz="2000" dirty="0" err="1">
                <a:latin typeface="Times" pitchFamily="18" charset="0"/>
              </a:rPr>
              <a:t>Selection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 err="1">
                <a:latin typeface="Times" pitchFamily="18" charset="0"/>
              </a:rPr>
              <a:t>sort</a:t>
            </a:r>
            <a:r>
              <a:rPr lang="it-IT" sz="2000" dirty="0">
                <a:latin typeface="Times" pitchFamily="18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Ordinamento ottimo</a:t>
            </a:r>
            <a:r>
              <a:rPr lang="it-IT" sz="2000" dirty="0">
                <a:latin typeface="Times" pitchFamily="18" charset="0"/>
              </a:rPr>
              <a:t>: Lower </a:t>
            </a:r>
            <a:r>
              <a:rPr lang="it-IT" sz="2000" dirty="0" err="1">
                <a:latin typeface="Times" pitchFamily="18" charset="0"/>
              </a:rPr>
              <a:t>bound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>
                <a:latin typeface="Times" pitchFamily="18" charset="0"/>
              </a:rPr>
              <a:t>, Merge </a:t>
            </a:r>
            <a:r>
              <a:rPr lang="it-IT" sz="2000" dirty="0" err="1">
                <a:latin typeface="Times" pitchFamily="18" charset="0"/>
              </a:rPr>
              <a:t>sort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>
                <a:latin typeface="Times" pitchFamily="18" charset="0"/>
              </a:rPr>
              <a:t>, </a:t>
            </a:r>
            <a:r>
              <a:rPr lang="it-IT" sz="2000" dirty="0" err="1">
                <a:latin typeface="Times" pitchFamily="18" charset="0"/>
              </a:rPr>
              <a:t>Heapsort</a:t>
            </a:r>
            <a:endParaRPr lang="it-IT" sz="2000" dirty="0">
              <a:latin typeface="Times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Ordinamento efficiente</a:t>
            </a:r>
            <a:r>
              <a:rPr lang="it-IT" sz="2000" dirty="0">
                <a:latin typeface="Times" pitchFamily="18" charset="0"/>
              </a:rPr>
              <a:t>: </a:t>
            </a:r>
            <a:r>
              <a:rPr lang="it-IT" sz="2000" dirty="0" err="1">
                <a:latin typeface="Times" pitchFamily="18" charset="0"/>
              </a:rPr>
              <a:t>Quicksort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>
                <a:latin typeface="Times" pitchFamily="18" charset="0"/>
              </a:rPr>
              <a:t>, algoritmi di ordinamento lineari.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Code di priorità</a:t>
            </a:r>
            <a:r>
              <a:rPr lang="it-IT" sz="2000" dirty="0">
                <a:latin typeface="Times" pitchFamily="18" charset="0"/>
              </a:rPr>
              <a:t>: </a:t>
            </a:r>
            <a:r>
              <a:rPr lang="it-IT" sz="2000" dirty="0" err="1">
                <a:latin typeface="Times" pitchFamily="18" charset="0"/>
              </a:rPr>
              <a:t>heap</a:t>
            </a:r>
            <a:r>
              <a:rPr lang="it-IT" sz="2000" dirty="0">
                <a:latin typeface="Times" pitchFamily="18" charset="0"/>
              </a:rPr>
              <a:t> binario, </a:t>
            </a:r>
            <a:r>
              <a:rPr lang="it-IT" sz="2000" dirty="0" err="1">
                <a:latin typeface="Times" pitchFamily="18" charset="0"/>
              </a:rPr>
              <a:t>heap</a:t>
            </a:r>
            <a:r>
              <a:rPr lang="it-IT" sz="2000" dirty="0">
                <a:latin typeface="Times" pitchFamily="18" charset="0"/>
              </a:rPr>
              <a:t> binomiale 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>
                <a:latin typeface="Times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endParaRPr lang="it-IT" sz="2000" b="1" dirty="0">
              <a:latin typeface="Times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solidFill>
                  <a:srgbClr val="FFFF00"/>
                </a:solidFill>
                <a:latin typeface="Times" pitchFamily="18" charset="0"/>
              </a:rPr>
              <a:t>Prova intermedia (settimana </a:t>
            </a:r>
            <a:r>
              <a:rPr lang="it-IT" sz="2000" b="1" dirty="0" smtClean="0">
                <a:solidFill>
                  <a:srgbClr val="FFFF00"/>
                </a:solidFill>
                <a:latin typeface="Times" pitchFamily="18" charset="0"/>
              </a:rPr>
              <a:t>4-8 </a:t>
            </a:r>
            <a:r>
              <a:rPr lang="it-IT" sz="2000" b="1" dirty="0">
                <a:solidFill>
                  <a:srgbClr val="FFFF00"/>
                </a:solidFill>
                <a:latin typeface="Times" pitchFamily="18" charset="0"/>
              </a:rPr>
              <a:t>novembre </a:t>
            </a:r>
            <a:r>
              <a:rPr lang="it-IT" sz="2000" b="1" dirty="0" smtClean="0">
                <a:solidFill>
                  <a:srgbClr val="FFFF00"/>
                </a:solidFill>
                <a:latin typeface="Times" pitchFamily="18" charset="0"/>
              </a:rPr>
              <a:t>2024)</a:t>
            </a:r>
            <a:endParaRPr lang="it-IT" sz="2000" b="1" dirty="0">
              <a:solidFill>
                <a:srgbClr val="FFFF00"/>
              </a:solidFill>
              <a:latin typeface="Times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endParaRPr lang="it-IT" sz="2000" b="1" dirty="0">
              <a:latin typeface="Times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Problema del dizionario: </a:t>
            </a:r>
            <a:r>
              <a:rPr lang="it-IT" sz="2000" dirty="0">
                <a:latin typeface="Times" pitchFamily="18" charset="0"/>
              </a:rPr>
              <a:t>alberi binari di ricerca e alberi </a:t>
            </a:r>
            <a:r>
              <a:rPr lang="it-IT" sz="2000" dirty="0" smtClean="0">
                <a:latin typeface="Times" pitchFamily="18" charset="0"/>
              </a:rPr>
              <a:t>AVL </a:t>
            </a:r>
            <a:r>
              <a:rPr lang="it-IT" sz="2000" dirty="0" smtClean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 smtClean="0">
                <a:latin typeface="Times" pitchFamily="18" charset="0"/>
              </a:rPr>
              <a:t> </a:t>
            </a:r>
            <a:endParaRPr lang="it-IT" sz="2000" dirty="0">
              <a:latin typeface="Times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Problema del dizionario: </a:t>
            </a:r>
            <a:r>
              <a:rPr lang="it-IT" sz="2000" dirty="0">
                <a:latin typeface="Times" pitchFamily="18" charset="0"/>
              </a:rPr>
              <a:t>rotazioni AVL,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 </a:t>
            </a:r>
            <a:r>
              <a:rPr lang="it-IT" sz="2000" dirty="0">
                <a:latin typeface="Times" pitchFamily="18" charset="0"/>
              </a:rPr>
              <a:t>tavole </a:t>
            </a:r>
            <a:r>
              <a:rPr lang="it-IT" sz="2000" dirty="0" err="1">
                <a:latin typeface="Times" pitchFamily="18" charset="0"/>
              </a:rPr>
              <a:t>hash</a:t>
            </a:r>
            <a:r>
              <a:rPr lang="it-IT" sz="2000" dirty="0">
                <a:latin typeface="Times" pitchFamily="18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Grafi</a:t>
            </a:r>
            <a:r>
              <a:rPr lang="it-IT" sz="2000" dirty="0">
                <a:latin typeface="Times" pitchFamily="18" charset="0"/>
              </a:rPr>
              <a:t>: definizioni e visite.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Cammini minimi</a:t>
            </a:r>
            <a:r>
              <a:rPr lang="it-IT" sz="2000" dirty="0">
                <a:latin typeface="Times" pitchFamily="18" charset="0"/>
              </a:rPr>
              <a:t>: Ordinamento topologico, </a:t>
            </a:r>
            <a:r>
              <a:rPr lang="it-IT" sz="2000" dirty="0" err="1">
                <a:latin typeface="Times" pitchFamily="18" charset="0"/>
              </a:rPr>
              <a:t>Bellman&amp;Ford</a:t>
            </a:r>
            <a:r>
              <a:rPr lang="it-IT" sz="2000" dirty="0">
                <a:latin typeface="Times" pitchFamily="18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Cammini minimi</a:t>
            </a:r>
            <a:r>
              <a:rPr lang="it-IT" sz="2000" dirty="0">
                <a:latin typeface="Times" pitchFamily="18" charset="0"/>
              </a:rPr>
              <a:t>: </a:t>
            </a:r>
            <a:r>
              <a:rPr lang="it-IT" sz="2000" dirty="0" err="1">
                <a:latin typeface="Times" pitchFamily="18" charset="0"/>
              </a:rPr>
              <a:t>Dijkstra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>
                <a:latin typeface="Times" pitchFamily="18" charset="0"/>
              </a:rPr>
              <a:t>, </a:t>
            </a:r>
            <a:r>
              <a:rPr lang="it-IT" sz="2000" dirty="0" err="1">
                <a:latin typeface="Times" pitchFamily="18" charset="0"/>
              </a:rPr>
              <a:t>Floyd&amp;Warshall</a:t>
            </a:r>
            <a:r>
              <a:rPr lang="it-IT" sz="2000" dirty="0">
                <a:latin typeface="Times" pitchFamily="18" charset="0"/>
              </a:rPr>
              <a:t>.</a:t>
            </a:r>
            <a:endParaRPr lang="it-IT" sz="2000" b="1" dirty="0">
              <a:solidFill>
                <a:schemeClr val="tx1"/>
              </a:solidFill>
              <a:latin typeface="Times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it-IT" sz="2000" b="1" dirty="0">
                <a:latin typeface="Times" pitchFamily="18" charset="0"/>
              </a:rPr>
              <a:t>Insiemi disgiunti e Minimo albero ricoprente</a:t>
            </a:r>
            <a:r>
              <a:rPr lang="it-IT" sz="2000" dirty="0">
                <a:latin typeface="Times" pitchFamily="18" charset="0"/>
              </a:rPr>
              <a:t>: </a:t>
            </a:r>
            <a:r>
              <a:rPr lang="it-IT" sz="2000" dirty="0" err="1">
                <a:latin typeface="Times" pitchFamily="18" charset="0"/>
              </a:rPr>
              <a:t>Kruskal</a:t>
            </a:r>
            <a:r>
              <a:rPr lang="it-IT" sz="2000" dirty="0">
                <a:latin typeface="Times" pitchFamily="18" charset="0"/>
              </a:rPr>
              <a:t> </a:t>
            </a: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</a:t>
            </a:r>
            <a:r>
              <a:rPr lang="it-IT" sz="2000" dirty="0">
                <a:latin typeface="Times" pitchFamily="18" charset="0"/>
              </a:rPr>
              <a:t>, </a:t>
            </a:r>
            <a:r>
              <a:rPr lang="it-IT" sz="2000" dirty="0" err="1">
                <a:latin typeface="Times" pitchFamily="18" charset="0"/>
              </a:rPr>
              <a:t>Prim</a:t>
            </a:r>
            <a:r>
              <a:rPr lang="it-IT" sz="2000" dirty="0">
                <a:latin typeface="Times" pitchFamily="18" charset="0"/>
              </a:rPr>
              <a:t>, </a:t>
            </a:r>
            <a:r>
              <a:rPr lang="it-IT" sz="2000" dirty="0" err="1">
                <a:latin typeface="Times" pitchFamily="18" charset="0"/>
              </a:rPr>
              <a:t>Boruvka</a:t>
            </a:r>
            <a:r>
              <a:rPr lang="it-IT" sz="2000" dirty="0">
                <a:latin typeface="Times" pitchFamily="18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2000" dirty="0">
              <a:solidFill>
                <a:srgbClr val="FFFF00"/>
              </a:solidFill>
              <a:latin typeface="Times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t-IT" sz="2000" dirty="0">
                <a:solidFill>
                  <a:srgbClr val="FFFF00"/>
                </a:solidFill>
                <a:latin typeface="Times" pitchFamily="18" charset="0"/>
              </a:rPr>
              <a:t>(*): argomenti fondamentali</a:t>
            </a:r>
            <a:endParaRPr lang="it-IT" sz="2000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0243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FDA7BB-7939-4001-982C-0BC196E6412C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42925"/>
          </a:xfrm>
        </p:spPr>
        <p:txBody>
          <a:bodyPr/>
          <a:lstStyle/>
          <a:p>
            <a:pPr eaLnBrk="1" hangingPunct="1"/>
            <a:r>
              <a:rPr lang="en-US" altLang="it-IT" sz="4000" smtClean="0"/>
              <a:t>Libro di testo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1323975" y="1803400"/>
            <a:ext cx="65706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/>
              <a:t>C. Demetrescu, I. Finocchi, G. Italiano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b="1">
                <a:solidFill>
                  <a:srgbClr val="FFFF00"/>
                </a:solidFill>
              </a:rPr>
              <a:t>Algoritmi e Strutture dati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/>
              <a:t>McGraw-Hill</a:t>
            </a:r>
            <a:endParaRPr lang="en-US" altLang="it-IT" sz="2800"/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2628900" y="4005263"/>
            <a:ext cx="3898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it-IT" sz="2800"/>
              <a:t>Slide e materiale didattico</a:t>
            </a:r>
            <a:endParaRPr lang="en-US" altLang="it-IT" sz="2400"/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468313" y="4724400"/>
            <a:ext cx="8496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 dirty="0">
                <a:latin typeface="Comic Sans MS" panose="030F0702030302020204" pitchFamily="66" charset="0"/>
                <a:hlinkClick r:id="rId2"/>
              </a:rPr>
              <a:t>http://</a:t>
            </a:r>
            <a:r>
              <a:rPr lang="en-US" altLang="it-IT" sz="2400" dirty="0" smtClean="0">
                <a:latin typeface="Comic Sans MS" panose="030F0702030302020204" pitchFamily="66" charset="0"/>
                <a:hlinkClick r:id="rId2"/>
              </a:rPr>
              <a:t>people.disim.univaq.it/guido.proietti/2024.html</a:t>
            </a:r>
            <a:endParaRPr lang="en-US" altLang="it-IT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1267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C05635-7785-42C0-ACF7-05C388BF6F9B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42925"/>
          </a:xfrm>
        </p:spPr>
        <p:txBody>
          <a:bodyPr/>
          <a:lstStyle/>
          <a:p>
            <a:pPr eaLnBrk="1" hangingPunct="1"/>
            <a:r>
              <a:rPr lang="en-US" altLang="it-IT" sz="4000" smtClean="0"/>
              <a:t>Altri testi utili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1171575" y="1989138"/>
            <a:ext cx="64738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/>
              <a:t>T.H. Cormen, C.E. Leiserson, R.L. Rivest, C. Stein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rgbClr val="FFFF00"/>
                </a:solidFill>
              </a:rPr>
              <a:t>Introduzione agli algoritmi e strutture dati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/>
              <a:t>McGraw-Hill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84275" y="3565525"/>
            <a:ext cx="749141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/>
              <a:t>P. Crescenzi, G. Gambosi, R. Grossi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>
                <a:solidFill>
                  <a:srgbClr val="FFFF00"/>
                </a:solidFill>
              </a:rPr>
              <a:t>Strutture di dati e algoritmi. Progettazione, analisi e visualizzazione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/>
              <a:t>Pearson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2291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ED570E-220B-4EE0-ACF3-D0331948585D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mtClean="0"/>
              <a:t>Modalità d’esame: appelli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it-IT" sz="2800" dirty="0" err="1" smtClean="0"/>
              <a:t>Sei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appelli</a:t>
            </a:r>
            <a:r>
              <a:rPr lang="en-US" altLang="it-IT" sz="2800" dirty="0" smtClean="0"/>
              <a:t> (+1 a </a:t>
            </a:r>
            <a:r>
              <a:rPr lang="en-US" altLang="it-IT" sz="2800" dirty="0" err="1" smtClean="0"/>
              <a:t>novembre</a:t>
            </a:r>
            <a:r>
              <a:rPr lang="en-US" altLang="it-IT" sz="2800" dirty="0" smtClean="0"/>
              <a:t> 2025 per </a:t>
            </a:r>
            <a:r>
              <a:rPr lang="en-US" altLang="it-IT" sz="2800" dirty="0" err="1" smtClean="0"/>
              <a:t>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fuori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corso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a.a</a:t>
            </a:r>
            <a:r>
              <a:rPr lang="en-US" altLang="it-IT" sz="2800" dirty="0" smtClean="0"/>
              <a:t>. 2024/25)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dirty="0" smtClean="0"/>
              <a:t>3 </a:t>
            </a:r>
            <a:r>
              <a:rPr lang="en-US" altLang="it-IT" sz="2400" dirty="0" err="1" smtClean="0"/>
              <a:t>appelli</a:t>
            </a:r>
            <a:r>
              <a:rPr lang="en-US" altLang="it-IT" sz="2400" dirty="0" smtClean="0"/>
              <a:t> a </a:t>
            </a:r>
            <a:r>
              <a:rPr lang="en-US" altLang="it-IT" sz="2400" dirty="0" err="1" smtClean="0"/>
              <a:t>gennaio-febbraio</a:t>
            </a:r>
            <a:endParaRPr lang="en-US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dirty="0" smtClean="0"/>
              <a:t>2 </a:t>
            </a:r>
            <a:r>
              <a:rPr lang="en-US" altLang="it-IT" sz="2400" dirty="0" err="1" smtClean="0"/>
              <a:t>appelli</a:t>
            </a:r>
            <a:r>
              <a:rPr lang="en-US" altLang="it-IT" sz="2400" dirty="0" smtClean="0"/>
              <a:t> a </a:t>
            </a:r>
            <a:r>
              <a:rPr lang="en-US" altLang="it-IT" sz="2400" dirty="0" err="1" smtClean="0"/>
              <a:t>giugno-luglio</a:t>
            </a:r>
            <a:endParaRPr lang="en-US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dirty="0" smtClean="0"/>
              <a:t>1 </a:t>
            </a:r>
            <a:r>
              <a:rPr lang="en-US" altLang="it-IT" sz="2400" dirty="0" err="1" smtClean="0"/>
              <a:t>appello</a:t>
            </a:r>
            <a:r>
              <a:rPr lang="en-US" altLang="it-IT" sz="2400" dirty="0" smtClean="0"/>
              <a:t> a </a:t>
            </a:r>
            <a:r>
              <a:rPr lang="en-US" altLang="it-IT" sz="2400" dirty="0" err="1" smtClean="0"/>
              <a:t>settembre</a:t>
            </a:r>
            <a:endParaRPr lang="en-US" alt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it-IT" sz="2800" dirty="0" err="1" smtClean="0"/>
              <a:t>L’esame</a:t>
            </a:r>
            <a:r>
              <a:rPr lang="en-US" altLang="it-IT" sz="2800" dirty="0" smtClean="0"/>
              <a:t> di ASDL (12 CFU) </a:t>
            </a:r>
            <a:r>
              <a:rPr lang="en-US" altLang="it-IT" sz="2800" dirty="0" err="1" smtClean="0"/>
              <a:t>consiste</a:t>
            </a:r>
            <a:r>
              <a:rPr lang="en-US" altLang="it-IT" sz="2800" dirty="0" smtClean="0"/>
              <a:t>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dirty="0" err="1" smtClean="0">
                <a:solidFill>
                  <a:srgbClr val="FFFF00"/>
                </a:solidFill>
              </a:rPr>
              <a:t>Teoria</a:t>
            </a:r>
            <a:r>
              <a:rPr lang="en-US" altLang="it-IT" sz="2400" dirty="0" smtClean="0"/>
              <a:t>: </a:t>
            </a:r>
            <a:r>
              <a:rPr lang="en-US" altLang="it-IT" sz="2400" dirty="0" err="1" smtClean="0"/>
              <a:t>prova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scritta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prova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orale</a:t>
            </a:r>
            <a:r>
              <a:rPr lang="en-US" altLang="it-IT" sz="2400" dirty="0" smtClean="0"/>
              <a:t> </a:t>
            </a:r>
            <a:r>
              <a:rPr lang="en-US" altLang="it-IT" sz="2400" b="1" dirty="0" err="1" smtClean="0"/>
              <a:t>obbligatoria</a:t>
            </a:r>
            <a:endParaRPr lang="en-US" altLang="it-IT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it-IT" sz="2400" dirty="0" err="1" smtClean="0">
                <a:solidFill>
                  <a:srgbClr val="FFFF00"/>
                </a:solidFill>
              </a:rPr>
              <a:t>Laboratorio</a:t>
            </a:r>
            <a:r>
              <a:rPr lang="en-US" altLang="it-IT" sz="2400" dirty="0" smtClean="0"/>
              <a:t>: </a:t>
            </a:r>
            <a:r>
              <a:rPr lang="en-US" altLang="it-IT" sz="2400" dirty="0" err="1" smtClean="0"/>
              <a:t>prova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scritta</a:t>
            </a:r>
            <a:r>
              <a:rPr lang="en-US" altLang="it-IT" sz="2400" dirty="0" smtClean="0"/>
              <a:t>, </a:t>
            </a:r>
            <a:r>
              <a:rPr lang="en-US" altLang="it-IT" sz="2400" dirty="0" err="1" smtClean="0"/>
              <a:t>seguita</a:t>
            </a:r>
            <a:r>
              <a:rPr lang="en-US" altLang="it-IT" sz="2400" dirty="0" smtClean="0"/>
              <a:t> da </a:t>
            </a:r>
            <a:r>
              <a:rPr lang="en-US" altLang="it-IT" sz="2400" dirty="0" err="1" smtClean="0"/>
              <a:t>un’eventuale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prova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orale</a:t>
            </a:r>
            <a:r>
              <a:rPr lang="en-US" altLang="it-IT" sz="2400" dirty="0" smtClean="0"/>
              <a:t> da </a:t>
            </a:r>
            <a:r>
              <a:rPr lang="en-US" altLang="it-IT" sz="2400" dirty="0" err="1" smtClean="0"/>
              <a:t>svolgersi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smtClean="0"/>
              <a:t>a </a:t>
            </a:r>
            <a:r>
              <a:rPr lang="en-US" altLang="it-IT" sz="2400" b="1" dirty="0" err="1" smtClean="0"/>
              <a:t>discrezione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della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docente</a:t>
            </a:r>
            <a:r>
              <a:rPr lang="en-US" altLang="it-IT" sz="2400" dirty="0" smtClean="0"/>
              <a:t> o </a:t>
            </a:r>
            <a:r>
              <a:rPr lang="en-US" altLang="it-IT" sz="2400" dirty="0" err="1" smtClean="0"/>
              <a:t>su</a:t>
            </a:r>
            <a:r>
              <a:rPr lang="en-US" altLang="it-IT" sz="2400" dirty="0" smtClean="0"/>
              <a:t> </a:t>
            </a:r>
            <a:r>
              <a:rPr lang="en-US" altLang="it-IT" sz="2400" b="1" dirty="0" err="1" smtClean="0"/>
              <a:t>richiesta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dello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studente</a:t>
            </a:r>
            <a:endParaRPr lang="en-US" alt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it-IT" sz="2800" dirty="0" err="1" smtClean="0">
                <a:solidFill>
                  <a:srgbClr val="FFFF00"/>
                </a:solidFill>
              </a:rPr>
              <a:t>Propedeuticità</a:t>
            </a:r>
            <a:r>
              <a:rPr lang="en-US" altLang="it-IT" sz="2800" dirty="0" smtClean="0">
                <a:solidFill>
                  <a:srgbClr val="FFFF00"/>
                </a:solidFill>
              </a:rPr>
              <a:t>: </a:t>
            </a:r>
            <a:r>
              <a:rPr lang="en-US" altLang="it-IT" sz="2800" dirty="0" err="1" smtClean="0"/>
              <a:t>Fondamenti</a:t>
            </a:r>
            <a:r>
              <a:rPr lang="en-US" altLang="it-IT" sz="2800" dirty="0" smtClean="0"/>
              <a:t> di </a:t>
            </a:r>
            <a:r>
              <a:rPr lang="en-US" altLang="it-IT" sz="2800" dirty="0" err="1" smtClean="0"/>
              <a:t>Programmazione</a:t>
            </a:r>
            <a:r>
              <a:rPr lang="en-US" altLang="it-IT" sz="2800" dirty="0" smtClean="0"/>
              <a:t> con </a:t>
            </a:r>
            <a:r>
              <a:rPr lang="en-US" altLang="it-IT" sz="2800" dirty="0" err="1" smtClean="0"/>
              <a:t>Laboratorio</a:t>
            </a:r>
            <a:endParaRPr lang="en-US" altLang="it-IT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piè di pagina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00" smtClean="0">
                <a:latin typeface="Arial" panose="020B0604020202020204" pitchFamily="34" charset="0"/>
              </a:rPr>
              <a:t>Copyright © 2004 - The McGraw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-</a:t>
            </a:r>
            <a:r>
              <a:rPr lang="it-IT" altLang="it-IT" sz="800" smtClean="0">
                <a:latin typeface="Arial" panose="020B0604020202020204" pitchFamily="34" charset="0"/>
              </a:rPr>
              <a:t> </a:t>
            </a:r>
            <a:r>
              <a:rPr lang="it-IT" altLang="it-IT" sz="1000" smtClean="0">
                <a:latin typeface="Arial" panose="020B0604020202020204" pitchFamily="34" charset="0"/>
              </a:rPr>
              <a:t>Hill Companies, srl</a:t>
            </a:r>
          </a:p>
        </p:txBody>
      </p:sp>
      <p:sp>
        <p:nvSpPr>
          <p:cNvPr id="13315" name="Segnaposto numero diapositiva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F714E9-B005-4E46-BABB-DFB3657ECDD7}" type="slidenum">
              <a:rPr lang="it-IT" altLang="it-IT" sz="1400" smtClean="0">
                <a:latin typeface="Times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400" smtClean="0">
              <a:latin typeface="Times" panose="02020603050405020304" pitchFamily="18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 smtClean="0"/>
              <a:t>Modalità d’esame: scritti e orali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066"/>
            <a:ext cx="8208963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it-IT" sz="2400" dirty="0" smtClean="0"/>
              <a:t>La </a:t>
            </a:r>
            <a:r>
              <a:rPr lang="en-US" altLang="it-IT" sz="2400" dirty="0" err="1" smtClean="0"/>
              <a:t>prova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scritta</a:t>
            </a:r>
            <a:r>
              <a:rPr lang="en-US" altLang="it-IT" sz="2400" dirty="0" smtClean="0"/>
              <a:t> di </a:t>
            </a:r>
            <a:r>
              <a:rPr lang="en-US" altLang="it-IT" sz="2400" dirty="0" err="1" smtClean="0"/>
              <a:t>teoria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consiste</a:t>
            </a:r>
            <a:r>
              <a:rPr lang="en-US" altLang="it-IT" sz="2400" dirty="0" smtClean="0"/>
              <a:t> in 10 </a:t>
            </a:r>
            <a:r>
              <a:rPr lang="en-US" altLang="it-IT" sz="2400" dirty="0" smtClean="0">
                <a:solidFill>
                  <a:srgbClr val="FFFF00"/>
                </a:solidFill>
              </a:rPr>
              <a:t>test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ragionati</a:t>
            </a:r>
            <a:r>
              <a:rPr lang="en-US" altLang="it-IT" sz="2400" dirty="0" smtClean="0"/>
              <a:t> a </a:t>
            </a:r>
            <a:r>
              <a:rPr lang="en-US" altLang="it-IT" sz="2400" dirty="0" err="1" smtClean="0"/>
              <a:t>risposta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multipla</a:t>
            </a:r>
            <a:r>
              <a:rPr lang="en-US" altLang="it-IT" sz="2400" dirty="0" smtClean="0"/>
              <a:t> (</a:t>
            </a:r>
            <a:r>
              <a:rPr lang="en-US" altLang="it-IT" sz="2400" dirty="0" err="1" smtClean="0"/>
              <a:t>attenzione</a:t>
            </a:r>
            <a:r>
              <a:rPr lang="en-US" altLang="it-IT" sz="2400" dirty="0" smtClean="0"/>
              <a:t>, non </a:t>
            </a:r>
            <a:r>
              <a:rPr lang="en-US" altLang="it-IT" sz="2400" dirty="0" err="1" smtClean="0"/>
              <a:t>sono</a:t>
            </a:r>
            <a:r>
              <a:rPr lang="en-US" altLang="it-IT" sz="2400" dirty="0" smtClean="0"/>
              <a:t> test </a:t>
            </a:r>
            <a:r>
              <a:rPr lang="en-US" altLang="it-IT" sz="2400" dirty="0" err="1" smtClean="0"/>
              <a:t>mnemonici</a:t>
            </a:r>
            <a:r>
              <a:rPr lang="en-US" altLang="it-IT" sz="2400" dirty="0" smtClean="0"/>
              <a:t>!)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it-IT" sz="2400" dirty="0" smtClean="0"/>
              <a:t>La </a:t>
            </a:r>
            <a:r>
              <a:rPr lang="en-US" altLang="it-IT" sz="2400" dirty="0" err="1" smtClean="0"/>
              <a:t>prova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orale</a:t>
            </a:r>
            <a:r>
              <a:rPr lang="en-US" altLang="it-IT" sz="2400" dirty="0" smtClean="0"/>
              <a:t> di </a:t>
            </a:r>
            <a:r>
              <a:rPr lang="en-US" altLang="it-IT" sz="2400" dirty="0" err="1" smtClean="0"/>
              <a:t>teoria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può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essere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svolta</a:t>
            </a:r>
            <a:r>
              <a:rPr lang="en-US" altLang="it-IT" sz="2400" dirty="0" smtClean="0"/>
              <a:t> </a:t>
            </a:r>
            <a:r>
              <a:rPr lang="en-US" altLang="it-IT" sz="2400" dirty="0" smtClean="0">
                <a:solidFill>
                  <a:srgbClr val="FFFF00"/>
                </a:solidFill>
              </a:rPr>
              <a:t>solo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dopo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smtClean="0"/>
              <a:t>aver </a:t>
            </a:r>
            <a:r>
              <a:rPr lang="en-US" altLang="it-IT" sz="2400" dirty="0" err="1" smtClean="0"/>
              <a:t>superato</a:t>
            </a:r>
            <a:r>
              <a:rPr lang="en-US" altLang="it-IT" sz="2400" dirty="0" smtClean="0"/>
              <a:t> </a:t>
            </a:r>
            <a:r>
              <a:rPr lang="en-US" altLang="it-IT" sz="2400" dirty="0" smtClean="0">
                <a:solidFill>
                  <a:srgbClr val="FFFF00"/>
                </a:solidFill>
              </a:rPr>
              <a:t>lo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scritto</a:t>
            </a:r>
            <a:r>
              <a:rPr lang="en-US" altLang="it-IT" sz="2400" dirty="0" smtClean="0">
                <a:solidFill>
                  <a:srgbClr val="FFFF00"/>
                </a:solidFill>
              </a:rPr>
              <a:t> di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teoria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strike="sngStrike" dirty="0" smtClean="0">
                <a:solidFill>
                  <a:srgbClr val="FFFF00"/>
                </a:solidFill>
              </a:rPr>
              <a:t>e lo </a:t>
            </a:r>
            <a:r>
              <a:rPr lang="en-US" altLang="it-IT" sz="2400" strike="sngStrike" dirty="0" err="1" smtClean="0">
                <a:solidFill>
                  <a:srgbClr val="FFFF00"/>
                </a:solidFill>
              </a:rPr>
              <a:t>scritto</a:t>
            </a:r>
            <a:r>
              <a:rPr lang="en-US" altLang="it-IT" sz="2400" strike="sngStrike" dirty="0" smtClean="0">
                <a:solidFill>
                  <a:srgbClr val="FFFF00"/>
                </a:solidFill>
              </a:rPr>
              <a:t> di </a:t>
            </a:r>
            <a:r>
              <a:rPr lang="en-US" altLang="it-IT" sz="2400" strike="sngStrike" dirty="0" err="1" smtClean="0">
                <a:solidFill>
                  <a:srgbClr val="FFFF00"/>
                </a:solidFill>
              </a:rPr>
              <a:t>laboratorio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deve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essere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sostenuta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nella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stessa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sessione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in cui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è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superato</a:t>
            </a:r>
            <a:r>
              <a:rPr lang="en-US" alt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lo </a:t>
            </a:r>
            <a:r>
              <a:rPr lang="en-US" alt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scritto</a:t>
            </a:r>
            <a:endParaRPr lang="en-US" altLang="it-IT" sz="24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it-IT" sz="2400" dirty="0" smtClean="0"/>
              <a:t>I moduli di </a:t>
            </a:r>
            <a:r>
              <a:rPr lang="en-US" altLang="it-IT" sz="2400" dirty="0" err="1" smtClean="0"/>
              <a:t>teoria</a:t>
            </a:r>
            <a:r>
              <a:rPr lang="en-US" altLang="it-IT" sz="2400" dirty="0" smtClean="0"/>
              <a:t> e </a:t>
            </a:r>
            <a:r>
              <a:rPr lang="en-US" altLang="it-IT" sz="2400" dirty="0" err="1" smtClean="0"/>
              <a:t>laboratorio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possono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essere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svolti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disgiuntamente</a:t>
            </a:r>
            <a:r>
              <a:rPr lang="en-US" altLang="it-IT" sz="2400" dirty="0" smtClean="0"/>
              <a:t>, ma </a:t>
            </a:r>
            <a:r>
              <a:rPr lang="en-US" altLang="it-IT" sz="2400" dirty="0" err="1" smtClean="0"/>
              <a:t>il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voto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viene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mantenuto</a:t>
            </a:r>
            <a:r>
              <a:rPr lang="en-US" altLang="it-IT" sz="2400" dirty="0" smtClean="0"/>
              <a:t> solo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all’interno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dello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stesso</a:t>
            </a:r>
            <a:r>
              <a:rPr lang="en-US" altLang="it-IT" sz="2400" dirty="0" smtClean="0">
                <a:solidFill>
                  <a:srgbClr val="FFFF00"/>
                </a:solidFill>
              </a:rPr>
              <a:t> anno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accademico</a:t>
            </a:r>
            <a:r>
              <a:rPr lang="en-US" altLang="it-IT" sz="2400" dirty="0" smtClean="0">
                <a:solidFill>
                  <a:srgbClr val="FFFF00"/>
                </a:solidFill>
              </a:rPr>
              <a:t>,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ovvero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fino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alla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sessione</a:t>
            </a:r>
            <a:r>
              <a:rPr lang="en-US" altLang="it-IT" sz="2400" dirty="0" smtClean="0">
                <a:solidFill>
                  <a:srgbClr val="FFFF00"/>
                </a:solidFill>
              </a:rPr>
              <a:t> di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gennaio-febbraio</a:t>
            </a:r>
            <a:r>
              <a:rPr lang="en-US" altLang="it-IT" sz="2400" dirty="0" smtClean="0">
                <a:solidFill>
                  <a:srgbClr val="FFFF00"/>
                </a:solidFill>
              </a:rPr>
              <a:t> 2026</a:t>
            </a:r>
          </a:p>
          <a:p>
            <a:pPr eaLnBrk="1" hangingPunct="1">
              <a:lnSpc>
                <a:spcPct val="90000"/>
              </a:lnSpc>
            </a:pPr>
            <a:r>
              <a:rPr lang="en-US" altLang="it-IT" sz="2400" dirty="0" smtClean="0"/>
              <a:t>Se </a:t>
            </a:r>
            <a:r>
              <a:rPr lang="en-US" altLang="it-IT" sz="2400" dirty="0" err="1" smtClean="0"/>
              <a:t>si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viene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respinti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err="1" smtClean="0"/>
              <a:t>all’esame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orale</a:t>
            </a:r>
            <a:r>
              <a:rPr lang="en-US" altLang="it-IT" sz="2400" dirty="0" smtClean="0"/>
              <a:t> di </a:t>
            </a:r>
            <a:r>
              <a:rPr lang="en-US" altLang="it-IT" sz="2400" dirty="0" err="1" smtClean="0"/>
              <a:t>teoria</a:t>
            </a:r>
            <a:r>
              <a:rPr lang="en-US" altLang="it-IT" sz="2400" dirty="0" smtClean="0"/>
              <a:t>, </a:t>
            </a:r>
            <a:r>
              <a:rPr lang="en-US" altLang="it-IT" sz="2400" dirty="0" err="1" smtClean="0"/>
              <a:t>bisogna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rifare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il</a:t>
            </a:r>
            <a:r>
              <a:rPr lang="en-US" altLang="it-IT" sz="2400" dirty="0" smtClean="0"/>
              <a:t> </a:t>
            </a:r>
            <a:r>
              <a:rPr lang="en-US" altLang="it-IT" sz="2400" dirty="0" smtClean="0">
                <a:solidFill>
                  <a:srgbClr val="FFFF00"/>
                </a:solidFill>
              </a:rPr>
              <a:t>solo </a:t>
            </a:r>
            <a:r>
              <a:rPr lang="en-US" altLang="it-IT" sz="2400" dirty="0" err="1" smtClean="0">
                <a:solidFill>
                  <a:srgbClr val="FFFF00"/>
                </a:solidFill>
              </a:rPr>
              <a:t>scritto</a:t>
            </a:r>
            <a:r>
              <a:rPr lang="en-US" altLang="it-IT" sz="2400" dirty="0" smtClean="0">
                <a:solidFill>
                  <a:srgbClr val="FFFF00"/>
                </a:solidFill>
              </a:rPr>
              <a:t> </a:t>
            </a:r>
            <a:r>
              <a:rPr lang="en-US" altLang="it-IT" sz="2400" dirty="0" smtClean="0"/>
              <a:t>di </a:t>
            </a:r>
            <a:r>
              <a:rPr lang="en-US" altLang="it-IT" sz="2400" dirty="0" err="1" smtClean="0"/>
              <a:t>teoria</a:t>
            </a:r>
            <a:endParaRPr lang="en-US" altLang="it-IT" sz="2400" dirty="0" smtClean="0"/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Il voto finale sarà dato dalla </a:t>
            </a:r>
            <a:r>
              <a:rPr lang="it-IT" altLang="it-IT" sz="2400" dirty="0" smtClean="0">
                <a:solidFill>
                  <a:srgbClr val="FFFF00"/>
                </a:solidFill>
              </a:rPr>
              <a:t>media aritmetica arrotondata </a:t>
            </a:r>
            <a:r>
              <a:rPr lang="it-IT" altLang="it-IT" sz="2400" smtClean="0">
                <a:solidFill>
                  <a:srgbClr val="FFFF00"/>
                </a:solidFill>
              </a:rPr>
              <a:t>per eccesso </a:t>
            </a:r>
            <a:r>
              <a:rPr lang="it-IT" altLang="it-IT" sz="2400" smtClean="0"/>
              <a:t>dei </a:t>
            </a:r>
            <a:r>
              <a:rPr lang="it-IT" altLang="it-IT" sz="2400" dirty="0" smtClean="0"/>
              <a:t>voti conseguiti nei due moduli</a:t>
            </a:r>
            <a:endParaRPr lang="en-US" alt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ott03">
  <a:themeElements>
    <a:clrScheme name="2ott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ott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ott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ott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Donald Duck:Desktop Folder:slidesLibroASD:2ott03.ppt</Template>
  <TotalTime>98148</TotalTime>
  <Words>3340</Words>
  <Application>Microsoft Office PowerPoint</Application>
  <PresentationFormat>Presentazione su schermo (4:3)</PresentationFormat>
  <Paragraphs>362</Paragraphs>
  <Slides>42</Slides>
  <Notes>4</Notes>
  <HiddenSlides>1</HiddenSlides>
  <MMClips>0</MMClips>
  <ScaleCrop>false</ScaleCrop>
  <HeadingPairs>
    <vt:vector size="8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54" baseType="lpstr">
      <vt:lpstr>Arial</vt:lpstr>
      <vt:lpstr>Cambria Math</vt:lpstr>
      <vt:lpstr>Comic Sans MS</vt:lpstr>
      <vt:lpstr>Courier</vt:lpstr>
      <vt:lpstr>Courier New</vt:lpstr>
      <vt:lpstr>Symbol</vt:lpstr>
      <vt:lpstr>Tahoma</vt:lpstr>
      <vt:lpstr>Times</vt:lpstr>
      <vt:lpstr>Times New Roman</vt:lpstr>
      <vt:lpstr>Wingdings</vt:lpstr>
      <vt:lpstr>2ott03</vt:lpstr>
      <vt:lpstr>Equation</vt:lpstr>
      <vt:lpstr>Presentazione standard di PowerPoint</vt:lpstr>
      <vt:lpstr>Obiettivi del corso</vt:lpstr>
      <vt:lpstr>Prerequisiti del corso</vt:lpstr>
      <vt:lpstr>Facciamo un piccolo sondaggio</vt:lpstr>
      <vt:lpstr>Programma settimanale (13 settimane)</vt:lpstr>
      <vt:lpstr>Libro di testo</vt:lpstr>
      <vt:lpstr>Altri testi utili</vt:lpstr>
      <vt:lpstr>Modalità d’esame: appelli</vt:lpstr>
      <vt:lpstr>Modalità d’esame: scritti e orali</vt:lpstr>
      <vt:lpstr>Modalità d’esame: la prova orale di teoria</vt:lpstr>
      <vt:lpstr>Modalità d’esame: le prove parziali di teoria</vt:lpstr>
      <vt:lpstr>Algoritmi e Strutture Dati</vt:lpstr>
      <vt:lpstr>Etimologia</vt:lpstr>
      <vt:lpstr>Presentazione standard di PowerPoint</vt:lpstr>
      <vt:lpstr>Le quattro proprietà  fondamentali di un algoritmo </vt:lpstr>
      <vt:lpstr>Algoritmi e strutture dati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nostro pseudo-codice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Digressione: la sezione aurea 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xxx xxx</dc:creator>
  <cp:lastModifiedBy>Guido Proietti</cp:lastModifiedBy>
  <cp:revision>558</cp:revision>
  <cp:lastPrinted>2004-06-05T08:40:39Z</cp:lastPrinted>
  <dcterms:created xsi:type="dcterms:W3CDTF">2004-05-15T08:31:50Z</dcterms:created>
  <dcterms:modified xsi:type="dcterms:W3CDTF">2024-09-24T14:33:09Z</dcterms:modified>
</cp:coreProperties>
</file>